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10.0.0--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96" r:id="rId1"/>
    <p:sldMasterId id="2147483727" r:id="rId2"/>
    <p:sldMasterId id="2147483784" r:id="rId3"/>
    <p:sldMasterId id="2147483785" r:id="rId4"/>
  </p:sldMasterIdLst>
  <p:notesMasterIdLst>
    <p:notesMasterId r:id="rId5"/>
  </p:notesMasterIdLst>
  <p:handoutMasterIdLst>
    <p:handoutMasterId r:id="rId6"/>
  </p:handoutMasterIdLst>
  <p:sldIdLst>
    <p:sldId id="516" r:id="rId7"/>
    <p:sldId id="581" r:id="rId8"/>
    <p:sldId id="575" r:id="rId9"/>
    <p:sldId id="562" r:id="rId10"/>
    <p:sldId id="563" r:id="rId11"/>
    <p:sldId id="576" r:id="rId12"/>
    <p:sldId id="605" r:id="rId13"/>
    <p:sldId id="547" r:id="rId14"/>
    <p:sldId id="532" r:id="rId15"/>
    <p:sldId id="561" r:id="rId16"/>
    <p:sldId id="606" r:id="rId17"/>
    <p:sldId id="586" r:id="rId18"/>
    <p:sldId id="542" r:id="rId19"/>
    <p:sldId id="587" r:id="rId20"/>
    <p:sldId id="589" r:id="rId21"/>
    <p:sldId id="590" r:id="rId22"/>
    <p:sldId id="591" r:id="rId23"/>
    <p:sldId id="592" r:id="rId24"/>
    <p:sldId id="550" r:id="rId25"/>
    <p:sldId id="585" r:id="rId26"/>
    <p:sldId id="595" r:id="rId27"/>
    <p:sldId id="594" r:id="rId28"/>
    <p:sldId id="593" r:id="rId29"/>
    <p:sldId id="596" r:id="rId30"/>
    <p:sldId id="597" r:id="rId31"/>
    <p:sldId id="598" r:id="rId32"/>
    <p:sldId id="599" r:id="rId33"/>
    <p:sldId id="600" r:id="rId34"/>
    <p:sldId id="567" r:id="rId35"/>
    <p:sldId id="603" r:id="rId36"/>
    <p:sldId id="601" r:id="rId37"/>
    <p:sldId id="536" r:id="rId38"/>
    <p:sldId id="607" r:id="rId39"/>
    <p:sldId id="568" r:id="rId40"/>
    <p:sldId id="608" r:id="rId41"/>
    <p:sldId id="609" r:id="rId42"/>
    <p:sldId id="604" r:id="rId43"/>
    <p:sldId id="610" r:id="rId44"/>
    <p:sldId id="580" r:id="rId45"/>
    <p:sldId id="546" r:id="rId46"/>
  </p:sldIdLst>
  <p:sldSz cx="9144000" cy="6858000" type="screen4x3"/>
  <p:notesSz cx="7010400" cy="9296400"/>
  <p:custDataLst>
    <p:tags r:id="rId47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96"/>
        <p:guide pos="2944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Relationship Id="rId17" Type="http://schemas.openxmlformats.org/officeDocument/2006/relationships/slide" Target="slides/slide11.xml" /><Relationship Id="rId18" Type="http://schemas.openxmlformats.org/officeDocument/2006/relationships/slide" Target="slides/slide12.xml" /><Relationship Id="rId19" Type="http://schemas.openxmlformats.org/officeDocument/2006/relationships/slide" Target="slides/slide13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4.xml" /><Relationship Id="rId21" Type="http://schemas.openxmlformats.org/officeDocument/2006/relationships/slide" Target="slides/slide15.xml" /><Relationship Id="rId22" Type="http://schemas.openxmlformats.org/officeDocument/2006/relationships/slide" Target="slides/slide16.xml" /><Relationship Id="rId23" Type="http://schemas.openxmlformats.org/officeDocument/2006/relationships/slide" Target="slides/slide17.xml" /><Relationship Id="rId24" Type="http://schemas.openxmlformats.org/officeDocument/2006/relationships/slide" Target="slides/slide18.xml" /><Relationship Id="rId25" Type="http://schemas.openxmlformats.org/officeDocument/2006/relationships/slide" Target="slides/slide19.xml" /><Relationship Id="rId26" Type="http://schemas.openxmlformats.org/officeDocument/2006/relationships/slide" Target="slides/slide20.xml" /><Relationship Id="rId27" Type="http://schemas.openxmlformats.org/officeDocument/2006/relationships/slide" Target="slides/slide21.xml" /><Relationship Id="rId28" Type="http://schemas.openxmlformats.org/officeDocument/2006/relationships/slide" Target="slides/slide22.xml" /><Relationship Id="rId29" Type="http://schemas.openxmlformats.org/officeDocument/2006/relationships/slide" Target="slides/slide23.xml" /><Relationship Id="rId3" Type="http://schemas.openxmlformats.org/officeDocument/2006/relationships/slideMaster" Target="slideMasters/slideMaster3.xml" /><Relationship Id="rId30" Type="http://schemas.openxmlformats.org/officeDocument/2006/relationships/slide" Target="slides/slide24.xml" /><Relationship Id="rId31" Type="http://schemas.openxmlformats.org/officeDocument/2006/relationships/slide" Target="slides/slide25.xml" /><Relationship Id="rId32" Type="http://schemas.openxmlformats.org/officeDocument/2006/relationships/slide" Target="slides/slide26.xml" /><Relationship Id="rId33" Type="http://schemas.openxmlformats.org/officeDocument/2006/relationships/slide" Target="slides/slide27.xml" /><Relationship Id="rId34" Type="http://schemas.openxmlformats.org/officeDocument/2006/relationships/slide" Target="slides/slide28.xml" /><Relationship Id="rId35" Type="http://schemas.openxmlformats.org/officeDocument/2006/relationships/slide" Target="slides/slide29.xml" /><Relationship Id="rId36" Type="http://schemas.openxmlformats.org/officeDocument/2006/relationships/slide" Target="slides/slide30.xml" /><Relationship Id="rId37" Type="http://schemas.openxmlformats.org/officeDocument/2006/relationships/slide" Target="slides/slide31.xml" /><Relationship Id="rId38" Type="http://schemas.openxmlformats.org/officeDocument/2006/relationships/slide" Target="slides/slide32.xml" /><Relationship Id="rId39" Type="http://schemas.openxmlformats.org/officeDocument/2006/relationships/slide" Target="slides/slide33.xml" /><Relationship Id="rId4" Type="http://schemas.openxmlformats.org/officeDocument/2006/relationships/slideMaster" Target="slideMasters/slideMaster4.xml" /><Relationship Id="rId40" Type="http://schemas.openxmlformats.org/officeDocument/2006/relationships/slide" Target="slides/slide34.xml" /><Relationship Id="rId41" Type="http://schemas.openxmlformats.org/officeDocument/2006/relationships/slide" Target="slides/slide35.xml" /><Relationship Id="rId42" Type="http://schemas.openxmlformats.org/officeDocument/2006/relationships/slide" Target="slides/slide36.xml" /><Relationship Id="rId43" Type="http://schemas.openxmlformats.org/officeDocument/2006/relationships/slide" Target="slides/slide37.xml" /><Relationship Id="rId44" Type="http://schemas.openxmlformats.org/officeDocument/2006/relationships/slide" Target="slides/slide38.xml" /><Relationship Id="rId45" Type="http://schemas.openxmlformats.org/officeDocument/2006/relationships/slide" Target="slides/slide39.xml" /><Relationship Id="rId46" Type="http://schemas.openxmlformats.org/officeDocument/2006/relationships/slide" Target="slides/slide40.xml" /><Relationship Id="rId47" Type="http://schemas.openxmlformats.org/officeDocument/2006/relationships/tags" Target="tags/tag1.xml" /><Relationship Id="rId48" Type="http://schemas.openxmlformats.org/officeDocument/2006/relationships/presProps" Target="presProps.xml" /><Relationship Id="rId49" Type="http://schemas.openxmlformats.org/officeDocument/2006/relationships/viewProps" Target="viewProps.xml" /><Relationship Id="rId5" Type="http://schemas.openxmlformats.org/officeDocument/2006/relationships/notesMaster" Target="notesMasters/notesMaster1.xml" /><Relationship Id="rId50" Type="http://schemas.openxmlformats.org/officeDocument/2006/relationships/theme" Target="theme/theme1.xml" /><Relationship Id="rId51" Type="http://schemas.openxmlformats.org/officeDocument/2006/relationships/tableStyles" Target="tableStyles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6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61C125-14CF-4AC8-98B2-CE8588802D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A7BBCD-331F-4E93-B246-66036EF5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48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5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buSzTx/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buSzTx/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buSzTx/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buSzTx/>
              <a:defRPr/>
            </a:lvl1pPr>
          </a:lstStyle>
          <a:p>
            <a:fld id="{FA882BAF-7C8A-4A45-A46C-18FEFD557F6E}" type="slidenum">
              <a:rPr lang="ru-RU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726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2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6.xml" /><Relationship Id="rId2" Type="http://schemas.openxmlformats.org/officeDocument/2006/relationships/notesMaster" Target="../notesMasters/notesMaster1.xml" /></Relationships>
</file>

<file path=ppt/notesSlides/_rels/notesSlide2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7.xml" /><Relationship Id="rId2" Type="http://schemas.openxmlformats.org/officeDocument/2006/relationships/notesMaster" Target="../notesMasters/notesMaster1.xml" /></Relationships>
</file>

<file path=ppt/notesSlides/_rels/notesSlide2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8.xml" /><Relationship Id="rId2" Type="http://schemas.openxmlformats.org/officeDocument/2006/relationships/notesMaster" Target="../notesMasters/notesMaster1.xml" /></Relationships>
</file>

<file path=ppt/notesSlides/_rels/notesSlide2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9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3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0.xml" /><Relationship Id="rId2" Type="http://schemas.openxmlformats.org/officeDocument/2006/relationships/notesMaster" Target="../notesMasters/notesMaster1.xml" /></Relationships>
</file>

<file path=ppt/notesSlides/_rels/notesSlide3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1.xml" /><Relationship Id="rId2" Type="http://schemas.openxmlformats.org/officeDocument/2006/relationships/notesMaster" Target="../notesMasters/notesMaster1.xml" /></Relationships>
</file>

<file path=ppt/notesSlides/_rels/notesSlide3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2.xml" /><Relationship Id="rId2" Type="http://schemas.openxmlformats.org/officeDocument/2006/relationships/notesMaster" Target="../notesMasters/notesMaster1.xml" /></Relationships>
</file>

<file path=ppt/notesSlides/_rels/notesSlide3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3.xml" /><Relationship Id="rId2" Type="http://schemas.openxmlformats.org/officeDocument/2006/relationships/notesMaster" Target="../notesMasters/notesMaster1.xml" /></Relationships>
</file>

<file path=ppt/notesSlides/_rels/notesSlide3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4.xml" /><Relationship Id="rId2" Type="http://schemas.openxmlformats.org/officeDocument/2006/relationships/notesMaster" Target="../notesMasters/notesMaster1.xml" /></Relationships>
</file>

<file path=ppt/notesSlides/_rels/notesSlide3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5.xml" /><Relationship Id="rId2" Type="http://schemas.openxmlformats.org/officeDocument/2006/relationships/notesMaster" Target="../notesMasters/notesMaster1.xml" /></Relationships>
</file>

<file path=ppt/notesSlides/_rels/notesSlide3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6.xml" /><Relationship Id="rId2" Type="http://schemas.openxmlformats.org/officeDocument/2006/relationships/notesMaster" Target="../notesMasters/notesMaster1.xml" /></Relationships>
</file>

<file path=ppt/notesSlides/_rels/notesSlide3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7.xml" /><Relationship Id="rId2" Type="http://schemas.openxmlformats.org/officeDocument/2006/relationships/notesMaster" Target="../notesMasters/notesMaster1.xml" /></Relationships>
</file>

<file path=ppt/notesSlides/_rels/notesSlide3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8.xml" /><Relationship Id="rId2" Type="http://schemas.openxmlformats.org/officeDocument/2006/relationships/notesMaster" Target="../notesMasters/notesMaster1.xml" /></Relationships>
</file>

<file path=ppt/notesSlides/_rels/notesSlide3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9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4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0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E92EAC08-827E-4D75-9A27-3A6DB68F883C}" type="slidenum">
              <a:rPr lang="ru-RU" altLang="en-US" sz="1800"/>
              <a:pPr>
                <a:spcBef>
                  <a:spcPct val="0"/>
                </a:spcBef>
                <a:buSzTx/>
              </a:pPr>
              <a:t>1</a:t>
            </a:fld>
          </a:p>
        </p:txBody>
      </p:sp>
      <p:sp>
        <p:nvSpPr>
          <p:cNvPr id="717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7172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36B6487A-4887-46DD-8339-D822744DD9DE}" type="slidenum">
              <a:rPr lang="ru-RU" altLang="en-US" sz="1800"/>
              <a:pPr>
                <a:spcBef>
                  <a:spcPct val="0"/>
                </a:spcBef>
                <a:buSzTx/>
              </a:pPr>
              <a:t>10</a:t>
            </a:fld>
          </a:p>
        </p:txBody>
      </p:sp>
      <p:sp>
        <p:nvSpPr>
          <p:cNvPr id="2355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23556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72553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02FC685F-1F62-401B-A87C-8152FCCF97D0}" type="slidenum">
              <a:rPr lang="ru-RU" altLang="en-US" sz="1800"/>
              <a:pPr>
                <a:spcBef>
                  <a:spcPct val="0"/>
                </a:spcBef>
                <a:buSzTx/>
              </a:pPr>
              <a:t>12</a:t>
            </a:fld>
          </a:p>
        </p:txBody>
      </p:sp>
      <p:sp>
        <p:nvSpPr>
          <p:cNvPr id="2560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25604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E25EF338-5F64-4997-B697-FEC736F65336}" type="slidenum">
              <a:rPr lang="ru-RU" altLang="en-US" sz="1800"/>
              <a:pPr>
                <a:spcBef>
                  <a:spcPct val="0"/>
                </a:spcBef>
                <a:buSzTx/>
              </a:pPr>
              <a:t>13</a:t>
            </a:fld>
          </a:p>
        </p:txBody>
      </p:sp>
      <p:sp>
        <p:nvSpPr>
          <p:cNvPr id="2765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27652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6F75AC64-4D5C-4D4D-AD36-C8350BAB9CB5}" type="slidenum">
              <a:rPr lang="ru-RU" altLang="en-US" sz="1800"/>
              <a:pPr>
                <a:spcBef>
                  <a:spcPct val="0"/>
                </a:spcBef>
                <a:buSzTx/>
              </a:pPr>
              <a:t>14</a:t>
            </a:fld>
          </a:p>
        </p:txBody>
      </p:sp>
      <p:sp>
        <p:nvSpPr>
          <p:cNvPr id="2969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29700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15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33920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16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7116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17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59455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82F439F7-074D-4ADC-9CB2-8E5F040F9BE1}" type="slidenum">
              <a:rPr lang="ru-RU" altLang="en-US" sz="1800"/>
              <a:pPr>
                <a:spcBef>
                  <a:spcPct val="0"/>
                </a:spcBef>
                <a:buSzTx/>
              </a:pPr>
              <a:t>18</a:t>
            </a:fld>
          </a:p>
        </p:txBody>
      </p:sp>
      <p:sp>
        <p:nvSpPr>
          <p:cNvPr id="3481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4820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73B79A68-79FB-4A58-A8DC-E271BFF69AF8}" type="slidenum">
              <a:rPr lang="ru-RU" altLang="en-US" sz="1800"/>
              <a:pPr>
                <a:spcBef>
                  <a:spcPct val="0"/>
                </a:spcBef>
                <a:buSzTx/>
              </a:pPr>
              <a:t>19</a:t>
            </a:fld>
          </a:p>
        </p:txBody>
      </p:sp>
      <p:sp>
        <p:nvSpPr>
          <p:cNvPr id="3686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6868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F1C82F4F-4524-4E30-A525-016A4E9E3803}" type="slidenum">
              <a:rPr lang="ru-RU" altLang="en-US" sz="1800"/>
              <a:pPr>
                <a:spcBef>
                  <a:spcPct val="0"/>
                </a:spcBef>
                <a:buSzTx/>
              </a:pPr>
              <a:t>2</a:t>
            </a:fld>
          </a:p>
        </p:txBody>
      </p:sp>
      <p:sp>
        <p:nvSpPr>
          <p:cNvPr id="921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9220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A2E4F5DB-1C36-4BBA-ABF7-1DC01612939A}" type="slidenum">
              <a:rPr lang="ru-RU" altLang="en-US" sz="1800"/>
              <a:pPr>
                <a:spcBef>
                  <a:spcPct val="0"/>
                </a:spcBef>
                <a:buSzTx/>
              </a:pPr>
              <a:t>20</a:t>
            </a:fld>
          </a:p>
        </p:txBody>
      </p:sp>
      <p:sp>
        <p:nvSpPr>
          <p:cNvPr id="3891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8916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BB515C8B-FB43-4822-8E31-32370AB8E662}" type="slidenum">
              <a:rPr lang="ru-RU" altLang="en-US" sz="1800"/>
              <a:pPr>
                <a:spcBef>
                  <a:spcPct val="0"/>
                </a:spcBef>
                <a:buSzTx/>
              </a:pPr>
              <a:t>21</a:t>
            </a:fld>
          </a:p>
        </p:txBody>
      </p:sp>
      <p:sp>
        <p:nvSpPr>
          <p:cNvPr id="4096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40964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22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7165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FE47C1A0-E334-4EA6-889A-F7DA1E9E958A}" type="slidenum">
              <a:rPr lang="ru-RU" altLang="en-US" sz="1800"/>
              <a:pPr>
                <a:spcBef>
                  <a:spcPct val="0"/>
                </a:spcBef>
                <a:buSzTx/>
              </a:pPr>
              <a:t>23</a:t>
            </a:fld>
          </a:p>
        </p:txBody>
      </p:sp>
      <p:sp>
        <p:nvSpPr>
          <p:cNvPr id="4403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44036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F07AA61A-72EB-404B-8D73-FFBA408049E2}" type="slidenum">
              <a:rPr lang="ru-RU" altLang="en-US" sz="1800"/>
              <a:pPr>
                <a:spcBef>
                  <a:spcPct val="0"/>
                </a:spcBef>
                <a:buSzTx/>
              </a:pPr>
              <a:t>24</a:t>
            </a:fld>
          </a:p>
        </p:txBody>
      </p:sp>
      <p:sp>
        <p:nvSpPr>
          <p:cNvPr id="4608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46084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48A39ACA-27AF-46BE-A3DC-3AD38E7328AA}" type="slidenum">
              <a:rPr lang="ru-RU" altLang="en-US" sz="1800"/>
              <a:pPr>
                <a:spcBef>
                  <a:spcPct val="0"/>
                </a:spcBef>
                <a:buSzTx/>
              </a:pPr>
              <a:t>25</a:t>
            </a:fld>
          </a:p>
        </p:txBody>
      </p:sp>
      <p:sp>
        <p:nvSpPr>
          <p:cNvPr id="4813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48132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7FDFA3A7-09AB-4F07-B4AD-CD94CE0B4331}" type="slidenum">
              <a:rPr lang="ru-RU" altLang="en-US" sz="1800"/>
              <a:pPr>
                <a:spcBef>
                  <a:spcPct val="0"/>
                </a:spcBef>
                <a:buSzTx/>
              </a:pPr>
              <a:t>26</a:t>
            </a:fld>
          </a:p>
        </p:txBody>
      </p:sp>
      <p:sp>
        <p:nvSpPr>
          <p:cNvPr id="5017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50180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A34A7288-B68E-46DC-BC91-7CB760E27D10}" type="slidenum">
              <a:rPr lang="ru-RU" altLang="en-US" sz="1800"/>
              <a:pPr>
                <a:spcBef>
                  <a:spcPct val="0"/>
                </a:spcBef>
                <a:buSzTx/>
              </a:pPr>
              <a:t>27</a:t>
            </a:fld>
          </a:p>
        </p:txBody>
      </p:sp>
      <p:sp>
        <p:nvSpPr>
          <p:cNvPr id="5222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52228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28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459612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B3C944BE-C065-4CA2-BDD8-AD0EB82946F3}" type="slidenum">
              <a:rPr lang="ru-RU" altLang="en-US" sz="1800"/>
              <a:pPr>
                <a:spcBef>
                  <a:spcPct val="0"/>
                </a:spcBef>
                <a:buSzTx/>
              </a:pPr>
              <a:t>29</a:t>
            </a:fld>
          </a:p>
        </p:txBody>
      </p:sp>
      <p:sp>
        <p:nvSpPr>
          <p:cNvPr id="5529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55300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F3A254B7-1FC9-4C8C-9019-F03131CAA5E5}" type="slidenum">
              <a:rPr lang="ru-RU" altLang="en-US" sz="1800"/>
              <a:pPr>
                <a:spcBef>
                  <a:spcPct val="0"/>
                </a:spcBef>
                <a:buSzTx/>
              </a:pPr>
              <a:t>3</a:t>
            </a:fld>
          </a:p>
        </p:txBody>
      </p:sp>
      <p:sp>
        <p:nvSpPr>
          <p:cNvPr id="1126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11268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B37C5A6C-157E-47F0-A48A-E42DD9BC89B2}" type="slidenum">
              <a:rPr lang="ru-RU" altLang="en-US" sz="1800"/>
              <a:pPr>
                <a:spcBef>
                  <a:spcPct val="0"/>
                </a:spcBef>
                <a:buSzTx/>
              </a:pPr>
              <a:t>30</a:t>
            </a:fld>
          </a:p>
        </p:txBody>
      </p:sp>
      <p:sp>
        <p:nvSpPr>
          <p:cNvPr id="5939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59396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207627EC-51B0-441C-8FB1-C8BA53C1AC2A}" type="slidenum">
              <a:rPr lang="ru-RU" altLang="en-US" sz="1800"/>
              <a:pPr>
                <a:spcBef>
                  <a:spcPct val="0"/>
                </a:spcBef>
                <a:buSzTx/>
              </a:pPr>
              <a:t>31</a:t>
            </a:fld>
          </a:p>
        </p:txBody>
      </p:sp>
      <p:sp>
        <p:nvSpPr>
          <p:cNvPr id="6144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61444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60B97A61-9F26-46AD-A926-60BA2A68D200}" type="slidenum">
              <a:rPr lang="ru-RU" altLang="en-US" sz="1800"/>
              <a:pPr>
                <a:spcBef>
                  <a:spcPct val="0"/>
                </a:spcBef>
                <a:buSzTx/>
              </a:pPr>
              <a:t>32</a:t>
            </a:fld>
          </a:p>
        </p:txBody>
      </p:sp>
      <p:sp>
        <p:nvSpPr>
          <p:cNvPr id="6349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63492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33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920875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4AF3F400-B6E1-42B2-A8DB-AFB3B967D875}" type="slidenum">
              <a:rPr lang="ru-RU" altLang="en-US" sz="1800"/>
              <a:pPr>
                <a:spcBef>
                  <a:spcPct val="0"/>
                </a:spcBef>
                <a:buSzTx/>
              </a:pPr>
              <a:t>34</a:t>
            </a:fld>
          </a:p>
        </p:txBody>
      </p:sp>
      <p:sp>
        <p:nvSpPr>
          <p:cNvPr id="6553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65540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35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58876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36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162748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06711E12-F675-4F99-9559-2A126734EA49}" type="slidenum">
              <a:rPr lang="ru-RU" altLang="en-US" sz="1800"/>
              <a:pPr>
                <a:spcBef>
                  <a:spcPct val="0"/>
                </a:spcBef>
                <a:buSzTx/>
              </a:pPr>
              <a:t>37</a:t>
            </a:fld>
          </a:p>
        </p:txBody>
      </p:sp>
      <p:sp>
        <p:nvSpPr>
          <p:cNvPr id="6758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67588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38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0914091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B1EF7F36-925E-4049-9942-475FADA124A2}" type="slidenum">
              <a:rPr lang="ru-RU" altLang="en-US" sz="1800"/>
              <a:pPr>
                <a:spcBef>
                  <a:spcPct val="0"/>
                </a:spcBef>
                <a:buSzTx/>
              </a:pPr>
              <a:t>39</a:t>
            </a:fld>
          </a:p>
        </p:txBody>
      </p:sp>
      <p:sp>
        <p:nvSpPr>
          <p:cNvPr id="6963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69636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069798A7-2655-460B-96ED-3992A018527F}" type="slidenum">
              <a:rPr lang="ru-RU" altLang="en-US" sz="1800"/>
              <a:pPr>
                <a:spcBef>
                  <a:spcPct val="0"/>
                </a:spcBef>
                <a:buSzTx/>
              </a:pPr>
              <a:t>4</a:t>
            </a:fld>
          </a:p>
        </p:txBody>
      </p:sp>
      <p:sp>
        <p:nvSpPr>
          <p:cNvPr id="1331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13316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C34B90E5-E35E-49FF-8CB1-CD11671E28E1}" type="slidenum">
              <a:rPr lang="ru-RU" altLang="en-US" sz="1800"/>
              <a:pPr>
                <a:spcBef>
                  <a:spcPct val="0"/>
                </a:spcBef>
                <a:buSzTx/>
              </a:pPr>
              <a:t>40</a:t>
            </a:fld>
          </a:p>
        </p:txBody>
      </p:sp>
      <p:sp>
        <p:nvSpPr>
          <p:cNvPr id="7168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71684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92C8B1D3-88F0-4D8D-9552-1B862F21371C}" type="slidenum">
              <a:rPr lang="ru-RU" altLang="en-US" sz="1800"/>
              <a:pPr>
                <a:spcBef>
                  <a:spcPct val="0"/>
                </a:spcBef>
                <a:buSzTx/>
              </a:pPr>
              <a:t>5</a:t>
            </a:fld>
          </a:p>
        </p:txBody>
      </p:sp>
      <p:sp>
        <p:nvSpPr>
          <p:cNvPr id="1536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15364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FE5420F9-2594-4918-86BE-493163BFAC62}" type="slidenum">
              <a:rPr lang="ru-RU" altLang="en-US" sz="1800"/>
              <a:pPr>
                <a:spcBef>
                  <a:spcPct val="0"/>
                </a:spcBef>
                <a:buSzTx/>
              </a:pPr>
              <a:t>6</a:t>
            </a:fld>
          </a:p>
        </p:txBody>
      </p:sp>
      <p:sp>
        <p:nvSpPr>
          <p:cNvPr id="1741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17412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2BAF-7C8A-4A45-A46C-18FEFD557F6E}" type="slidenum">
              <a:rPr lang="ru-RU" altLang="en-US" smtClean="0"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03207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45DD5323-8375-4309-9441-F4888557AAF8}" type="slidenum">
              <a:rPr lang="ru-RU" altLang="en-US" sz="1800"/>
              <a:pPr>
                <a:spcBef>
                  <a:spcPct val="0"/>
                </a:spcBef>
                <a:buSzTx/>
              </a:pPr>
              <a:t>8</a:t>
            </a:fld>
          </a:p>
        </p:txBody>
      </p:sp>
      <p:sp>
        <p:nvSpPr>
          <p:cNvPr id="1945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19460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spcBef>
                <a:spcPct val="0"/>
              </a:spcBef>
              <a:buSzTx/>
            </a:pPr>
            <a:fld id="{075FC989-345D-459F-B0E6-F900242820E6}" type="slidenum">
              <a:rPr lang="ru-RU" altLang="en-US" sz="1800"/>
              <a:pPr>
                <a:spcBef>
                  <a:spcPct val="0"/>
                </a:spcBef>
                <a:buSzTx/>
              </a:pPr>
              <a:t>9</a:t>
            </a:fld>
          </a:p>
        </p:txBody>
      </p:sp>
      <p:sp>
        <p:nvSpPr>
          <p:cNvPr id="2150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 flipH="1">
            <a:off x="0" y="0"/>
            <a:ext cx="0" cy="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21508" name="Notes Placeholder 2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lIns="94926" tIns="47464" rIns="94926" bIns="4746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552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2275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-11113"/>
            <a:ext cx="2066925" cy="6335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-11113"/>
            <a:ext cx="6048375" cy="6335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5408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AE3E3-D86B-44FC-A03D-6AB222FEC859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0D923-2533-48D1-B349-BD941C3AC531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0047001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FD9C1-59E8-4078-B399-A8A811B87642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FA2C4-1DD6-476E-9F6A-CDE54437D99E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56678172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C9A1E-430C-46E6-830E-9D0036237E2B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BC490-91DF-40C8-9A24-91C2FE738C95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05015075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8E12-BB4F-4DEB-B346-30B4730F53F4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6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FD678-587E-4D7F-8667-309BAB8568BD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6956641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0AA6-7C71-44F8-907E-07FC38297D8F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8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0ABB6-2149-43E9-8337-334F2D091385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54812849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BBDB4-9F02-4ABC-8755-B2151B75A93D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4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5CE05-E46B-4F3A-9BB1-053DE4471422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7365954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8A2D-0276-48BE-BB45-66BE9D32355E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3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8B376-3B04-4714-9421-3415B6D16B8C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12299985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8C45-00CC-432D-9ABD-A61DADA8423D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6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EC6DD-DFEF-4C0B-A168-5AB3FCB8FCAE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72662927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3945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958CE-4C59-48B7-BD15-43E0F2301B45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6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B8D3E-A917-4EDB-931F-30FD2225BF7B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78278894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FDBE0-F480-43C1-919A-ADE2937C27B9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97739-9425-4A47-9D2D-EDA001C3B0F6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1818460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164EA-68A1-49FB-AE0E-B2F938A4A0A7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468A3-4290-4D97-AA5E-CEE5811F94D0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10925040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75142"/>
      </p:ext>
    </p:extLst>
  </p:cSld>
  <p:clrMapOvr>
    <a:masterClrMapping/>
  </p:clrMapOvr>
  <p:transition spd="slow">
    <p:cut/>
  </p:transition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26275"/>
      </p:ext>
    </p:extLst>
  </p:cSld>
  <p:clrMapOvr>
    <a:masterClrMapping/>
  </p:clrMapOvr>
  <p:transition spd="slow">
    <p:cut/>
  </p:transition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6753376"/>
      </p:ext>
    </p:extLst>
  </p:cSld>
  <p:clrMapOvr>
    <a:masterClrMapping/>
  </p:clrMapOvr>
  <p:transition spd="slow">
    <p:cut/>
  </p:transition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243013"/>
            <a:ext cx="4038600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43013"/>
            <a:ext cx="4038600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08344"/>
      </p:ext>
    </p:extLst>
  </p:cSld>
  <p:clrMapOvr>
    <a:masterClrMapping/>
  </p:clrMapOvr>
  <p:transition spd="slow">
    <p:cut/>
  </p:transition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02952"/>
      </p:ext>
    </p:extLst>
  </p:cSld>
  <p:clrMapOvr>
    <a:masterClrMapping/>
  </p:clrMapOvr>
  <p:transition spd="slow">
    <p:cut/>
  </p:transition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13966"/>
      </p:ext>
    </p:extLst>
  </p:cSld>
  <p:clrMapOvr>
    <a:masterClrMapping/>
  </p:clrMapOvr>
  <p:transition spd="slow">
    <p:cut/>
  </p:transition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3209234822"/>
      </p:ext>
    </p:extLst>
  </p:cSld>
  <p:clrMapOvr>
    <a:masterClrMapping/>
  </p:clrMapOvr>
  <p:transition spd="slow">
    <p:cut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6527131"/>
      </p:ext>
    </p:extLst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762199"/>
      </p:ext>
    </p:extLst>
  </p:cSld>
  <p:clrMapOvr>
    <a:masterClrMapping/>
  </p:clrMapOvr>
  <p:transition spd="slow">
    <p:cut/>
  </p:transition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165525"/>
      </p:ext>
    </p:extLst>
  </p:cSld>
  <p:clrMapOvr>
    <a:masterClrMapping/>
  </p:clrMapOvr>
  <p:transition spd="slow">
    <p:cut/>
  </p:transition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7246"/>
      </p:ext>
    </p:extLst>
  </p:cSld>
  <p:clrMapOvr>
    <a:masterClrMapping/>
  </p:clrMapOvr>
  <p:transition spd="slow">
    <p:cut/>
  </p:transition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-11113"/>
            <a:ext cx="2066925" cy="6335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-11113"/>
            <a:ext cx="6048375" cy="6335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25428"/>
      </p:ext>
    </p:extLst>
  </p:cSld>
  <p:clrMapOvr>
    <a:masterClrMapping/>
  </p:clrMapOvr>
  <p:transition spd="slow">
    <p:cut/>
  </p:transition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4777"/>
      </p:ext>
    </p:extLst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3984"/>
      </p:ext>
    </p:extLst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3825182"/>
      </p:ext>
    </p:extLst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243013"/>
            <a:ext cx="4038600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43013"/>
            <a:ext cx="4038600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25868"/>
      </p:ext>
    </p:extLst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2779"/>
      </p:ext>
    </p:extLst>
  </p:cSld>
  <p:clrMapOvr>
    <a:masterClrMapping/>
  </p:clrMapOvr>
  <p:transition/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0699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243013"/>
            <a:ext cx="4038600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43013"/>
            <a:ext cx="4038600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04772"/>
      </p:ext>
    </p:extLst>
  </p:cSld>
  <p:clrMapOvr>
    <a:masterClrMapping/>
  </p:clrMapOvr>
  <p:transition/>
  <p:timing/>
</p:sldLayout>
</file>

<file path=ppt/slideLayouts/slideLayout4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2886815936"/>
      </p:ext>
    </p:extLst>
  </p:cSld>
  <p:clrMapOvr>
    <a:masterClrMapping/>
  </p:clrMapOvr>
  <p:transition/>
  <p:timing/>
</p:sldLayout>
</file>

<file path=ppt/slideLayouts/slideLayout4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50516"/>
      </p:ext>
    </p:extLst>
  </p:cSld>
  <p:clrMapOvr>
    <a:masterClrMapping/>
  </p:clrMapOvr>
  <p:transition/>
  <p:timing/>
</p:sldLayout>
</file>

<file path=ppt/slideLayouts/slideLayout4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714311"/>
      </p:ext>
    </p:extLst>
  </p:cSld>
  <p:clrMapOvr>
    <a:masterClrMapping/>
  </p:clrMapOvr>
  <p:transition/>
  <p:timing/>
</p:sldLayout>
</file>

<file path=ppt/slideLayouts/slideLayout4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02081"/>
      </p:ext>
    </p:extLst>
  </p:cSld>
  <p:clrMapOvr>
    <a:masterClrMapping/>
  </p:clrMapOvr>
  <p:transition/>
  <p:timing/>
</p:sldLayout>
</file>

<file path=ppt/slideLayouts/slideLayout4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-11113"/>
            <a:ext cx="2066925" cy="6335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-11113"/>
            <a:ext cx="6048375" cy="6335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0919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613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067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43938098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91745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23261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 /><Relationship Id="rId10" Type="http://schemas.openxmlformats.org/officeDocument/2006/relationships/slideLayout" Target="../slideLayouts/slideLayout32.xml" /><Relationship Id="rId11" Type="http://schemas.openxmlformats.org/officeDocument/2006/relationships/slideLayout" Target="../slideLayouts/slideLayout33.xml" /><Relationship Id="rId12" Type="http://schemas.openxmlformats.org/officeDocument/2006/relationships/image" Target="../media/image1.jpeg" /><Relationship Id="rId13" Type="http://schemas.openxmlformats.org/officeDocument/2006/relationships/image" Target="../media/image2.png" /><Relationship Id="rId14" Type="http://schemas.openxmlformats.org/officeDocument/2006/relationships/image" Target="../media/image3.png" /><Relationship Id="rId15" Type="http://schemas.openxmlformats.org/officeDocument/2006/relationships/image" Target="../media/image4.png" /><Relationship Id="rId16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3" Type="http://schemas.openxmlformats.org/officeDocument/2006/relationships/slideLayout" Target="../slideLayouts/slideLayout25.xml" /><Relationship Id="rId4" Type="http://schemas.openxmlformats.org/officeDocument/2006/relationships/slideLayout" Target="../slideLayouts/slideLayout26.xml" /><Relationship Id="rId5" Type="http://schemas.openxmlformats.org/officeDocument/2006/relationships/slideLayout" Target="../slideLayouts/slideLayout27.xml" /><Relationship Id="rId6" Type="http://schemas.openxmlformats.org/officeDocument/2006/relationships/slideLayout" Target="../slideLayouts/slideLayout28.xml" /><Relationship Id="rId7" Type="http://schemas.openxmlformats.org/officeDocument/2006/relationships/slideLayout" Target="../slideLayouts/slideLayout29.xml" /><Relationship Id="rId8" Type="http://schemas.openxmlformats.org/officeDocument/2006/relationships/slideLayout" Target="../slideLayouts/slideLayout30.xml" /><Relationship Id="rId9" Type="http://schemas.openxmlformats.org/officeDocument/2006/relationships/slideLayout" Target="../slideLayouts/slideLayout31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4.xml" /><Relationship Id="rId10" Type="http://schemas.openxmlformats.org/officeDocument/2006/relationships/slideLayout" Target="../slideLayouts/slideLayout43.xml" /><Relationship Id="rId11" Type="http://schemas.openxmlformats.org/officeDocument/2006/relationships/slideLayout" Target="../slideLayouts/slideLayout44.xml" /><Relationship Id="rId12" Type="http://schemas.openxmlformats.org/officeDocument/2006/relationships/image" Target="../media/image1.jpeg" /><Relationship Id="rId13" Type="http://schemas.openxmlformats.org/officeDocument/2006/relationships/image" Target="../media/image3.png" /><Relationship Id="rId14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3" Type="http://schemas.openxmlformats.org/officeDocument/2006/relationships/slideLayout" Target="../slideLayouts/slideLayout36.xml" /><Relationship Id="rId4" Type="http://schemas.openxmlformats.org/officeDocument/2006/relationships/slideLayout" Target="../slideLayouts/slideLayout37.xml" /><Relationship Id="rId5" Type="http://schemas.openxmlformats.org/officeDocument/2006/relationships/slideLayout" Target="../slideLayouts/slideLayout38.xml" /><Relationship Id="rId6" Type="http://schemas.openxmlformats.org/officeDocument/2006/relationships/slideLayout" Target="../slideLayouts/slideLayout39.xml" /><Relationship Id="rId7" Type="http://schemas.openxmlformats.org/officeDocument/2006/relationships/slideLayout" Target="../slideLayouts/slideLayout40.xml" /><Relationship Id="rId8" Type="http://schemas.openxmlformats.org/officeDocument/2006/relationships/slideLayout" Target="../slideLayouts/slideLayout41.xml" /><Relationship Id="rId9" Type="http://schemas.openxmlformats.org/officeDocument/2006/relationships/slideLayout" Target="../slideLayouts/slideLayout4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1113"/>
            <a:ext cx="9144000" cy="83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 bwMode="white">
          <a:xfrm>
            <a:off x="457200" y="-11113"/>
            <a:ext cx="8229600" cy="83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 bwMode="auto">
          <a:xfrm>
            <a:off x="419100" y="1243013"/>
            <a:ext cx="8229600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ransition/>
  <p:timing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•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–"/>
        <a:defRPr sz="24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7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8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buSzTx/>
              <a:defRPr sz="12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4A56926-0E28-4BB4-B994-2EBEE2532FF0}" type="datetime1">
              <a:rPr lang="en-US"/>
              <a:pPr>
                <a:defRPr/>
              </a:pPr>
              <a:t>5/11/2017</a:t>
            </a:fld>
          </a:p>
        </p:txBody>
      </p:sp>
      <p:sp>
        <p:nvSpPr>
          <p:cNvPr id="1034" name="Rectangle 10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buSzTx/>
              <a:defRPr sz="12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SzTx/>
              <a:defRPr sz="1200">
                <a:solidFill>
                  <a:srgbClr val="898989"/>
                </a:solidFill>
              </a:defRPr>
            </a:lvl1pPr>
          </a:lstStyle>
          <a:p>
            <a:fld id="{7BCC33D8-EF67-4688-A0DE-A19A9E6C1CCB}" type="slidenum">
              <a:rPr lang="en-US" alt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/>
  <p:timing/>
  <p:txStyles>
    <p:titleStyle>
      <a:lvl1pPr algn="ctr" rtl="0" eaLnBrk="0" fontAlgn="base" hangingPunct="0">
        <a:spcBef>
          <a:spcPct val="0"/>
        </a:spcBef>
        <a:spcAft>
          <a:spcPct val="0"/>
        </a:spcAft>
        <a:buSzTx/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Tx/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Tx/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Tx/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Tx/>
        <a:defRPr sz="4400">
          <a:solidFill>
            <a:schemeClr val="tx1"/>
          </a:solidFill>
          <a:latin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Tx/>
        <a:defRPr sz="4400">
          <a:solidFill>
            <a:schemeClr val="tx1"/>
          </a:solidFill>
          <a:latin typeface="Calibri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Tx/>
        <a:defRPr sz="4400">
          <a:solidFill>
            <a:schemeClr val="tx1"/>
          </a:solidFill>
          <a:latin typeface="Calibri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Tx/>
        <a:defRPr sz="4400">
          <a:solidFill>
            <a:schemeClr val="tx1"/>
          </a:solidFill>
          <a:latin typeface="Calibri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Tx/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Tx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Tx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Tx/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Tx/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Tx/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Tx/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Tx/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Tx/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Tx/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14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1113"/>
            <a:ext cx="9144000" cy="83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15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16"/>
          <p:cNvPicPr preferRelativeResize="0"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5576888"/>
            <a:ext cx="2133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17"/>
          <p:cNvPicPr preferRelativeResize="0"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1400175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18"/>
          <p:cNvPicPr preferRelativeResize="0"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67200" y="5691188"/>
            <a:ext cx="4176713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Rectangle 19"/>
          <p:cNvSpPr>
            <a:spLocks noGrp="1"/>
          </p:cNvSpPr>
          <p:nvPr>
            <p:ph type="title"/>
          </p:nvPr>
        </p:nvSpPr>
        <p:spPr bwMode="white">
          <a:xfrm>
            <a:off x="457200" y="-11113"/>
            <a:ext cx="8229600" cy="83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0" name="Rectangle 20"/>
          <p:cNvSpPr>
            <a:spLocks noGrp="1"/>
          </p:cNvSpPr>
          <p:nvPr>
            <p:ph type="body" idx="1"/>
          </p:nvPr>
        </p:nvSpPr>
        <p:spPr bwMode="auto">
          <a:xfrm>
            <a:off x="419100" y="1243013"/>
            <a:ext cx="8229600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 spd="slow">
    <p:cut/>
  </p:transition>
  <p:timing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•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–"/>
        <a:defRPr sz="24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098" name="Picture 23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1113"/>
            <a:ext cx="9144000" cy="83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24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25"/>
          <p:cNvPicPr preferRelativeResize="0"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3200" y="6096000"/>
            <a:ext cx="21336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Rectangle 26"/>
          <p:cNvSpPr>
            <a:spLocks noGrp="1"/>
          </p:cNvSpPr>
          <p:nvPr>
            <p:ph type="title"/>
          </p:nvPr>
        </p:nvSpPr>
        <p:spPr bwMode="white">
          <a:xfrm>
            <a:off x="457200" y="-11113"/>
            <a:ext cx="8229600" cy="83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2" name="Rectangle 27"/>
          <p:cNvSpPr>
            <a:spLocks noGrp="1"/>
          </p:cNvSpPr>
          <p:nvPr>
            <p:ph type="body" idx="1"/>
          </p:nvPr>
        </p:nvSpPr>
        <p:spPr bwMode="auto">
          <a:xfrm>
            <a:off x="419100" y="1243013"/>
            <a:ext cx="8229600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/>
  <p:timing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Tx/>
        <a:defRPr sz="3200" b="1">
          <a:solidFill>
            <a:schemeClr val="bg1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•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–"/>
        <a:defRPr sz="24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Tx/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6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15.xml" /><Relationship Id="rId3" Type="http://schemas.openxmlformats.org/officeDocument/2006/relationships/image" Target="../media/image7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16.xml" /><Relationship Id="rId3" Type="http://schemas.openxmlformats.org/officeDocument/2006/relationships/image" Target="../media/image8.png" /><Relationship Id="rId4" Type="http://schemas.openxmlformats.org/officeDocument/2006/relationships/image" Target="../media/image7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17.xml" /><Relationship Id="rId3" Type="http://schemas.openxmlformats.org/officeDocument/2006/relationships/image" Target="../media/image9.png" /><Relationship Id="rId4" Type="http://schemas.openxmlformats.org/officeDocument/2006/relationships/image" Target="../media/image10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8.xml" /><Relationship Id="rId3" Type="http://schemas.openxmlformats.org/officeDocument/2006/relationships/image" Target="../media/image6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19.xml" /><Relationship Id="rId3" Type="http://schemas.openxmlformats.org/officeDocument/2006/relationships/image" Target="../media/image1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2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2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22.xml" /><Relationship Id="rId3" Type="http://schemas.openxmlformats.org/officeDocument/2006/relationships/image" Target="../media/image12.png" /><Relationship Id="rId4" Type="http://schemas.openxmlformats.org/officeDocument/2006/relationships/image" Target="../media/image8.pn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2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24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25.xml" /><Relationship Id="rId3" Type="http://schemas.openxmlformats.org/officeDocument/2006/relationships/image" Target="../media/image13.jpe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26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2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28.xml" /><Relationship Id="rId3" Type="http://schemas.openxmlformats.org/officeDocument/2006/relationships/image" Target="../media/image8.png" /><Relationship Id="rId4" Type="http://schemas.openxmlformats.org/officeDocument/2006/relationships/image" Target="../media/image14.png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29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3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30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31.xml" /><Relationship Id="rId3" Type="http://schemas.openxmlformats.org/officeDocument/2006/relationships/image" Target="../media/image15.jpeg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32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33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34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35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36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37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38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notesSlide" Target="../notesSlides/notesSlide39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4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40.xml" /><Relationship Id="rId3" Type="http://schemas.openxmlformats.org/officeDocument/2006/relationships/image" Target="../media/image3.png" /><Relationship Id="rId4" Type="http://schemas.openxmlformats.org/officeDocument/2006/relationships/image" Target="../media/image16.png" /><Relationship Id="rId5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5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0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0" y="2590800"/>
            <a:ext cx="9144000" cy="1066800"/>
          </a:xfrm>
          <a:noFill/>
        </p:spPr>
        <p:txBody>
          <a:bodyPr/>
          <a:lstStyle/>
          <a:p>
            <a:br>
              <a:rPr lang="en-US" altLang="en-US" sz="4400" i="1" smtClean="0">
                <a:solidFill>
                  <a:srgbClr val="003399"/>
                </a:solidFill>
              </a:rPr>
            </a:br>
            <a:r>
              <a:rPr lang="en-US" altLang="en-US" sz="4400" i="1" smtClean="0">
                <a:solidFill>
                  <a:srgbClr val="003399"/>
                </a:solidFill>
              </a:rPr>
              <a:t>UCC Article 9 for Filing Officers</a:t>
            </a:r>
            <a:br>
              <a:rPr lang="en-US" altLang="en-US" sz="4400" i="1" smtClean="0">
                <a:solidFill>
                  <a:srgbClr val="003399"/>
                </a:solidFill>
              </a:rPr>
            </a:br>
            <a:r>
              <a:rPr lang="en-US" altLang="en-US" sz="4400" i="1" smtClean="0">
                <a:solidFill>
                  <a:srgbClr val="003399"/>
                </a:solidFill>
              </a:rPr>
              <a:t>Course 201</a:t>
            </a:r>
            <a:br>
              <a:rPr lang="en-US" altLang="en-US" sz="3600" i="1" smtClean="0">
                <a:solidFill>
                  <a:srgbClr val="003399"/>
                </a:solidFill>
              </a:rPr>
            </a:br>
            <a:endParaRPr lang="en-US" altLang="en-US" sz="3600" smtClean="0">
              <a:solidFill>
                <a:schemeClr val="tx2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9144000" cy="1066800"/>
          </a:xfrm>
          <a:noFill/>
        </p:spPr>
        <p:txBody>
          <a:bodyPr/>
          <a:lstStyle/>
          <a:p>
            <a:pPr marL="0" indent="0" algn="ctr">
              <a:spcBef>
                <a:spcPct val="50000"/>
              </a:spcBef>
              <a:buFont typeface="Arial" charset="0"/>
              <a:buNone/>
            </a:pPr>
            <a:r>
              <a:rPr lang="en-US" altLang="en-US" sz="2000" b="0" i="1" smtClean="0">
                <a:solidFill>
                  <a:schemeClr val="tx1"/>
                </a:solidFill>
              </a:rPr>
              <a:t>International Association of Commercial Administrators Training Program</a:t>
            </a:r>
          </a:p>
          <a:p>
            <a:pPr marL="0" indent="0" algn="ctr">
              <a:buFont typeface="Arial" charset="0"/>
              <a:buNone/>
            </a:pPr>
            <a:endParaRPr lang="en-US" altLang="en-US" sz="3200" smtClean="0">
              <a:solidFill>
                <a:srgbClr val="CC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en-US" altLang="en-US" sz="3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Rectangle 6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UCC1 Reflecting Assignment</a:t>
            </a:r>
          </a:p>
        </p:txBody>
      </p:sp>
      <p:sp>
        <p:nvSpPr>
          <p:cNvPr id="22531" name="Rectangle 67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Filing Office Intake:</a:t>
            </a:r>
          </a:p>
          <a:p>
            <a:pPr lvl="1"/>
            <a:r>
              <a:rPr lang="en-US" altLang="en-US" sz="2000" smtClean="0">
                <a:cs typeface="Arial"/>
              </a:rPr>
              <a:t>Form of Assignor Secured Party name is not a reason for rejection under §9-516(b).</a:t>
            </a:r>
          </a:p>
          <a:p>
            <a:pPr lvl="1"/>
            <a:r>
              <a:rPr lang="en-US" altLang="en-US" sz="2000" smtClean="0">
                <a:cs typeface="Arial"/>
              </a:rPr>
              <a:t>Form of Assignor Secured Party address or omission of address is not a reason for rejection under §9-516(b).</a:t>
            </a:r>
          </a:p>
          <a:p>
            <a:pPr lvl="1"/>
            <a:r>
              <a:rPr lang="en-US" altLang="en-US" sz="2000" smtClean="0">
                <a:cs typeface="Arial"/>
              </a:rPr>
              <a:t>Omission of name or address is a reason for rejection with respect to the Assignee only.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Filing Office Statutory Indexing Requirements</a:t>
            </a:r>
            <a:endParaRPr lang="en-US" altLang="en-US" sz="9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Normal indexing rules under §9-519 apply.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Filing Office Actual Indexing Practices</a:t>
            </a:r>
            <a:endParaRPr lang="en-US" altLang="en-US" sz="9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Filing office does not control whether the Assignor Secured Party is a “secured party of record.”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UCC1 Reflecting Assignment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good idea improperly implemented?</a:t>
            </a:r>
          </a:p>
          <a:p>
            <a:pPr lvl="1"/>
            <a:r>
              <a:rPr lang="en-US" smtClean="0"/>
              <a:t>Supposed to be good for structured financing and other transactions where initial secured party (in many cases a buyer of rights to payment) also grants security interest</a:t>
            </a:r>
          </a:p>
          <a:p>
            <a:pPr lvl="2"/>
            <a:r>
              <a:rPr lang="en-US" smtClean="0"/>
              <a:t>Intended to avoid having to provide UCC1 and incomplete UCC3 with filing instructions</a:t>
            </a:r>
          </a:p>
          <a:p>
            <a:pPr lvl="1"/>
            <a:r>
              <a:rPr lang="en-US" smtClean="0"/>
              <a:t>Problem is initial secured party never becomes a secured party of record and is (likely) never perfected</a:t>
            </a:r>
          </a:p>
          <a:p>
            <a:pPr lvl="1"/>
            <a:r>
              <a:rPr lang="en-US" smtClean="0"/>
              <a:t>If initial secured party is never perfected, then why include on financing statement at all?</a:t>
            </a:r>
          </a:p>
          <a:p>
            <a:pPr lvl="1"/>
            <a:r>
              <a:rPr lang="en-US" smtClean="0"/>
              <a:t>How many of these are seen?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99004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Rectangle 3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endParaRPr lang="en-US" altLang="en-US" smtClean="0">
              <a:cs typeface="Arial"/>
            </a:endParaRPr>
          </a:p>
        </p:txBody>
      </p:sp>
      <p:sp>
        <p:nvSpPr>
          <p:cNvPr id="24579" name="Rectangle 35"/>
          <p:cNvSpPr>
            <a:spLocks noChangeArrowheads="1"/>
          </p:cNvSpPr>
          <p:nvPr/>
        </p:nvSpPr>
        <p:spPr bwMode="auto">
          <a:xfrm>
            <a:off x="684213" y="2420938"/>
            <a:ext cx="792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50" indent="-63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800" b="1">
                <a:solidFill>
                  <a:schemeClr val="tx2"/>
                </a:solidFill>
                <a:latin typeface="Arial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 sz="2400" i="1">
                <a:solidFill>
                  <a:schemeClr val="tx1"/>
                </a:solidFill>
                <a:latin typeface="Arial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000">
                <a:solidFill>
                  <a:schemeClr val="tx1"/>
                </a:solidFill>
                <a:latin typeface="Arial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800">
                <a:solidFill>
                  <a:srgbClr val="003399"/>
                </a:solidFill>
              </a:rPr>
              <a:t>UCC3 Assignment</a:t>
            </a: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613" y="3860800"/>
            <a:ext cx="55133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Rectangle 7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UCC-3 Assignment</a:t>
            </a:r>
          </a:p>
        </p:txBody>
      </p:sp>
      <p:sp>
        <p:nvSpPr>
          <p:cNvPr id="26627" name="Rectangle 80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Assigns Right to Amend the Financing Statement</a:t>
            </a:r>
          </a:p>
          <a:p>
            <a:pPr lvl="1"/>
            <a:r>
              <a:rPr lang="en-US" altLang="en-US" sz="2000" smtClean="0">
                <a:cs typeface="Arial"/>
              </a:rPr>
              <a:t>A UCC-3 assignment </a:t>
            </a:r>
            <a:r>
              <a:rPr lang="en-US" altLang="en-US" sz="2000" b="1" smtClean="0">
                <a:solidFill>
                  <a:srgbClr val="C00000"/>
                </a:solidFill>
                <a:cs typeface="Arial"/>
              </a:rPr>
              <a:t>does not </a:t>
            </a:r>
            <a:r>
              <a:rPr lang="en-US" altLang="en-US" sz="2000" smtClean="0">
                <a:cs typeface="Arial"/>
              </a:rPr>
              <a:t>assign the security interest!</a:t>
            </a:r>
          </a:p>
          <a:p>
            <a:pPr lvl="1"/>
            <a:r>
              <a:rPr lang="en-US" altLang="en-US" sz="2000" smtClean="0">
                <a:cs typeface="Arial"/>
              </a:rPr>
              <a:t>SP of record might be a secured party representative (who need not indicate such status)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Effect of UCC3 Assignment:</a:t>
            </a:r>
          </a:p>
          <a:p>
            <a:pPr lvl="1"/>
            <a:r>
              <a:rPr lang="en-US" altLang="en-US" sz="2000" smtClean="0">
                <a:cs typeface="Arial"/>
              </a:rPr>
              <a:t>Adds the assignee as secured party of record. Assignment may be full or partial but UCC3 need not so indicate.</a:t>
            </a:r>
          </a:p>
          <a:p>
            <a:pPr lvl="1"/>
            <a:r>
              <a:rPr lang="en-US" altLang="en-US" sz="2000" smtClean="0">
                <a:cs typeface="Arial"/>
              </a:rPr>
              <a:t>Assignor remains a secured party of record. See § 9-511(c).</a:t>
            </a:r>
          </a:p>
          <a:p>
            <a:pPr lvl="1"/>
            <a:r>
              <a:rPr lang="en-US" altLang="en-US" sz="2000" smtClean="0">
                <a:cs typeface="Arial"/>
              </a:rPr>
              <a:t>If desired, assignor may file an amendment to delete itself as a secured party.</a:t>
            </a:r>
          </a:p>
          <a:p>
            <a:pPr lvl="2"/>
            <a:r>
              <a:rPr lang="en-US" altLang="en-US" smtClean="0">
                <a:cs typeface="Arial"/>
              </a:rPr>
              <a:t>But assignor is treated as a secured party of record as far as filing office is concerned under the Do No Harm rule. </a:t>
            </a:r>
          </a:p>
          <a:p>
            <a:pPr lvl="2"/>
            <a:r>
              <a:rPr lang="en-US" altLang="en-US" smtClean="0">
                <a:cs typeface="Arial"/>
              </a:rPr>
              <a:t>And so is “deleted” secured party if they file a subsequent amendment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UCC3 Assignment</a:t>
            </a:r>
          </a:p>
        </p:txBody>
      </p:sp>
      <p:sp>
        <p:nvSpPr>
          <p:cNvPr id="28675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Purpose</a:t>
            </a:r>
          </a:p>
          <a:p>
            <a:pPr lvl="1"/>
            <a:r>
              <a:rPr lang="en-US" altLang="en-US" sz="2000" smtClean="0">
                <a:cs typeface="Arial"/>
              </a:rPr>
              <a:t>Indicate an assignment of </a:t>
            </a:r>
            <a:r>
              <a:rPr lang="en-US" altLang="en-US" sz="2000" u="sng" smtClean="0">
                <a:cs typeface="Arial"/>
              </a:rPr>
              <a:t>some or all</a:t>
            </a:r>
            <a:r>
              <a:rPr lang="en-US" altLang="en-US" sz="2000" smtClean="0">
                <a:cs typeface="Arial"/>
              </a:rPr>
              <a:t> of the secured party’s power to authorize an amendment of the financing statement.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Filer’s Perspective -  How Indicated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Check Item 3 of the UCC3 form or an equivalent electronic record.  </a:t>
            </a:r>
          </a:p>
          <a:p>
            <a:pPr lvl="1"/>
            <a:r>
              <a:rPr lang="en-US" altLang="en-US" sz="2000" smtClean="0">
                <a:cs typeface="Arial"/>
              </a:rPr>
              <a:t>Provide Assignee name and address in Item 7 of the UCC3 form or an equivalent electronic record.</a:t>
            </a:r>
          </a:p>
          <a:p>
            <a:pPr lvl="1"/>
            <a:r>
              <a:rPr lang="en-US" altLang="en-US" sz="2000" smtClean="0">
                <a:cs typeface="Arial"/>
              </a:rPr>
              <a:t>Provide name of Assignor in Item 9 as secured party authorizing the amendment.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Filer’s Perspective -  Additional Info for Partial 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Check “ASSIGN collateral” box in Item 8 of the UCC3 form or an equivalent electronic record.</a:t>
            </a:r>
          </a:p>
          <a:p>
            <a:pPr lvl="1"/>
            <a:r>
              <a:rPr lang="en-US" altLang="en-US" sz="2000" smtClean="0">
                <a:cs typeface="Arial"/>
              </a:rPr>
              <a:t>Provide description of collateral subject to secured party’s powers .</a:t>
            </a:r>
          </a:p>
          <a:p>
            <a:pPr lvl="1"/>
            <a:endParaRPr lang="en-US" altLang="en-US" sz="2000" smtClean="0">
              <a:cs typeface="Arial"/>
            </a:endParaRPr>
          </a:p>
        </p:txBody>
      </p:sp>
    </p:spTree>
  </p:cSld>
  <p:clrMapOvr>
    <a:masterClrMapping/>
  </p:clrMapOvr>
  <p:transition spd="med">
    <p:cut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mtClean="0"/>
              <a:t>Assignment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2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960438"/>
            <a:ext cx="85598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81000" y="1676400"/>
            <a:ext cx="533400" cy="4572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4300" y="960438"/>
            <a:ext cx="3314700" cy="563562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563" y="3810000"/>
            <a:ext cx="533400" cy="4572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8" name="TextBox 1"/>
          <p:cNvSpPr txBox="1">
            <a:spLocks noChangeArrowheads="1"/>
          </p:cNvSpPr>
          <p:nvPr/>
        </p:nvSpPr>
        <p:spPr bwMode="auto">
          <a:xfrm>
            <a:off x="4787900" y="4149725"/>
            <a:ext cx="39068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r>
              <a:rPr lang="en-US" altLang="en-US" sz="2400" b="1">
                <a:solidFill>
                  <a:srgbClr val="C00000"/>
                </a:solidFill>
              </a:rPr>
              <a:t>Assignee Secured Party</a:t>
            </a:r>
          </a:p>
        </p:txBody>
      </p:sp>
      <p:sp>
        <p:nvSpPr>
          <p:cNvPr id="9" name="Right Arrow 8"/>
          <p:cNvSpPr/>
          <p:nvPr/>
        </p:nvSpPr>
        <p:spPr>
          <a:xfrm rot="10800000">
            <a:off x="4416425" y="4189413"/>
            <a:ext cx="384175" cy="41592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17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" t="14677" r="48141" b="25945"/>
          <a:stretch>
            <a:fillRect/>
          </a:stretch>
        </p:blipFill>
        <p:spPr bwMode="auto">
          <a:xfrm>
            <a:off x="1730375" y="5181600"/>
            <a:ext cx="5837238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mtClean="0"/>
              <a:t>Assignment</a:t>
            </a:r>
          </a:p>
        </p:txBody>
      </p:sp>
      <p:pic>
        <p:nvPicPr>
          <p:cNvPr id="31748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9138" y="996950"/>
            <a:ext cx="50546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Arrow 9"/>
          <p:cNvSpPr/>
          <p:nvPr/>
        </p:nvSpPr>
        <p:spPr>
          <a:xfrm rot="5400000">
            <a:off x="4270376" y="4716462"/>
            <a:ext cx="558800" cy="33337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2762250" y="4092575"/>
            <a:ext cx="390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r>
              <a:rPr lang="en-US" altLang="en-US" sz="2400" b="1">
                <a:solidFill>
                  <a:srgbClr val="C00000"/>
                </a:solidFill>
              </a:rPr>
              <a:t>Assignor Secured Party</a:t>
            </a:r>
          </a:p>
        </p:txBody>
      </p:sp>
    </p:spTree>
  </p:cSld>
  <p:clrMapOvr>
    <a:masterClrMapping/>
  </p:clrMapOvr>
  <p:transition spd="med"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42" r="25471" b="36720"/>
          <a:stretch>
            <a:fillRect/>
          </a:stretch>
        </p:blipFill>
        <p:spPr bwMode="auto">
          <a:xfrm>
            <a:off x="2133600" y="3944938"/>
            <a:ext cx="48291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15503" r="0" b="26631"/>
          <a:stretch>
            <a:fillRect/>
          </a:stretch>
        </p:blipFill>
        <p:spPr bwMode="auto">
          <a:xfrm>
            <a:off x="411163" y="1412875"/>
            <a:ext cx="8275637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mtClean="0"/>
              <a:t>Assignment-Partial</a:t>
            </a:r>
          </a:p>
        </p:txBody>
      </p:sp>
      <p:sp>
        <p:nvSpPr>
          <p:cNvPr id="5" name="Oval 4"/>
          <p:cNvSpPr/>
          <p:nvPr/>
        </p:nvSpPr>
        <p:spPr>
          <a:xfrm>
            <a:off x="449263" y="1411288"/>
            <a:ext cx="815975" cy="757237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" y="1946275"/>
            <a:ext cx="5059363" cy="127952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20763" y="3835400"/>
            <a:ext cx="6858000" cy="16002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973763" y="2540000"/>
            <a:ext cx="2516187" cy="1371600"/>
          </a:xfrm>
          <a:prstGeom prst="straightConnector1">
            <a:avLst/>
          </a:prstGeom>
          <a:ln w="508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0" grpId="0" animBg="1"/>
      <p:bldP spid="1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4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UCC3 Assignment: Indexing</a:t>
            </a:r>
          </a:p>
        </p:txBody>
      </p:sp>
      <p:sp>
        <p:nvSpPr>
          <p:cNvPr id="33795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Indication  (full or partial)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Not required.</a:t>
            </a:r>
          </a:p>
          <a:p>
            <a:pPr lvl="1"/>
            <a:r>
              <a:rPr lang="en-US" altLang="en-US" sz="2000" smtClean="0">
                <a:cs typeface="Arial"/>
              </a:rPr>
              <a:t>Failure to indicate is not a reason for rejection in § 9-516(b).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Assignee</a:t>
            </a:r>
          </a:p>
          <a:p>
            <a:pPr lvl="1"/>
            <a:r>
              <a:rPr lang="en-US" altLang="en-US" sz="2000" smtClean="0">
                <a:cs typeface="Arial"/>
              </a:rPr>
              <a:t>Assignee must be added as a secured party of record.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Assignor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No indexing change required.  Assignor remains a secured party of record.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Collateral 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Contents of Item 8 must be reflected in the record for electronic filing.</a:t>
            </a:r>
          </a:p>
          <a:p>
            <a:pPr lvl="1"/>
            <a:r>
              <a:rPr lang="en-US" altLang="en-US" sz="2000" smtClean="0">
                <a:cs typeface="Arial"/>
              </a:rPr>
              <a:t>No need to enter collateral data for written record.</a:t>
            </a:r>
          </a:p>
          <a:p>
            <a:pPr lvl="1"/>
            <a:endParaRPr lang="en-US" altLang="en-US" sz="2000" smtClean="0">
              <a:cs typeface="Arial"/>
            </a:endParaRPr>
          </a:p>
        </p:txBody>
      </p:sp>
      <p:pic>
        <p:nvPicPr>
          <p:cNvPr id="3379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7900" y="949325"/>
            <a:ext cx="30972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569075" y="949325"/>
            <a:ext cx="1316038" cy="54927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2" name="Rectangle 7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endParaRPr lang="en-US" altLang="en-US" smtClean="0">
              <a:cs typeface="Arial"/>
            </a:endParaRPr>
          </a:p>
        </p:txBody>
      </p:sp>
      <p:sp>
        <p:nvSpPr>
          <p:cNvPr id="35843" name="Rectangle 71"/>
          <p:cNvSpPr>
            <a:spLocks noChangeArrowheads="1"/>
          </p:cNvSpPr>
          <p:nvPr/>
        </p:nvSpPr>
        <p:spPr bwMode="auto">
          <a:xfrm>
            <a:off x="468313" y="2392363"/>
            <a:ext cx="81311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50" indent="-63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800" b="1">
                <a:solidFill>
                  <a:schemeClr val="tx2"/>
                </a:solidFill>
                <a:latin typeface="Arial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 sz="2400" i="1">
                <a:solidFill>
                  <a:schemeClr val="tx1"/>
                </a:solidFill>
                <a:latin typeface="Arial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000">
                <a:solidFill>
                  <a:schemeClr val="tx1"/>
                </a:solidFill>
                <a:latin typeface="Arial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rgbClr val="003399"/>
                </a:solidFill>
              </a:rPr>
              <a:t>UCC3 Termination Statement</a:t>
            </a:r>
          </a:p>
        </p:txBody>
      </p:sp>
      <p:pic>
        <p:nvPicPr>
          <p:cNvPr id="3584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00338" y="3517900"/>
            <a:ext cx="38163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6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endParaRPr lang="en-US" altLang="en-US" smtClean="0">
              <a:cs typeface="Arial"/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685800" y="2819400"/>
            <a:ext cx="79248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50" indent="-63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800" b="1">
                <a:solidFill>
                  <a:schemeClr val="tx2"/>
                </a:solidFill>
                <a:latin typeface="Arial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 sz="2400" i="1">
                <a:solidFill>
                  <a:schemeClr val="tx1"/>
                </a:solidFill>
                <a:latin typeface="Arial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000">
                <a:solidFill>
                  <a:schemeClr val="tx1"/>
                </a:solidFill>
                <a:latin typeface="Arial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800">
                <a:solidFill>
                  <a:srgbClr val="003399"/>
                </a:solidFill>
              </a:rPr>
              <a:t>UCC Article 9: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rgbClr val="003399"/>
                </a:solidFill>
              </a:rPr>
              <a:t>Quick Review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90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Termination Statement</a:t>
            </a:r>
          </a:p>
        </p:txBody>
      </p:sp>
      <p:sp>
        <p:nvSpPr>
          <p:cNvPr id="37891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Purpose &amp; Statutory Effect</a:t>
            </a:r>
          </a:p>
          <a:p>
            <a:pPr lvl="1"/>
            <a:r>
              <a:rPr lang="en-US" altLang="en-US" sz="2000">
                <a:cs typeface="Arial"/>
              </a:rPr>
              <a:t>I</a:t>
            </a:r>
            <a:r>
              <a:rPr lang="en-US" altLang="en-US" sz="2000" smtClean="0">
                <a:cs typeface="Arial"/>
              </a:rPr>
              <a:t>ndicates that a financing statement is no longer effective. </a:t>
            </a:r>
          </a:p>
          <a:p>
            <a:pPr lvl="1"/>
            <a:r>
              <a:rPr lang="en-US" altLang="en-US" sz="2000" smtClean="0">
                <a:cs typeface="Arial"/>
              </a:rPr>
              <a:t>Termination is effective only to the extent that a secured party of record authorized the filing. § 9-510(a) &amp; § 9-509(d)(1).</a:t>
            </a:r>
          </a:p>
          <a:p>
            <a:pPr lvl="1"/>
            <a:r>
              <a:rPr lang="en-US" altLang="en-US" sz="2000" smtClean="0">
                <a:cs typeface="Arial"/>
              </a:rPr>
              <a:t>This was the issue in the </a:t>
            </a:r>
            <a:r>
              <a:rPr lang="en-US" altLang="en-US" sz="2000" u="sng" smtClean="0">
                <a:cs typeface="Arial"/>
              </a:rPr>
              <a:t>Motors Liquidation </a:t>
            </a:r>
            <a:r>
              <a:rPr lang="en-US" altLang="en-US" sz="2000" smtClean="0">
                <a:cs typeface="Arial"/>
              </a:rPr>
              <a:t>case, and will be litigated again.</a:t>
            </a:r>
          </a:p>
          <a:p>
            <a:pPr lvl="1"/>
            <a:r>
              <a:rPr lang="en-US" altLang="en-US" sz="2000" smtClean="0">
                <a:cs typeface="Arial"/>
              </a:rPr>
              <a:t>But, filing office cannot possibly determine effectiveness of a termination statement, so accept but Do No Harm.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Effectiveness of Debtor Authorization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The debtor may authorize the filing of an effective termination statement following compliance with specific statutory requirements set forth in § 9-513. § 9-509(d)(2).</a:t>
            </a:r>
          </a:p>
          <a:p>
            <a:pPr lvl="1"/>
            <a:r>
              <a:rPr lang="en-US" altLang="en-US" sz="2000" smtClean="0">
                <a:cs typeface="Arial"/>
              </a:rPr>
              <a:t>Filing office cannot determine effectiveness of termination statement filed by a debtor.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8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Termination Statement – Filer’s Perspective</a:t>
            </a:r>
          </a:p>
        </p:txBody>
      </p:sp>
      <p:sp>
        <p:nvSpPr>
          <p:cNvPr id="39939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Initial Financing Statement File Number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Provided in Item 1a.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Indication that Record is Termination Statement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Provided by checking box in Item 2.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Name of Debtor</a:t>
            </a:r>
          </a:p>
          <a:p>
            <a:pPr lvl="1"/>
            <a:r>
              <a:rPr lang="en-US" altLang="en-US" sz="2000" smtClean="0">
                <a:cs typeface="Arial"/>
              </a:rPr>
              <a:t>Commonly provided in UCC3 Item 6 or Item 10 for reference purposes only. </a:t>
            </a:r>
          </a:p>
          <a:p>
            <a:pPr lvl="1"/>
            <a:r>
              <a:rPr lang="en-US" altLang="en-US" sz="2000" smtClean="0">
                <a:cs typeface="Arial"/>
              </a:rPr>
              <a:t>Does not indicate that termination applies solely to listed debtor.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Name of Secured Party Authorizing the Amendment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Generally is provided as the name of the existing secured party of record, but that is not necessary.</a:t>
            </a:r>
          </a:p>
          <a:p>
            <a:pPr lvl="1"/>
            <a:r>
              <a:rPr lang="en-US" altLang="en-US" sz="2000" smtClean="0">
                <a:cs typeface="Arial"/>
              </a:rPr>
              <a:t>Best practice is to be clear and use “as successor,” “as assignee,” “n/k/a” or “f/k/a” (or the like) as appropriate.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mtClean="0"/>
              <a:t>Termination </a:t>
            </a:r>
          </a:p>
        </p:txBody>
      </p:sp>
      <p:pic>
        <p:nvPicPr>
          <p:cNvPr id="4198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066800"/>
            <a:ext cx="63071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22"/>
          <a:stretch>
            <a:fillRect/>
          </a:stretch>
        </p:blipFill>
        <p:spPr bwMode="auto">
          <a:xfrm>
            <a:off x="801688" y="3733800"/>
            <a:ext cx="7319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57200" y="1371600"/>
            <a:ext cx="914400" cy="685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54025" y="1905000"/>
            <a:ext cx="914400" cy="685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49263" y="4724400"/>
            <a:ext cx="914400" cy="685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10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Termination Statement – Filing Office Duties</a:t>
            </a:r>
          </a:p>
        </p:txBody>
      </p:sp>
      <p:sp>
        <p:nvSpPr>
          <p:cNvPr id="43011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Rejection Reasons: </a:t>
            </a:r>
            <a:r>
              <a:rPr lang="en-US" altLang="en-US" sz="2400" smtClean="0">
                <a:cs typeface="Arial"/>
              </a:rPr>
              <a:t>§ 9-516(b) </a:t>
            </a:r>
            <a:endParaRPr lang="en-US" altLang="en-US" sz="24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Initial financing statement file number does not match an unlapsed financing statement. 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NOT Reasons for Rejection </a:t>
            </a:r>
            <a:r>
              <a:rPr lang="en-US" altLang="en-US" sz="2400" smtClean="0">
                <a:cs typeface="Arial"/>
              </a:rPr>
              <a:t>§ 9-520(a) </a:t>
            </a:r>
            <a:endParaRPr lang="en-US" altLang="en-US" sz="24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Debtor name omitted.</a:t>
            </a:r>
          </a:p>
          <a:p>
            <a:pPr lvl="1"/>
            <a:r>
              <a:rPr lang="en-US" altLang="en-US" sz="2000" smtClean="0">
                <a:cs typeface="Arial"/>
              </a:rPr>
              <a:t>Secured party name omitted in Item 9 or does not match a secured party in the UCC information management system. 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Filing Office Indexing</a:t>
            </a:r>
            <a:endParaRPr lang="en-US" altLang="en-US" sz="12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Termination statements should be indexed as other amendments.</a:t>
            </a:r>
          </a:p>
          <a:p>
            <a:pPr lvl="1"/>
            <a:r>
              <a:rPr lang="en-US" altLang="en-US" sz="2000" smtClean="0">
                <a:cs typeface="Arial"/>
              </a:rPr>
              <a:t>Termination statements have no effect on the lapse date.</a:t>
            </a:r>
          </a:p>
          <a:p>
            <a:pPr lvl="1"/>
            <a:r>
              <a:rPr lang="en-US" altLang="en-US" sz="2000" smtClean="0">
                <a:cs typeface="Arial"/>
              </a:rPr>
              <a:t>Filing office must accept multiple termination statements.</a:t>
            </a:r>
          </a:p>
          <a:p>
            <a:pPr lvl="2"/>
            <a:r>
              <a:rPr lang="en-US" altLang="en-US" sz="1800" smtClean="0">
                <a:cs typeface="Arial"/>
              </a:rPr>
              <a:t>Amendments are effective only with respect to the authorizing secured party(ies).  UCC § 9-510(b).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8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Termination Statement – Filing Office Duties</a:t>
            </a:r>
          </a:p>
        </p:txBody>
      </p:sp>
      <p:sp>
        <p:nvSpPr>
          <p:cNvPr id="45059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Amendment After Termination Statement Filed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Filing office has no grounds to reject an amendment after a termination statement has been filed under the Do No Harm rule.</a:t>
            </a:r>
          </a:p>
          <a:p>
            <a:pPr lvl="1"/>
            <a:r>
              <a:rPr lang="en-US" altLang="en-US" sz="2000" smtClean="0">
                <a:cs typeface="Arial"/>
              </a:rPr>
              <a:t>Filing office cannot know whether or to what extent a termination statement is effective.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Continuation After Termination Statement Filed</a:t>
            </a:r>
            <a:r>
              <a:rPr lang="en-US" altLang="en-US" sz="2400" smtClean="0">
                <a:cs typeface="Arial"/>
              </a:rPr>
              <a:t> </a:t>
            </a:r>
            <a:endParaRPr lang="en-US" altLang="en-US" sz="24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Filing office has no grounds to reject a continuation statement submitted after a termination statement has been filed under the Do No Harm rule.</a:t>
            </a:r>
          </a:p>
          <a:p>
            <a:pPr lvl="1"/>
            <a:r>
              <a:rPr lang="en-US" altLang="en-US" sz="2000" smtClean="0">
                <a:cs typeface="Arial"/>
              </a:rPr>
              <a:t>Filing office cannot know whether or to what extent a termination statement is effective.</a:t>
            </a:r>
          </a:p>
          <a:p>
            <a:pPr lvl="1"/>
            <a:r>
              <a:rPr lang="en-US" altLang="en-US" sz="2000" smtClean="0">
                <a:cs typeface="Arial"/>
              </a:rPr>
              <a:t>Filing office should index the continuation statement and reset lapse date as provided in § 9-515(a) unless other grounds for rejection exist under § 9-516(b). </a:t>
            </a:r>
          </a:p>
          <a:p>
            <a:endParaRPr lang="en-US" altLang="en-US" sz="2000" smtClean="0">
              <a:cs typeface="Arial"/>
            </a:endParaRPr>
          </a:p>
        </p:txBody>
      </p:sp>
    </p:spTree>
  </p:cSld>
  <p:clrMapOvr>
    <a:masterClrMapping/>
  </p:clrMapOvr>
  <p:transition spd="med">
    <p:cut/>
  </p:transition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6" name="Rectangle 7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endParaRPr lang="en-US" altLang="en-US" smtClean="0">
              <a:cs typeface="Arial"/>
            </a:endParaRPr>
          </a:p>
        </p:txBody>
      </p:sp>
      <p:sp>
        <p:nvSpPr>
          <p:cNvPr id="47107" name="Rectangle 71"/>
          <p:cNvSpPr>
            <a:spLocks noChangeArrowheads="1"/>
          </p:cNvSpPr>
          <p:nvPr/>
        </p:nvSpPr>
        <p:spPr bwMode="auto">
          <a:xfrm>
            <a:off x="0" y="2392363"/>
            <a:ext cx="9144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50" indent="-63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800" b="1">
                <a:solidFill>
                  <a:schemeClr val="tx2"/>
                </a:solidFill>
                <a:latin typeface="Arial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 sz="2400" i="1">
                <a:solidFill>
                  <a:schemeClr val="tx1"/>
                </a:solidFill>
                <a:latin typeface="Arial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000">
                <a:solidFill>
                  <a:schemeClr val="tx1"/>
                </a:solidFill>
                <a:latin typeface="Arial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rgbClr val="003399"/>
                </a:solidFill>
              </a:rPr>
              <a:t>UCC3 Continuation Statement</a:t>
            </a:r>
          </a:p>
        </p:txBody>
      </p:sp>
      <p:pic>
        <p:nvPicPr>
          <p:cNvPr id="4710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538" y="3573463"/>
            <a:ext cx="4606925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4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Continuation Statement Purposes</a:t>
            </a:r>
          </a:p>
        </p:txBody>
      </p:sp>
      <p:sp>
        <p:nvSpPr>
          <p:cNvPr id="49155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1. Extend Effectiveness of Record</a:t>
            </a:r>
          </a:p>
          <a:p>
            <a:pPr lvl="1"/>
            <a:r>
              <a:rPr lang="en-US" altLang="en-US" sz="2200" smtClean="0">
                <a:cs typeface="Arial"/>
              </a:rPr>
              <a:t>The timely filing of an authorized  continuation statement extends the effectiveness of the financing statement to which it relates for an additional 5-year period. § 9-515(e).</a:t>
            </a:r>
          </a:p>
          <a:p>
            <a:pPr lvl="1"/>
            <a:r>
              <a:rPr lang="en-US" altLang="en-US" sz="2200" smtClean="0">
                <a:cs typeface="Arial"/>
              </a:rPr>
              <a:t>Effectiveness is not a filing office concern.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2. Extend Duration of Record in Searchable Index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200">
                <a:cs typeface="Arial"/>
              </a:rPr>
              <a:t>Filing office must index continuation statement and extend the lapse date by 5 years calculated from the date the record would have lapsed absent the filing.</a:t>
            </a:r>
          </a:p>
          <a:p>
            <a:pPr lvl="1"/>
            <a:r>
              <a:rPr lang="en-US" altLang="en-US" sz="2200">
                <a:cs typeface="Arial"/>
              </a:rPr>
              <a:t>Indexing a continuation statement does not necessarily extend the effectiveness of the record.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02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Continuation Statement – Filer’s Perspective</a:t>
            </a:r>
          </a:p>
        </p:txBody>
      </p:sp>
      <p:sp>
        <p:nvSpPr>
          <p:cNvPr id="51203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Initial Financing Statement File Number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Provided in Item 1a.</a:t>
            </a:r>
          </a:p>
          <a:p>
            <a:pPr lvl="1"/>
            <a:r>
              <a:rPr lang="en-US" altLang="en-US" sz="2000" smtClean="0">
                <a:cs typeface="Arial"/>
              </a:rPr>
              <a:t>Filers often provide the file date in Item 1a following the initial financing statement file number on written forms.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Indication that Record is Continuation Statement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Provided by checking box in Item 4.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Name of Debtor</a:t>
            </a:r>
          </a:p>
          <a:p>
            <a:pPr lvl="1"/>
            <a:r>
              <a:rPr lang="en-US" altLang="en-US" sz="2000" smtClean="0">
                <a:cs typeface="Arial"/>
              </a:rPr>
              <a:t>Commonly provided in UCC3 Item 6 or Item 10 for reference purposes only. </a:t>
            </a:r>
          </a:p>
          <a:p>
            <a:pPr lvl="1"/>
            <a:r>
              <a:rPr lang="en-US" altLang="en-US" sz="2000" smtClean="0">
                <a:cs typeface="Arial"/>
              </a:rPr>
              <a:t>Does not indicate that continuation applies solely to listed debtor.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Name of Secured Party Authorizing the Amendment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Generally is provided as the name of the filing party, but that is not necessary.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mtClean="0"/>
              <a:t>Continuation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22"/>
          <a:stretch>
            <a:fillRect/>
          </a:stretch>
        </p:blipFill>
        <p:spPr bwMode="auto">
          <a:xfrm>
            <a:off x="801688" y="4038600"/>
            <a:ext cx="7319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7"/>
          <a:stretch>
            <a:fillRect/>
          </a:stretch>
        </p:blipFill>
        <p:spPr bwMode="auto">
          <a:xfrm>
            <a:off x="801688" y="1057275"/>
            <a:ext cx="7239000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10800000">
            <a:off x="3546475" y="1219200"/>
            <a:ext cx="914400" cy="685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3352800" y="3008313"/>
            <a:ext cx="914400" cy="685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6477000" y="5029200"/>
            <a:ext cx="914400" cy="685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274" name="Rectangle 8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Continuation Statement</a:t>
            </a:r>
          </a:p>
        </p:txBody>
      </p:sp>
      <p:sp>
        <p:nvSpPr>
          <p:cNvPr id="54275" name="Rectangle 84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4954488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Time for Continuation Statement Filing:</a:t>
            </a:r>
          </a:p>
          <a:p>
            <a:pPr lvl="1"/>
            <a:r>
              <a:rPr lang="en-US" altLang="en-US" sz="2000" smtClean="0">
                <a:cs typeface="Arial"/>
              </a:rPr>
              <a:t>A filing office must reject a continuation statement submitted more than 6 months prior to, or at any time after the lapse date. See § 9-516(b)(7).</a:t>
            </a:r>
          </a:p>
          <a:p>
            <a:pPr lvl="2"/>
            <a:r>
              <a:rPr lang="en-US" altLang="en-US" smtClean="0">
                <a:cs typeface="Arial"/>
              </a:rPr>
              <a:t>6-month “window” is strictly construed – no </a:t>
            </a:r>
            <a:r>
              <a:rPr lang="en-US" altLang="en-US" i="1" smtClean="0">
                <a:cs typeface="Arial"/>
              </a:rPr>
              <a:t>force majeure </a:t>
            </a:r>
            <a:r>
              <a:rPr lang="en-US" altLang="en-US" smtClean="0">
                <a:cs typeface="Arial"/>
              </a:rPr>
              <a:t>relief, though MARs clarifies first </a:t>
            </a:r>
            <a:r>
              <a:rPr lang="en-US" altLang="en-US" i="1" smtClean="0">
                <a:cs typeface="Arial"/>
              </a:rPr>
              <a:t>and</a:t>
            </a:r>
            <a:r>
              <a:rPr lang="en-US" altLang="en-US" smtClean="0">
                <a:cs typeface="Arial"/>
              </a:rPr>
              <a:t> last day are OK.</a:t>
            </a:r>
          </a:p>
          <a:p>
            <a:pPr lvl="1"/>
            <a:r>
              <a:rPr lang="en-US" altLang="en-US" sz="2000" smtClean="0">
                <a:cs typeface="Arial"/>
              </a:rPr>
              <a:t>A continuation statement accepted outside the 6-month window is ineffective, even if the filing office resets the lapse date.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Multiple Continuations:</a:t>
            </a:r>
          </a:p>
          <a:p>
            <a:pPr lvl="1"/>
            <a:r>
              <a:rPr lang="en-US" altLang="en-US" sz="2000" smtClean="0">
                <a:cs typeface="Arial"/>
              </a:rPr>
              <a:t>Filing office does not have grounds under § 9-516(b) to reject additional continuation statements submitted for filing within 6 months prior to the lapse date.</a:t>
            </a:r>
          </a:p>
          <a:p>
            <a:pPr lvl="1"/>
            <a:r>
              <a:rPr lang="en-US" altLang="en-US" sz="2000" smtClean="0">
                <a:cs typeface="Arial"/>
              </a:rPr>
              <a:t>Refusal of additional continuation statements may significantly harm a secured party or those who search the UCC index.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Rectangle 1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UCC Article 9 Background</a:t>
            </a:r>
          </a:p>
        </p:txBody>
      </p:sp>
      <p:sp>
        <p:nvSpPr>
          <p:cNvPr id="10243" name="Rectangle 15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Role of the Filing System</a:t>
            </a:r>
          </a:p>
          <a:p>
            <a:pPr lvl="1"/>
            <a:r>
              <a:rPr lang="en-US" altLang="en-US" sz="2200" smtClean="0">
                <a:cs typeface="Arial"/>
              </a:rPr>
              <a:t>Because Article 9 allows parties to adjust other creditors’ rights by private agreement, fairness requires public notice</a:t>
            </a:r>
          </a:p>
          <a:p>
            <a:pPr lvl="1"/>
            <a:r>
              <a:rPr lang="en-US" altLang="en-US" sz="2200" smtClean="0">
                <a:cs typeface="Arial"/>
              </a:rPr>
              <a:t>To achieve priority, a security interest must be “perfected”</a:t>
            </a:r>
          </a:p>
          <a:p>
            <a:pPr lvl="2"/>
            <a:r>
              <a:rPr lang="en-US" altLang="en-US" sz="2200" smtClean="0">
                <a:cs typeface="Arial"/>
              </a:rPr>
              <a:t>Filing a “financing statement” is by far the most common method to perfect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Repository for UCC Financing Statements</a:t>
            </a:r>
          </a:p>
          <a:p>
            <a:pPr lvl="1"/>
            <a:r>
              <a:rPr lang="en-US" altLang="en-US" sz="2200" smtClean="0">
                <a:cs typeface="Arial"/>
              </a:rPr>
              <a:t>As a neutral third party, government is in the best position to provide a stable repository for notices filed under the UCC.</a:t>
            </a:r>
          </a:p>
          <a:p>
            <a:pPr lvl="1"/>
            <a:r>
              <a:rPr lang="en-US" altLang="en-US" sz="2200" smtClean="0">
                <a:cs typeface="Arial"/>
              </a:rPr>
              <a:t>UCC records are maintained by the designated government unit for commercial use, not for the benefit of government.</a:t>
            </a:r>
          </a:p>
        </p:txBody>
      </p:sp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8370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Continuation Statement – Filing Office Duties</a:t>
            </a:r>
          </a:p>
        </p:txBody>
      </p:sp>
      <p:sp>
        <p:nvSpPr>
          <p:cNvPr id="58371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Rejection Reasons: </a:t>
            </a:r>
            <a:r>
              <a:rPr lang="en-US" altLang="en-US" sz="2400" smtClean="0">
                <a:cs typeface="Arial"/>
              </a:rPr>
              <a:t>§ 9-516(b) </a:t>
            </a:r>
            <a:endParaRPr lang="en-US" altLang="en-US" sz="24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Initial financing statement file number does not match an unlapsed financing statement. 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NOT Reasons for Rejection </a:t>
            </a:r>
            <a:r>
              <a:rPr lang="en-US" altLang="en-US" sz="2400" smtClean="0">
                <a:cs typeface="Arial"/>
              </a:rPr>
              <a:t>§ 9-520(a) </a:t>
            </a:r>
            <a:endParaRPr lang="en-US" altLang="en-US" sz="24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Debtor name omitted.</a:t>
            </a:r>
          </a:p>
          <a:p>
            <a:pPr lvl="1"/>
            <a:r>
              <a:rPr lang="en-US" altLang="en-US" sz="2000" smtClean="0">
                <a:cs typeface="Arial"/>
              </a:rPr>
              <a:t>Secured party name omitted in Item 9 or does not match a secured party in the UCC information management system.</a:t>
            </a:r>
          </a:p>
          <a:p>
            <a:pPr lvl="1"/>
            <a:r>
              <a:rPr lang="en-US" altLang="en-US" sz="2000" smtClean="0">
                <a:cs typeface="Arial"/>
              </a:rPr>
              <a:t>A continuation statement has already been filed.</a:t>
            </a:r>
          </a:p>
          <a:p>
            <a:pPr lvl="1"/>
            <a:r>
              <a:rPr lang="en-US" altLang="en-US" sz="2000" smtClean="0">
                <a:cs typeface="Arial"/>
              </a:rPr>
              <a:t>A termination statement has already been filed. 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Filing Office Indexing</a:t>
            </a:r>
            <a:endParaRPr lang="en-US" altLang="en-US" sz="12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Continuation statements should be indexed as other amendments.</a:t>
            </a:r>
          </a:p>
          <a:p>
            <a:pPr lvl="1"/>
            <a:r>
              <a:rPr lang="en-US" altLang="en-US" sz="2000" smtClean="0">
                <a:cs typeface="Arial"/>
              </a:rPr>
              <a:t>Lapse date is reset with first continuation statement to 5 years from the date the record would have lapsed absent the filing. </a:t>
            </a:r>
            <a:endParaRPr lang="en-US" altLang="en-US" sz="1800" smtClean="0">
              <a:cs typeface="Arial"/>
            </a:endParaRPr>
          </a:p>
        </p:txBody>
      </p:sp>
    </p:spTree>
  </p:cSld>
  <p:clrMapOvr>
    <a:masterClrMapping/>
  </p:clrMapOvr>
  <p:transition spd="med">
    <p:cut/>
  </p:transition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418" name="Rectangle 7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endParaRPr lang="en-US" altLang="en-US" smtClean="0">
              <a:cs typeface="Arial"/>
            </a:endParaRPr>
          </a:p>
        </p:txBody>
      </p:sp>
      <p:sp>
        <p:nvSpPr>
          <p:cNvPr id="60419" name="Rectangle 71"/>
          <p:cNvSpPr>
            <a:spLocks noChangeArrowheads="1"/>
          </p:cNvSpPr>
          <p:nvPr/>
        </p:nvSpPr>
        <p:spPr bwMode="auto">
          <a:xfrm>
            <a:off x="0" y="2392363"/>
            <a:ext cx="9144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50" indent="-63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800" b="1">
                <a:solidFill>
                  <a:schemeClr val="tx2"/>
                </a:solidFill>
                <a:latin typeface="Arial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 sz="2400" i="1">
                <a:solidFill>
                  <a:schemeClr val="tx1"/>
                </a:solidFill>
                <a:latin typeface="Arial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000">
                <a:solidFill>
                  <a:schemeClr val="tx1"/>
                </a:solidFill>
                <a:latin typeface="Arial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rgbClr val="003399"/>
                </a:solidFill>
              </a:rPr>
              <a:t>UCC5 Information Statement</a:t>
            </a:r>
          </a:p>
        </p:txBody>
      </p:sp>
      <p:pic>
        <p:nvPicPr>
          <p:cNvPr id="6042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6863" y="3500438"/>
            <a:ext cx="60102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466" name="Rectangle 9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UCC5 Information Statement </a:t>
            </a:r>
          </a:p>
        </p:txBody>
      </p:sp>
      <p:sp>
        <p:nvSpPr>
          <p:cNvPr id="62467" name="Rectangle 92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Purpose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cs typeface="Arial"/>
              </a:rPr>
              <a:t>Allows a person to provide information about the record, often to indicate that the effectiveness or scope of the record is in dispute. 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cs typeface="Arial"/>
              </a:rPr>
              <a:t>Intended to protect third parties (those who search the records).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cs typeface="Arial"/>
              </a:rPr>
              <a:t>Warns that prior filing may be inaccurate.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Statutory Effect of Filing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cs typeface="Arial"/>
              </a:rPr>
              <a:t>None.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cs typeface="Arial"/>
              </a:rPr>
              <a:t>The filing of an information statement does not affect the effectiveness of an initial financing statement or other filed record. § 9-518(e). 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cs typeface="Arial"/>
              </a:rPr>
              <a:t>Nor does it amend a financing statement in any way.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Filing Office Indexing</a:t>
            </a:r>
            <a:endParaRPr lang="en-US" altLang="en-US" sz="1200" smtClean="0">
              <a:solidFill>
                <a:srgbClr val="2149A5"/>
              </a:solidFill>
              <a:cs typeface="Arial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smtClean="0">
                <a:cs typeface="Arial"/>
              </a:rPr>
              <a:t>Strong bias in favor of filing if information necessary to index (i.e., file number of initial financing statement) is provided.  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UCC5 Information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files one?</a:t>
            </a:r>
          </a:p>
          <a:p>
            <a:pPr lvl="1"/>
            <a:r>
              <a:rPr lang="en-US" smtClean="0"/>
              <a:t>SP who discovers unauthorized amendment was filed</a:t>
            </a:r>
          </a:p>
          <a:p>
            <a:pPr lvl="2"/>
            <a:r>
              <a:rPr lang="en-US" smtClean="0"/>
              <a:t>Number of cases where termination statements were supposedly filed prematurely</a:t>
            </a:r>
          </a:p>
          <a:p>
            <a:pPr lvl="1"/>
            <a:r>
              <a:rPr lang="en-US" smtClean="0"/>
              <a:t>SP who provided mistaken file number on amendment.</a:t>
            </a:r>
          </a:p>
          <a:p>
            <a:pPr lvl="1"/>
            <a:r>
              <a:rPr lang="en-US" smtClean="0"/>
              <a:t>Debtor who is victim of bogus filing, or of overbroad collateral description</a:t>
            </a:r>
          </a:p>
          <a:p>
            <a:pPr lvl="2"/>
            <a:r>
              <a:rPr lang="en-US" smtClean="0"/>
              <a:t>No other remedy for debtor who is victim of overbroad filing.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72679"/>
      </p:ext>
    </p:extLst>
  </p:cSld>
  <p:clrMapOvr>
    <a:masterClrMapping/>
  </p:clrMapOvr>
  <p:transition/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514" name="Rectangle 8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Other Issues – Electronic Filing</a:t>
            </a:r>
          </a:p>
        </p:txBody>
      </p:sp>
      <p:sp>
        <p:nvSpPr>
          <p:cNvPr id="64515" name="Rectangle 88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System Should Duplicate all Form Actions</a:t>
            </a:r>
          </a:p>
          <a:p>
            <a:pPr lvl="1"/>
            <a:r>
              <a:rPr lang="en-US" altLang="en-US" sz="2200" smtClean="0">
                <a:cs typeface="Arial"/>
              </a:rPr>
              <a:t>Filers are frustrated if they cannot perform all actions online or through XML that they can using written forms.</a:t>
            </a:r>
          </a:p>
          <a:p>
            <a:pPr lvl="1"/>
            <a:r>
              <a:rPr lang="en-US" altLang="en-US" sz="2200">
                <a:cs typeface="Arial"/>
              </a:rPr>
              <a:t>Exception: real estate actions and information</a:t>
            </a:r>
            <a:r>
              <a:rPr lang="en-US" altLang="en-US" sz="2200" smtClean="0">
                <a:cs typeface="Arial"/>
              </a:rPr>
              <a:t>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Capability for Attachments</a:t>
            </a:r>
            <a:endParaRPr lang="en-US" altLang="en-US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200" smtClean="0">
                <a:cs typeface="Arial"/>
              </a:rPr>
              <a:t>Essential to gain support of legal profession.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Reasons for Rejection Should Be Consistent</a:t>
            </a:r>
          </a:p>
          <a:p>
            <a:pPr lvl="1"/>
            <a:r>
              <a:rPr lang="en-US" altLang="en-US" sz="2200" smtClean="0">
                <a:cs typeface="Arial"/>
              </a:rPr>
              <a:t>Article 9 is intended to be medium neutral, and reasons for rejection are strictly limited.</a:t>
            </a:r>
          </a:p>
          <a:p>
            <a:pPr lvl="1"/>
            <a:r>
              <a:rPr lang="en-US" altLang="en-US" sz="2200" smtClean="0">
                <a:cs typeface="Arial"/>
              </a:rPr>
              <a:t>§ 9-516(b) does not distinguish between written and electronic records.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/>
              </a:rPr>
              <a:t>Other Issues – Electronic Filing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solidFill>
                  <a:srgbClr val="2149A5"/>
                </a:solidFill>
                <a:cs typeface="Arial"/>
              </a:rPr>
              <a:t>Reasons for Rejection Must Be Provided</a:t>
            </a:r>
          </a:p>
          <a:p>
            <a:pPr lvl="1"/>
            <a:r>
              <a:rPr lang="en-US" altLang="en-US" sz="2200" smtClean="0">
                <a:cs typeface="Arial"/>
              </a:rPr>
              <a:t>Too many electronic filing systems do not provide a printable screen shot of § 9-516(b) reason why the system will not allow the user to submit record .  </a:t>
            </a:r>
          </a:p>
          <a:p>
            <a:r>
              <a:rPr lang="en-US" smtClean="0"/>
              <a:t>Pre-filing Review Issue</a:t>
            </a:r>
          </a:p>
          <a:p>
            <a:pPr lvl="1"/>
            <a:r>
              <a:rPr lang="en-US" sz="2200" smtClean="0"/>
              <a:t>In many cases, financing statements need to be reviewed for opinion or quality control issues prior to filing.</a:t>
            </a:r>
          </a:p>
          <a:p>
            <a:pPr lvl="1"/>
            <a:r>
              <a:rPr lang="en-US" sz="2200" smtClean="0"/>
              <a:t>How to ensure what is reviewed (almost always hard copy) is what gets filed?</a:t>
            </a:r>
          </a:p>
          <a:p>
            <a:pPr lvl="2"/>
            <a:r>
              <a:rPr lang="en-US" sz="2200" smtClean="0"/>
              <a:t>Service companies currently provide “hold for review” capability today.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371472230"/>
      </p:ext>
    </p:extLst>
  </p:cSld>
  <p:clrMapOvr>
    <a:masterClrMapping/>
  </p:clrMapOvr>
  <p:transition/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Issues – Transmitting Utilities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Transmitting Utility Financing Statements do not have a lapse date.</a:t>
            </a:r>
          </a:p>
          <a:p>
            <a:pPr lvl="1"/>
            <a:r>
              <a:rPr lang="en-US" smtClean="0"/>
              <a:t>They lapse only when all secured parties of record have filed termination statements.</a:t>
            </a:r>
          </a:p>
          <a:p>
            <a:pPr lvl="1"/>
            <a:r>
              <a:rPr lang="en-US" smtClean="0"/>
              <a:t>How does filing office know when that has occurred?</a:t>
            </a:r>
          </a:p>
          <a:p>
            <a:pPr lvl="2"/>
            <a:r>
              <a:rPr lang="en-US" smtClean="0"/>
              <a:t>Filing office does not know if terminations are properly authorized or not.</a:t>
            </a:r>
          </a:p>
          <a:p>
            <a:pPr lvl="2"/>
            <a:r>
              <a:rPr lang="en-US" smtClean="0"/>
              <a:t>Consensus seems to be that TU financing statements are not lapsed unless and until someone asks for it.</a:t>
            </a:r>
          </a:p>
          <a:p>
            <a:pPr lvl="1"/>
            <a:r>
              <a:rPr lang="en-US" smtClean="0"/>
              <a:t>Filing office should have a written procedure – reflected in administrative rules.</a:t>
            </a:r>
          </a:p>
          <a:p>
            <a:pPr lvl="1"/>
            <a:r>
              <a:rPr lang="en-US" smtClean="0"/>
              <a:t>Filers might consider assignment to “next in line”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92050"/>
      </p:ext>
    </p:extLst>
  </p:cSld>
  <p:clrMapOvr>
    <a:masterClrMapping/>
  </p:clrMapOvr>
  <p:transition/>
  <p:timing/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6562" name="Rectangle 8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Other Issues – Standard Search Logic</a:t>
            </a:r>
          </a:p>
        </p:txBody>
      </p:sp>
      <p:sp>
        <p:nvSpPr>
          <p:cNvPr id="66563" name="Rectangle 88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Standard Search Logic (“SSL”) needs to yield consistent results over time.</a:t>
            </a:r>
          </a:p>
          <a:p>
            <a:pPr lvl="1"/>
            <a:r>
              <a:rPr lang="en-US" altLang="en-US" sz="2000" smtClean="0">
                <a:cs typeface="Arial"/>
              </a:rPr>
              <a:t>§9-506 makes SSL the arbiter of debtor name adequacy and, therefore, legal effectiveness.</a:t>
            </a:r>
          </a:p>
          <a:p>
            <a:pPr lvl="1"/>
            <a:r>
              <a:rPr lang="en-US" altLang="en-US" sz="2000" smtClean="0">
                <a:cs typeface="Arial"/>
              </a:rPr>
              <a:t>Legal outcomes in issue if expansion of SSL causes previously ineffective financing statement to be found, or if retraction of SSL causes effective financing statement to no longer be found.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SSL does not find federal tax liens and other filings in filing office where filer does not need to meet Article 9 debtor name standard</a:t>
            </a:r>
            <a:endParaRPr lang="en-US" altLang="en-US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Expanded non-standard search logic can help, but filing office needs to carefully and consistently distinguish SSL from alternatives.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Issues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there a better SSL (assuming transition rules)?</a:t>
            </a:r>
          </a:p>
          <a:p>
            <a:pPr lvl="1"/>
            <a:r>
              <a:rPr lang="en-US" smtClean="0"/>
              <a:t>Old rules based on thinking from early 1990’s.</a:t>
            </a:r>
          </a:p>
          <a:p>
            <a:pPr lvl="2"/>
            <a:r>
              <a:rPr lang="en-US" smtClean="0"/>
              <a:t>E.g., eliminating “the” at the beginning or organization names.</a:t>
            </a:r>
          </a:p>
          <a:p>
            <a:pPr lvl="2"/>
            <a:r>
              <a:rPr lang="en-US" smtClean="0"/>
              <a:t>Name ending rule does not provide relief if there’s a typo in a name ending.</a:t>
            </a:r>
          </a:p>
          <a:p>
            <a:pPr lvl="1"/>
            <a:r>
              <a:rPr lang="en-US" smtClean="0"/>
              <a:t>How much “wiggle room” should filer get?</a:t>
            </a:r>
          </a:p>
          <a:p>
            <a:r>
              <a:rPr lang="en-US" smtClean="0"/>
              <a:t>What about “point and click” for registered organizations?</a:t>
            </a:r>
          </a:p>
          <a:p>
            <a:pPr lvl="1"/>
            <a:r>
              <a:rPr lang="en-US" smtClean="0"/>
              <a:t>For UCC filing and searching business and UCC records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1834614210"/>
      </p:ext>
    </p:extLst>
  </p:cSld>
  <p:clrMapOvr>
    <a:masterClrMapping/>
  </p:clrMapOvr>
  <p:transition/>
  <p:timing/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8610" name="Rectangle 13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124200"/>
            <a:ext cx="7772400" cy="987425"/>
          </a:xfrm>
          <a:noFill/>
        </p:spPr>
        <p:txBody>
          <a:bodyPr/>
          <a:lstStyle/>
          <a:p>
            <a:r>
              <a:rPr lang="en-US" altLang="en-US" sz="3600" smtClean="0">
                <a:solidFill>
                  <a:schemeClr val="tx2"/>
                </a:solidFill>
              </a:rPr>
              <a:t>Q&amp;A</a:t>
            </a:r>
          </a:p>
        </p:txBody>
      </p:sp>
      <p:sp>
        <p:nvSpPr>
          <p:cNvPr id="68611" name="Rectangle 132"/>
          <p:cNvSpPr>
            <a:spLocks noGrp="1"/>
          </p:cNvSpPr>
          <p:nvPr>
            <p:ph type="subTitle" idx="4294967295"/>
          </p:nvPr>
        </p:nvSpPr>
        <p:spPr>
          <a:xfrm>
            <a:off x="685800" y="4267200"/>
            <a:ext cx="7772400" cy="1069975"/>
          </a:xfrm>
          <a:noFill/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en-US" sz="3200" b="0" smtClean="0">
                <a:solidFill>
                  <a:schemeClr val="tx1"/>
                </a:solidFill>
              </a:rPr>
              <a:t>Thank You!</a:t>
            </a:r>
          </a:p>
        </p:txBody>
      </p:sp>
    </p:spTree>
  </p:cSld>
  <p:clrMapOvr>
    <a:masterClrMapping/>
  </p:clrMapOvr>
  <p:transition spd="slow">
    <p:cut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Essential UCC Filing System Concepts</a:t>
            </a:r>
          </a:p>
        </p:txBody>
      </p:sp>
      <p:sp>
        <p:nvSpPr>
          <p:cNvPr id="12291" name="Rectangle 19"/>
          <p:cNvSpPr>
            <a:spLocks noGrp="1" noChangeArrowheads="1"/>
          </p:cNvSpPr>
          <p:nvPr>
            <p:ph idx="4294967295"/>
          </p:nvPr>
        </p:nvSpPr>
        <p:spPr>
          <a:xfrm>
            <a:off x="609600" y="1066800"/>
            <a:ext cx="8001000" cy="5105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UCC is a just a Notice Filing System</a:t>
            </a:r>
          </a:p>
          <a:p>
            <a:pPr lvl="1"/>
            <a:r>
              <a:rPr lang="en-US" altLang="en-US" sz="2000" smtClean="0">
                <a:cs typeface="Arial"/>
              </a:rPr>
              <a:t>UCC records do not establish ownership or rights.  </a:t>
            </a:r>
          </a:p>
          <a:p>
            <a:pPr lvl="1"/>
            <a:r>
              <a:rPr lang="en-US" altLang="en-US" sz="2000" smtClean="0">
                <a:cs typeface="Arial"/>
              </a:rPr>
              <a:t>Financing statements are not signed and are not enforceable documents</a:t>
            </a:r>
          </a:p>
          <a:p>
            <a:pPr lvl="1"/>
            <a:r>
              <a:rPr lang="en-US" altLang="en-US" sz="2000" smtClean="0">
                <a:cs typeface="Arial"/>
              </a:rPr>
              <a:t>Financing statement merely notice that a security interest may exist.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So, Searchers Must Conduct Further Inquiry</a:t>
            </a:r>
          </a:p>
          <a:p>
            <a:pPr lvl="1"/>
            <a:r>
              <a:rPr lang="en-US" altLang="en-US" sz="2000" smtClean="0">
                <a:cs typeface="Arial"/>
              </a:rPr>
              <a:t>Article 9, case law and commentary all indicate that searchers must contact the parties involved to learn the full state of affairs.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UCC Places the Burden on Filer to Get it Right</a:t>
            </a:r>
          </a:p>
          <a:p>
            <a:pPr lvl="1"/>
            <a:r>
              <a:rPr lang="en-US" altLang="en-US" sz="2000" smtClean="0">
                <a:cs typeface="Arial"/>
              </a:rPr>
              <a:t>Must satisfy all the content requirements.</a:t>
            </a:r>
          </a:p>
          <a:p>
            <a:pPr lvl="1"/>
            <a:r>
              <a:rPr lang="en-US" altLang="en-US" sz="2000" smtClean="0">
                <a:cs typeface="Arial"/>
              </a:rPr>
              <a:t>Filing office is not responsible for legal sufficiency. 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4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0658" name="Rectangle 135"/>
          <p:cNvSpPr>
            <a:spLocks noChangeArrowheads="1"/>
          </p:cNvSpPr>
          <p:nvPr/>
        </p:nvSpPr>
        <p:spPr bwMode="auto">
          <a:xfrm>
            <a:off x="366713" y="1371600"/>
            <a:ext cx="83820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800" b="1">
                <a:solidFill>
                  <a:schemeClr val="tx2"/>
                </a:solidFill>
                <a:latin typeface="Arial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 sz="2400" i="1">
                <a:solidFill>
                  <a:schemeClr val="tx1"/>
                </a:solidFill>
                <a:latin typeface="Arial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000">
                <a:solidFill>
                  <a:schemeClr val="tx1"/>
                </a:solidFill>
                <a:latin typeface="Arial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>
                <a:solidFill>
                  <a:schemeClr val="tx1"/>
                </a:solidFill>
                <a:latin typeface="Arial"/>
              </a:defRPr>
            </a:lvl4pPr>
            <a:lvl5pPr marL="1944688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5pPr>
            <a:lvl6pPr marL="24018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6pPr>
            <a:lvl7pPr marL="28590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7pPr>
            <a:lvl8pPr marL="33162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8pPr>
            <a:lvl9pPr marL="3773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3200" i="1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3200" i="1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en-US" i="1">
                <a:solidFill>
                  <a:schemeClr val="tx1"/>
                </a:solidFill>
              </a:rPr>
              <a:t>Paul Hodnefield		Darrell W. Pierce</a:t>
            </a:r>
          </a:p>
          <a:p>
            <a:pPr>
              <a:lnSpc>
                <a:spcPct val="7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Associate General Counsel	Member</a:t>
            </a:r>
          </a:p>
          <a:p>
            <a:pPr>
              <a:lnSpc>
                <a:spcPct val="7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Corporation Service Company	Dykema Gossett PLLC</a:t>
            </a:r>
          </a:p>
          <a:p>
            <a:pPr>
              <a:lnSpc>
                <a:spcPct val="7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2345 Rice St., Ste. 230 </a:t>
            </a:r>
            <a:r>
              <a:rPr lang="en-US" altLang="en-US" sz="2400" b="0" i="1" smtClean="0">
                <a:solidFill>
                  <a:schemeClr val="tx1"/>
                </a:solidFill>
              </a:rPr>
              <a:t>	</a:t>
            </a:r>
            <a:r>
              <a:rPr lang="en-US" altLang="en-US" sz="2400" b="0" i="1">
                <a:solidFill>
                  <a:schemeClr val="tx1"/>
                </a:solidFill>
              </a:rPr>
              <a:t>	2723 S. State St., Ste. 400</a:t>
            </a:r>
          </a:p>
          <a:p>
            <a:pPr>
              <a:lnSpc>
                <a:spcPct val="7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Roseville, MN 55113 		Ann Arbor, MI 48103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800-927-9801,ext. 61730	734-214-7634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Cell:     952-649-1555		734-355-4452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phodnefi@cscinfo.com		dpierce@dykema.com </a:t>
            </a:r>
            <a:endParaRPr lang="en-US" altLang="en-US" b="0" i="1">
              <a:solidFill>
                <a:schemeClr val="tx1"/>
              </a:solidFill>
            </a:endParaRPr>
          </a:p>
          <a:p>
            <a:pPr lvl="4">
              <a:spcBef>
                <a:spcPct val="30000"/>
              </a:spcBef>
              <a:buClrTx/>
              <a:buFontTx/>
              <a:buNone/>
            </a:pPr>
            <a:endParaRPr lang="en-US" altLang="en-US" sz="1200" i="1"/>
          </a:p>
        </p:txBody>
      </p:sp>
      <p:sp>
        <p:nvSpPr>
          <p:cNvPr id="70659" name="Rectangle 136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Contact Information:</a:t>
            </a:r>
          </a:p>
        </p:txBody>
      </p:sp>
      <p:pic>
        <p:nvPicPr>
          <p:cNvPr id="70660" name="Picture 137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3200" y="6096000"/>
            <a:ext cx="21336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1" name="Picture 138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1435100"/>
            <a:ext cx="20637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2" name="Picture 139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550988"/>
            <a:ext cx="39481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Role of the Filing Office</a:t>
            </a:r>
          </a:p>
        </p:txBody>
      </p:sp>
      <p:sp>
        <p:nvSpPr>
          <p:cNvPr id="14339" name="Rectangle 23"/>
          <p:cNvSpPr>
            <a:spLocks noGrp="1" noChangeArrowheads="1"/>
          </p:cNvSpPr>
          <p:nvPr>
            <p:ph idx="4294967295"/>
          </p:nvPr>
        </p:nvSpPr>
        <p:spPr>
          <a:xfrm>
            <a:off x="609600" y="1143000"/>
            <a:ext cx="8001000" cy="5105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The Filing Office is a Trusted Repository</a:t>
            </a:r>
          </a:p>
          <a:p>
            <a:pPr lvl="1">
              <a:buFont typeface="Arial" charset="0"/>
              <a:buChar char="•"/>
            </a:pPr>
            <a:r>
              <a:rPr lang="en-US" altLang="en-US" sz="2000" smtClean="0">
                <a:cs typeface="Arial"/>
              </a:rPr>
              <a:t>Relied upon by searchers to identify or confirm the absence of security interests perfected by filing</a:t>
            </a:r>
          </a:p>
          <a:p>
            <a:pPr lvl="1">
              <a:buFont typeface="Arial" charset="0"/>
              <a:buChar char="•"/>
            </a:pPr>
            <a:r>
              <a:rPr lang="en-US" altLang="en-US" sz="2000" smtClean="0">
                <a:cs typeface="Arial"/>
              </a:rPr>
              <a:t>Key responsibilities are:</a:t>
            </a:r>
          </a:p>
          <a:p>
            <a:pPr lvl="2"/>
            <a:r>
              <a:rPr lang="en-US" altLang="en-US" smtClean="0">
                <a:cs typeface="Arial"/>
              </a:rPr>
              <a:t>Maintaining a stable database</a:t>
            </a:r>
          </a:p>
          <a:p>
            <a:pPr lvl="2"/>
            <a:r>
              <a:rPr lang="en-US" altLang="en-US" smtClean="0">
                <a:cs typeface="Arial"/>
              </a:rPr>
              <a:t>Proper indexing</a:t>
            </a:r>
          </a:p>
          <a:p>
            <a:pPr lvl="2"/>
            <a:r>
              <a:rPr lang="en-US" altLang="en-US" smtClean="0">
                <a:cs typeface="Arial"/>
              </a:rPr>
              <a:t>Maintain search logic that yields consistent results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Responsibilities are Purely Ministerial</a:t>
            </a:r>
          </a:p>
          <a:p>
            <a:pPr lvl="1"/>
            <a:r>
              <a:rPr lang="en-US" altLang="en-US" sz="2000" smtClean="0">
                <a:cs typeface="Arial"/>
              </a:rPr>
              <a:t>Article 9 policy is to remove judgment and discretion from the filing office's duties.  </a:t>
            </a:r>
          </a:p>
          <a:p>
            <a:pPr lvl="1"/>
            <a:r>
              <a:rPr lang="en-US" altLang="en-US" sz="2000" smtClean="0">
                <a:cs typeface="Arial"/>
              </a:rPr>
              <a:t>Filers and searchers are responsible to protect themselves while the filing office remains neutral</a:t>
            </a:r>
          </a:p>
          <a:p>
            <a:pPr lvl="1"/>
            <a:r>
              <a:rPr lang="en-US" altLang="en-US" sz="2000" smtClean="0">
                <a:cs typeface="Arial"/>
              </a:rPr>
              <a:t>Filing office concern is with the maintenance, not the effectiveness of records.</a:t>
            </a:r>
          </a:p>
        </p:txBody>
      </p:sp>
    </p:spTree>
  </p:cSld>
  <p:clrMapOvr>
    <a:masterClrMapping/>
  </p:clrMapOvr>
  <p:transition spd="med">
    <p:cut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Rectangle 26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Role of the Filing Office</a:t>
            </a:r>
          </a:p>
        </p:txBody>
      </p:sp>
      <p:sp>
        <p:nvSpPr>
          <p:cNvPr id="16387" name="Rectangle 27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Article 9 Has a Bias in Favor of Filing</a:t>
            </a:r>
          </a:p>
          <a:p>
            <a:pPr lvl="1"/>
            <a:r>
              <a:rPr lang="en-US" altLang="en-US" sz="2200" smtClean="0">
                <a:cs typeface="Arial"/>
              </a:rPr>
              <a:t>Filing office may only refuse to accept a record for a reason specified in statute.</a:t>
            </a:r>
          </a:p>
          <a:p>
            <a:pPr lvl="1"/>
            <a:r>
              <a:rPr lang="en-US" altLang="en-US" sz="2200" smtClean="0">
                <a:cs typeface="Arial"/>
              </a:rPr>
              <a:t>“Perfect tender” of filing and fee constitutes filing, so rejection for improper reason results in a perfected security interest hidden from searchers and potential tort liability for filing office.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Searching: UCC Article 9 Open Drawer Policy</a:t>
            </a:r>
            <a:endParaRPr lang="en-US" altLang="en-US" sz="12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200" smtClean="0">
                <a:cs typeface="Arial"/>
              </a:rPr>
              <a:t>Filing office must provide the entire record history to searchers.</a:t>
            </a:r>
          </a:p>
          <a:p>
            <a:pPr lvl="1"/>
            <a:r>
              <a:rPr lang="en-US" altLang="en-US" sz="2200" smtClean="0">
                <a:cs typeface="Arial"/>
              </a:rPr>
              <a:t>All amendments linked to initial financing statement by file number</a:t>
            </a:r>
          </a:p>
          <a:p>
            <a:pPr lvl="1"/>
            <a:r>
              <a:rPr lang="en-US" altLang="en-US" sz="2200" smtClean="0">
                <a:cs typeface="Arial"/>
              </a:rPr>
              <a:t>Searchers are responsible for interpretation.</a:t>
            </a:r>
          </a:p>
          <a:p>
            <a:pPr>
              <a:buFont typeface="Arial" charset="0"/>
              <a:buNone/>
            </a:pPr>
            <a:endParaRPr lang="en-US" altLang="en-US" sz="2400" smtClean="0">
              <a:solidFill>
                <a:srgbClr val="2149A5"/>
              </a:solidFill>
              <a:cs typeface="Arial"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Operating Principles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Intake: “Do </a:t>
            </a:r>
            <a:r>
              <a:rPr lang="en-US" altLang="en-US" sz="2400">
                <a:solidFill>
                  <a:srgbClr val="2149A5"/>
                </a:solidFill>
                <a:cs typeface="Arial"/>
              </a:rPr>
              <a:t>No Harm”</a:t>
            </a:r>
          </a:p>
          <a:p>
            <a:pPr lvl="1"/>
            <a:r>
              <a:rPr lang="en-US" altLang="en-US" sz="2200" smtClean="0">
                <a:cs typeface="Arial"/>
              </a:rPr>
              <a:t>Because filing office cannot know in fact what is going on, filing office maintains debtor names and secured parties of record even if amendments indicate changes.</a:t>
            </a:r>
          </a:p>
          <a:p>
            <a:pPr lvl="1"/>
            <a:r>
              <a:rPr lang="en-US" sz="2200" smtClean="0"/>
              <a:t>Amendments accepted until lapse, even if apparent termination by or deletion of authorizing party</a:t>
            </a:r>
          </a:p>
          <a:p>
            <a:pPr lvl="2"/>
            <a:r>
              <a:rPr lang="en-US" sz="2200" smtClean="0"/>
              <a:t>Once a secured party of record, always a secured party of record</a:t>
            </a:r>
          </a:p>
          <a:p>
            <a:r>
              <a:rPr lang="en-US" sz="2600" smtClean="0"/>
              <a:t>Searches: Maintain Consistent Results</a:t>
            </a:r>
          </a:p>
          <a:p>
            <a:pPr lvl="1"/>
            <a:r>
              <a:rPr lang="en-US" sz="2200" smtClean="0"/>
              <a:t>Legal sufficiency of debtor name is based on practical search results, so standard search logic outcomes should not change over time</a:t>
            </a:r>
          </a:p>
          <a:p>
            <a:pPr lvl="2"/>
            <a:r>
              <a:rPr lang="en-US" sz="2200" smtClean="0"/>
              <a:t>Legal result is unclear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729505456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Rectangle 3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endParaRPr lang="en-US" altLang="en-US" smtClean="0">
              <a:cs typeface="Arial"/>
            </a:endParaRPr>
          </a:p>
        </p:txBody>
      </p:sp>
      <p:sp>
        <p:nvSpPr>
          <p:cNvPr id="18435" name="Rectangle 35"/>
          <p:cNvSpPr>
            <a:spLocks noChangeArrowheads="1"/>
          </p:cNvSpPr>
          <p:nvPr/>
        </p:nvSpPr>
        <p:spPr bwMode="auto">
          <a:xfrm>
            <a:off x="611188" y="2060575"/>
            <a:ext cx="79248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50" indent="-63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800" b="1">
                <a:solidFill>
                  <a:schemeClr val="tx2"/>
                </a:solidFill>
                <a:latin typeface="Arial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 sz="2400" i="1">
                <a:solidFill>
                  <a:schemeClr val="tx1"/>
                </a:solidFill>
                <a:latin typeface="Arial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•"/>
              <a:defRPr sz="2000">
                <a:solidFill>
                  <a:schemeClr val="tx1"/>
                </a:solidFill>
                <a:latin typeface="Arial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–"/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charset="0"/>
              <a:buChar char="»"/>
              <a:defRPr sz="1600"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800">
                <a:solidFill>
                  <a:srgbClr val="003399"/>
                </a:solidFill>
              </a:rPr>
              <a:t>UCC1 Assignment</a:t>
            </a:r>
          </a:p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3399"/>
                </a:solidFill>
              </a:rPr>
              <a:t>Using UCC1AD Form</a:t>
            </a:r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250" y="3860800"/>
            <a:ext cx="569753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5025"/>
          </a:xfrm>
          <a:noFill/>
        </p:spPr>
        <p:txBody>
          <a:bodyPr/>
          <a:lstStyle/>
          <a:p>
            <a:r>
              <a:rPr lang="en-US" altLang="en-US" smtClean="0">
                <a:cs typeface="Arial"/>
              </a:rPr>
              <a:t>UCC1 Reflecting Assignment</a:t>
            </a:r>
          </a:p>
        </p:txBody>
      </p:sp>
      <p:sp>
        <p:nvSpPr>
          <p:cNvPr id="20483" name="Rectangle 76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Purpose</a:t>
            </a:r>
          </a:p>
          <a:p>
            <a:pPr lvl="1"/>
            <a:r>
              <a:rPr lang="en-US" altLang="en-US" sz="2000" smtClean="0">
                <a:cs typeface="Arial"/>
              </a:rPr>
              <a:t>Indicates an assignment of all of the secured party’s power to authorize an amendment of the financing statement.</a:t>
            </a:r>
          </a:p>
          <a:p>
            <a:pPr lvl="1"/>
            <a:r>
              <a:rPr lang="en-US" altLang="en-US" sz="2000" smtClean="0">
                <a:cs typeface="Arial"/>
              </a:rPr>
              <a:t>A UCC1 Assignment is always a full assignment.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Filer’s Perspective -  How Indicated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Assignee secured party is listed in Item 3 of the UCC1 form or electronic record.  </a:t>
            </a:r>
          </a:p>
          <a:p>
            <a:pPr lvl="1"/>
            <a:r>
              <a:rPr lang="en-US" altLang="en-US" sz="2000" smtClean="0">
                <a:cs typeface="Arial"/>
              </a:rPr>
              <a:t>Assignor secured party is listed in Item 11 of the UCC1AD or equivalent electronic record and the ASSIGNOR SECURED PARTY’S NAME box is checked.</a:t>
            </a:r>
          </a:p>
          <a:p>
            <a:r>
              <a:rPr lang="en-US" altLang="en-US" sz="2400" smtClean="0">
                <a:solidFill>
                  <a:srgbClr val="2149A5"/>
                </a:solidFill>
                <a:cs typeface="Arial"/>
              </a:rPr>
              <a:t>Effect of UCC1 Assignment</a:t>
            </a:r>
            <a:endParaRPr lang="en-US" altLang="en-US" sz="1000" smtClean="0">
              <a:solidFill>
                <a:srgbClr val="2149A5"/>
              </a:solidFill>
              <a:cs typeface="Arial"/>
            </a:endParaRPr>
          </a:p>
          <a:p>
            <a:pPr lvl="1"/>
            <a:r>
              <a:rPr lang="en-US" altLang="en-US" sz="2000" smtClean="0">
                <a:cs typeface="Arial"/>
              </a:rPr>
              <a:t>Party listed in Item 3 of the UCC1 is </a:t>
            </a:r>
            <a:r>
              <a:rPr lang="en-US" altLang="en-US" sz="2000" b="1" u="sng" smtClean="0">
                <a:cs typeface="Arial"/>
              </a:rPr>
              <a:t>the</a:t>
            </a:r>
            <a:r>
              <a:rPr lang="en-US" altLang="en-US" sz="2000" smtClean="0">
                <a:cs typeface="Arial"/>
              </a:rPr>
              <a:t> secured party of record. UCC §9-511(a) (Emphasis added).</a:t>
            </a:r>
          </a:p>
          <a:p>
            <a:pPr lvl="1"/>
            <a:r>
              <a:rPr lang="en-US" altLang="en-US" sz="2000" smtClean="0">
                <a:cs typeface="Arial"/>
              </a:rPr>
              <a:t>Party listed in Item 11 is not a secured party of record.</a:t>
            </a:r>
          </a:p>
          <a:p>
            <a:pPr lvl="1"/>
            <a:endParaRPr lang="en-US" altLang="en-US" sz="2000" smtClean="0">
              <a:cs typeface="Arial"/>
            </a:endParaRPr>
          </a:p>
        </p:txBody>
      </p:sp>
    </p:spTree>
  </p:cSld>
  <p:clrMapOvr>
    <a:masterClrMapping/>
  </p:clrMapOvr>
  <p:transition spd="med">
    <p:cut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1.27"/>
  <p:tag name="AS_TITLE" val="Aspose.Slides for .NET 4.0"/>
  <p:tag name="AS_VERSION" val="15.10.0.0"/>
</p:tagLst>
</file>

<file path=ppt/theme/theme1.xml><?xml version="1.0" encoding="utf-8"?>
<a:theme xmlns:r="http://schemas.openxmlformats.org/officeDocument/2006/relationships" xmlns:a="http://schemas.openxmlformats.org/drawingml/2006/main" name="2_Office Theme">
  <a:themeElements>
    <a:clrScheme name="2_Office Theme 2">
      <a:dk1>
        <a:srgbClr val="000000"/>
      </a:dk1>
      <a:lt1>
        <a:srgbClr val="FFFFFF"/>
      </a:lt1>
      <a:dk2>
        <a:srgbClr val="2149A5"/>
      </a:dk2>
      <a:lt2>
        <a:srgbClr val="EEECE1"/>
      </a:lt2>
      <a:accent1>
        <a:srgbClr val="4F81BD"/>
      </a:accent1>
      <a:accent2>
        <a:srgbClr val="E46C0A"/>
      </a:accent2>
      <a:accent3>
        <a:srgbClr val="FFFFFF"/>
      </a:accent3>
      <a:accent4>
        <a:srgbClr val="000000"/>
      </a:accent4>
      <a:accent5>
        <a:srgbClr val="B2C1DB"/>
      </a:accent5>
      <a:accent6>
        <a:srgbClr val="CF6108"/>
      </a:accent6>
      <a:hlink>
        <a:srgbClr val="0000FF"/>
      </a:hlink>
      <a:folHlink>
        <a:srgbClr val="FF0000"/>
      </a:folHlink>
    </a:clrScheme>
    <a:fontScheme name="2_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Theme 2">
        <a:dk1>
          <a:srgbClr val="000000"/>
        </a:dk1>
        <a:lt1>
          <a:srgbClr val="FFFFFF"/>
        </a:lt1>
        <a:dk2>
          <a:srgbClr val="2149A5"/>
        </a:dk2>
        <a:lt2>
          <a:srgbClr val="EEECE1"/>
        </a:lt2>
        <a:accent1>
          <a:srgbClr val="4F81BD"/>
        </a:accent1>
        <a:accent2>
          <a:srgbClr val="E46C0A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CF6108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Custom Design">
      <a:majorFont>
        <a:latin typeface="Calibri" charset="0"/>
        <a:ea typeface="Arial"/>
        <a:cs typeface="Arial"/>
      </a:majorFont>
      <a:minorFont>
        <a:latin typeface="Calibri" charset="0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r="http://schemas.openxmlformats.org/officeDocument/2006/relationships" xmlns:a="http://schemas.openxmlformats.org/drawingml/2006/main" name="3_Office Theme">
  <a:themeElements>
    <a:clrScheme name="3_Office Theme 2">
      <a:dk1>
        <a:srgbClr val="000000"/>
      </a:dk1>
      <a:lt1>
        <a:srgbClr val="FFFFFF"/>
      </a:lt1>
      <a:dk2>
        <a:srgbClr val="2149A5"/>
      </a:dk2>
      <a:lt2>
        <a:srgbClr val="EEECE1"/>
      </a:lt2>
      <a:accent1>
        <a:srgbClr val="4F81BD"/>
      </a:accent1>
      <a:accent2>
        <a:srgbClr val="E46C0A"/>
      </a:accent2>
      <a:accent3>
        <a:srgbClr val="FFFFFF"/>
      </a:accent3>
      <a:accent4>
        <a:srgbClr val="000000"/>
      </a:accent4>
      <a:accent5>
        <a:srgbClr val="B2C1DB"/>
      </a:accent5>
      <a:accent6>
        <a:srgbClr val="CF6108"/>
      </a:accent6>
      <a:hlink>
        <a:srgbClr val="0000FF"/>
      </a:hlink>
      <a:folHlink>
        <a:srgbClr val="FF0000"/>
      </a:folHlink>
    </a:clrScheme>
    <a:fontScheme name="3_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 Theme 2">
        <a:dk1>
          <a:srgbClr val="000000"/>
        </a:dk1>
        <a:lt1>
          <a:srgbClr val="FFFFFF"/>
        </a:lt1>
        <a:dk2>
          <a:srgbClr val="2149A5"/>
        </a:dk2>
        <a:lt2>
          <a:srgbClr val="EEECE1"/>
        </a:lt2>
        <a:accent1>
          <a:srgbClr val="4F81BD"/>
        </a:accent1>
        <a:accent2>
          <a:srgbClr val="E46C0A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CF6108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r="http://schemas.openxmlformats.org/officeDocument/2006/relationships" xmlns:a="http://schemas.openxmlformats.org/drawingml/2006/main" name="4_Office Theme">
  <a:themeElements>
    <a:clrScheme name="4_Office Theme 2">
      <a:dk1>
        <a:srgbClr val="000000"/>
      </a:dk1>
      <a:lt1>
        <a:srgbClr val="FFFFFF"/>
      </a:lt1>
      <a:dk2>
        <a:srgbClr val="2149A5"/>
      </a:dk2>
      <a:lt2>
        <a:srgbClr val="EEECE1"/>
      </a:lt2>
      <a:accent1>
        <a:srgbClr val="4F81BD"/>
      </a:accent1>
      <a:accent2>
        <a:srgbClr val="E46C0A"/>
      </a:accent2>
      <a:accent3>
        <a:srgbClr val="FFFFFF"/>
      </a:accent3>
      <a:accent4>
        <a:srgbClr val="000000"/>
      </a:accent4>
      <a:accent5>
        <a:srgbClr val="B2C1DB"/>
      </a:accent5>
      <a:accent6>
        <a:srgbClr val="CF6108"/>
      </a:accent6>
      <a:hlink>
        <a:srgbClr val="0000FF"/>
      </a:hlink>
      <a:folHlink>
        <a:srgbClr val="FF0000"/>
      </a:folHlink>
    </a:clrScheme>
    <a:fontScheme name="4_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4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ffice Theme 2">
        <a:dk1>
          <a:srgbClr val="000000"/>
        </a:dk1>
        <a:lt1>
          <a:srgbClr val="FFFFFF"/>
        </a:lt1>
        <a:dk2>
          <a:srgbClr val="2149A5"/>
        </a:dk2>
        <a:lt2>
          <a:srgbClr val="EEECE1"/>
        </a:lt2>
        <a:accent1>
          <a:srgbClr val="4F81BD"/>
        </a:accent1>
        <a:accent2>
          <a:srgbClr val="E46C0A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CF6108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3E0BB"/>
      </a:accent1>
      <a:accent2>
        <a:srgbClr val="993333"/>
      </a:accent2>
      <a:accent3>
        <a:srgbClr val="FFFFFF"/>
      </a:accent3>
      <a:accent4>
        <a:srgbClr val="000000"/>
      </a:accent4>
      <a:accent5>
        <a:srgbClr val="EFEDDA"/>
      </a:accent5>
      <a:accent6>
        <a:srgbClr val="8A2D2D"/>
      </a:accent6>
      <a:hlink>
        <a:srgbClr val="999900"/>
      </a:hlink>
      <a:folHlink>
        <a:srgbClr val="00CC99"/>
      </a:folHlink>
    </a:clrScheme>
    <a:fontScheme name="Office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6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On-screen Show (4:3)</PresentationFormat>
  <SharedDoc>0</SharedDoc>
  <Application>Aspose.Slides for .NET</Application>
  <AppVersion>15.1000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modified xsi:type="dcterms:W3CDTF">1601-01-01T00:00:00Z</dcterms:modified>
</cp:coreProperties>
</file>