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86" r:id="rId2"/>
    <p:sldId id="287" r:id="rId3"/>
    <p:sldId id="288" r:id="rId4"/>
    <p:sldId id="289" r:id="rId5"/>
    <p:sldId id="290" r:id="rId6"/>
    <p:sldId id="292" r:id="rId7"/>
    <p:sldId id="293" r:id="rId8"/>
    <p:sldId id="294" r:id="rId9"/>
    <p:sldId id="295" r:id="rId10"/>
    <p:sldId id="296" r:id="rId11"/>
    <p:sldId id="297" r:id="rId12"/>
    <p:sldId id="299" r:id="rId13"/>
    <p:sldId id="300" r:id="rId14"/>
    <p:sldId id="301" r:id="rId15"/>
    <p:sldId id="302" r:id="rId16"/>
    <p:sldId id="325" r:id="rId17"/>
    <p:sldId id="262" r:id="rId18"/>
    <p:sldId id="264" r:id="rId19"/>
    <p:sldId id="265" r:id="rId20"/>
    <p:sldId id="266"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9965" autoAdjust="0"/>
  </p:normalViewPr>
  <p:slideViewPr>
    <p:cSldViewPr snapToGrid="0">
      <p:cViewPr varScale="1">
        <p:scale>
          <a:sx n="93" d="100"/>
          <a:sy n="93" d="100"/>
        </p:scale>
        <p:origin x="1986"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bv-file-gem\gemensam\Kundm&#246;tesavdelningen\Kommunikation\Verksamhet\Trycksaker\International%20business%20report\2017\Tabeller\Sammanst&#228;lln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bv-file-gem\gemensam\Kundm&#246;tesavdelningen\Kommunikation\Verksamhet\Trycksaker\International%20business%20report\2017\Tabeller\Sammanst&#228;lln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bv-file-gem\gemensam\Kundm&#246;tesavdelningen\Kommunikation\Verksamhet\Trycksaker\International%20business%20report\2017\Tabeller\Digitalisering_figur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bv-file-gem\gemensam\Kundm&#246;tesavdelningen\Kommunikation\Verksamhet\Trycksaker\International%20business%20report\2017\Tabeller\Sammanst&#228;lln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bv-file-gem\gemensam\Kundm&#246;tesavdelningen\Kommunikation\Verksamhet\Trycksaker\International%20business%20report\2017\Tabeller\Sammanst&#228;lln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bv-file-gem\gemensam\Kundm&#246;tesavdelningen\Kommunikation\Verksamhet\Trycksaker\International%20business%20report\2017\Tabeller\Sammanst&#228;llning.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solidFill>
                  <a:schemeClr val="tx1">
                    <a:lumMod val="65000"/>
                    <a:lumOff val="35000"/>
                  </a:schemeClr>
                </a:solidFill>
                <a:latin typeface="Trebuchet MS" panose="020B0603020202020204" pitchFamily="34" charset="0"/>
              </a:rPr>
              <a:t>Centralised vs Decentralised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Blad1!$B$11</c:f>
              <c:strCache>
                <c:ptCount val="1"/>
                <c:pt idx="0">
                  <c:v>Centralised</c:v>
                </c:pt>
              </c:strCache>
            </c:strRef>
          </c:tx>
          <c:spPr>
            <a:ln w="28575" cap="rnd">
              <a:solidFill>
                <a:srgbClr val="EE7413"/>
              </a:solidFill>
              <a:round/>
            </a:ln>
            <a:effectLst/>
          </c:spPr>
          <c:marker>
            <c:symbol val="none"/>
          </c:marker>
          <c:cat>
            <c:numRef>
              <c:f>Blad1!$C$10:$K$10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Blad1!$C$11:$K$11</c:f>
              <c:numCache>
                <c:formatCode>0%</c:formatCode>
                <c:ptCount val="9"/>
                <c:pt idx="0">
                  <c:v>0.56999999999999995</c:v>
                </c:pt>
                <c:pt idx="1">
                  <c:v>0.6</c:v>
                </c:pt>
                <c:pt idx="2">
                  <c:v>0.64102564102564108</c:v>
                </c:pt>
                <c:pt idx="3">
                  <c:v>0.6097560975609756</c:v>
                </c:pt>
                <c:pt idx="4">
                  <c:v>0.69387755102040816</c:v>
                </c:pt>
                <c:pt idx="5">
                  <c:v>0.70833333333333337</c:v>
                </c:pt>
                <c:pt idx="6">
                  <c:v>0.75</c:v>
                </c:pt>
                <c:pt idx="7">
                  <c:v>0.75</c:v>
                </c:pt>
                <c:pt idx="8">
                  <c:v>0.72727272727272729</c:v>
                </c:pt>
              </c:numCache>
            </c:numRef>
          </c:val>
          <c:smooth val="0"/>
        </c:ser>
        <c:ser>
          <c:idx val="1"/>
          <c:order val="1"/>
          <c:tx>
            <c:strRef>
              <c:f>Blad1!$B$12</c:f>
              <c:strCache>
                <c:ptCount val="1"/>
                <c:pt idx="0">
                  <c:v>Decentralised (autonomous and non autonomous local offices)</c:v>
                </c:pt>
              </c:strCache>
            </c:strRef>
          </c:tx>
          <c:spPr>
            <a:ln w="28575" cap="rnd">
              <a:solidFill>
                <a:srgbClr val="FFED00"/>
              </a:solidFill>
              <a:round/>
            </a:ln>
            <a:effectLst/>
          </c:spPr>
          <c:marker>
            <c:symbol val="none"/>
          </c:marker>
          <c:cat>
            <c:numRef>
              <c:f>Blad1!$C$10:$K$10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Blad1!$C$12:$K$12</c:f>
              <c:numCache>
                <c:formatCode>0%</c:formatCode>
                <c:ptCount val="9"/>
                <c:pt idx="0">
                  <c:v>0.43</c:v>
                </c:pt>
                <c:pt idx="1">
                  <c:v>0.4</c:v>
                </c:pt>
                <c:pt idx="2">
                  <c:v>0.33333333333333331</c:v>
                </c:pt>
                <c:pt idx="3">
                  <c:v>0.3902439024390244</c:v>
                </c:pt>
                <c:pt idx="4">
                  <c:v>0.30612244897959184</c:v>
                </c:pt>
                <c:pt idx="5">
                  <c:v>0.29166666666666669</c:v>
                </c:pt>
                <c:pt idx="6">
                  <c:v>0.25</c:v>
                </c:pt>
                <c:pt idx="7">
                  <c:v>0.25</c:v>
                </c:pt>
                <c:pt idx="8">
                  <c:v>0.27272727272727271</c:v>
                </c:pt>
              </c:numCache>
            </c:numRef>
          </c:val>
          <c:smooth val="0"/>
        </c:ser>
        <c:dLbls>
          <c:showLegendKey val="0"/>
          <c:showVal val="0"/>
          <c:showCatName val="0"/>
          <c:showSerName val="0"/>
          <c:showPercent val="0"/>
          <c:showBubbleSize val="0"/>
        </c:dLbls>
        <c:smooth val="0"/>
        <c:axId val="182042928"/>
        <c:axId val="182043312"/>
      </c:lineChart>
      <c:catAx>
        <c:axId val="18204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182043312"/>
        <c:crosses val="autoZero"/>
        <c:auto val="1"/>
        <c:lblAlgn val="ctr"/>
        <c:lblOffset val="100"/>
        <c:noMultiLvlLbl val="0"/>
      </c:catAx>
      <c:valAx>
        <c:axId val="1820433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182042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legend>
    <c:plotVisOnly val="1"/>
    <c:dispBlanksAs val="gap"/>
    <c:showDLblsOverMax val="0"/>
  </c:chart>
  <c:spPr>
    <a:solidFill>
      <a:schemeClr val="bg1"/>
    </a:solidFill>
    <a:ln w="28575" cap="flat" cmpd="sng" algn="ctr">
      <a:solidFill>
        <a:schemeClr val="bg1">
          <a:lumMod val="65000"/>
        </a:schemeClr>
      </a:solidFill>
      <a:round/>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400" b="0" i="0" baseline="0">
                <a:solidFill>
                  <a:schemeClr val="tx1">
                    <a:lumMod val="65000"/>
                    <a:lumOff val="35000"/>
                  </a:schemeClr>
                </a:solidFill>
                <a:effectLst/>
                <a:latin typeface="Trebuchet MS" panose="020B0603020202020204" pitchFamily="34" charset="0"/>
              </a:rPr>
              <a:t>Minimum Share Capital Requested (€)</a:t>
            </a:r>
            <a:endParaRPr lang="sv-SE" sz="1400">
              <a:solidFill>
                <a:schemeClr val="tx1">
                  <a:lumMod val="65000"/>
                  <a:lumOff val="35000"/>
                </a:schemeClr>
              </a:solidFill>
              <a:effectLst/>
              <a:latin typeface="Trebuchet MS" panose="020B0603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1"/>
          <c:order val="0"/>
          <c:tx>
            <c:strRef>
              <c:f>Blad1!$B$122</c:f>
              <c:strCache>
                <c:ptCount val="1"/>
                <c:pt idx="0">
                  <c:v>Private limited company</c:v>
                </c:pt>
              </c:strCache>
            </c:strRef>
          </c:tx>
          <c:spPr>
            <a:ln w="28575" cap="rnd">
              <a:solidFill>
                <a:srgbClr val="F628D9"/>
              </a:solidFill>
              <a:round/>
            </a:ln>
            <a:effectLst/>
          </c:spPr>
          <c:marker>
            <c:symbol val="none"/>
          </c:marker>
          <c:cat>
            <c:numRef>
              <c:f>Blad1!$G$121:$J$121</c:f>
              <c:numCache>
                <c:formatCode>General</c:formatCode>
                <c:ptCount val="4"/>
                <c:pt idx="0">
                  <c:v>2011</c:v>
                </c:pt>
                <c:pt idx="1">
                  <c:v>2012</c:v>
                </c:pt>
                <c:pt idx="2">
                  <c:v>2013</c:v>
                </c:pt>
                <c:pt idx="3">
                  <c:v>2014</c:v>
                </c:pt>
              </c:numCache>
            </c:numRef>
          </c:cat>
          <c:val>
            <c:numRef>
              <c:f>Blad1!$G$122:$J$122</c:f>
              <c:numCache>
                <c:formatCode>0.00</c:formatCode>
                <c:ptCount val="4"/>
                <c:pt idx="0">
                  <c:v>4735.0256410256407</c:v>
                </c:pt>
                <c:pt idx="1">
                  <c:v>4991.4210526315792</c:v>
                </c:pt>
                <c:pt idx="2">
                  <c:v>3802.4</c:v>
                </c:pt>
                <c:pt idx="3">
                  <c:v>2159.3636363636365</c:v>
                </c:pt>
              </c:numCache>
            </c:numRef>
          </c:val>
          <c:smooth val="0"/>
        </c:ser>
        <c:ser>
          <c:idx val="2"/>
          <c:order val="1"/>
          <c:tx>
            <c:strRef>
              <c:f>Blad1!$B$123</c:f>
              <c:strCache>
                <c:ptCount val="1"/>
                <c:pt idx="0">
                  <c:v>Public limited company</c:v>
                </c:pt>
              </c:strCache>
            </c:strRef>
          </c:tx>
          <c:spPr>
            <a:ln w="28575" cap="rnd">
              <a:solidFill>
                <a:srgbClr val="6F4DFD"/>
              </a:solidFill>
              <a:round/>
            </a:ln>
            <a:effectLst/>
          </c:spPr>
          <c:marker>
            <c:symbol val="none"/>
          </c:marker>
          <c:cat>
            <c:numRef>
              <c:f>Blad1!$G$121:$J$121</c:f>
              <c:numCache>
                <c:formatCode>General</c:formatCode>
                <c:ptCount val="4"/>
                <c:pt idx="0">
                  <c:v>2011</c:v>
                </c:pt>
                <c:pt idx="1">
                  <c:v>2012</c:v>
                </c:pt>
                <c:pt idx="2">
                  <c:v>2013</c:v>
                </c:pt>
                <c:pt idx="3">
                  <c:v>2014</c:v>
                </c:pt>
              </c:numCache>
            </c:numRef>
          </c:cat>
          <c:val>
            <c:numRef>
              <c:f>Blad1!$G$123:$J$123</c:f>
              <c:numCache>
                <c:formatCode>0.00</c:formatCode>
                <c:ptCount val="4"/>
                <c:pt idx="0">
                  <c:v>34020.42105263158</c:v>
                </c:pt>
                <c:pt idx="1">
                  <c:v>31296.783783783783</c:v>
                </c:pt>
                <c:pt idx="2">
                  <c:v>32066.947</c:v>
                </c:pt>
                <c:pt idx="3">
                  <c:v>24924.6</c:v>
                </c:pt>
              </c:numCache>
            </c:numRef>
          </c:val>
          <c:smooth val="0"/>
        </c:ser>
        <c:ser>
          <c:idx val="3"/>
          <c:order val="2"/>
          <c:tx>
            <c:strRef>
              <c:f>Blad1!$B$124</c:f>
              <c:strCache>
                <c:ptCount val="1"/>
                <c:pt idx="0">
                  <c:v>Limited company</c:v>
                </c:pt>
              </c:strCache>
            </c:strRef>
          </c:tx>
          <c:spPr>
            <a:ln w="28575" cap="rnd">
              <a:solidFill>
                <a:srgbClr val="FFC000"/>
              </a:solidFill>
              <a:round/>
            </a:ln>
            <a:effectLst/>
          </c:spPr>
          <c:marker>
            <c:symbol val="none"/>
          </c:marker>
          <c:cat>
            <c:numRef>
              <c:f>Blad1!$G$121:$J$121</c:f>
              <c:numCache>
                <c:formatCode>General</c:formatCode>
                <c:ptCount val="4"/>
                <c:pt idx="0">
                  <c:v>2011</c:v>
                </c:pt>
                <c:pt idx="1">
                  <c:v>2012</c:v>
                </c:pt>
                <c:pt idx="2">
                  <c:v>2013</c:v>
                </c:pt>
                <c:pt idx="3">
                  <c:v>2014</c:v>
                </c:pt>
              </c:numCache>
            </c:numRef>
          </c:cat>
          <c:val>
            <c:numRef>
              <c:f>Blad1!$G$124:$J$124</c:f>
              <c:numCache>
                <c:formatCode>0.00</c:formatCode>
                <c:ptCount val="4"/>
                <c:pt idx="1">
                  <c:v>2003.1111111111111</c:v>
                </c:pt>
                <c:pt idx="2">
                  <c:v>831.27586206896547</c:v>
                </c:pt>
                <c:pt idx="3">
                  <c:v>1519.921052631579</c:v>
                </c:pt>
              </c:numCache>
            </c:numRef>
          </c:val>
          <c:smooth val="0"/>
        </c:ser>
        <c:ser>
          <c:idx val="4"/>
          <c:order val="3"/>
          <c:tx>
            <c:strRef>
              <c:f>Blad1!$B$125</c:f>
              <c:strCache>
                <c:ptCount val="1"/>
                <c:pt idx="0">
                  <c:v>LLC</c:v>
                </c:pt>
              </c:strCache>
            </c:strRef>
          </c:tx>
          <c:spPr>
            <a:ln w="28575" cap="rnd">
              <a:solidFill>
                <a:schemeClr val="tx1">
                  <a:lumMod val="50000"/>
                  <a:lumOff val="50000"/>
                </a:schemeClr>
              </a:solidFill>
              <a:round/>
            </a:ln>
            <a:effectLst/>
          </c:spPr>
          <c:marker>
            <c:symbol val="none"/>
          </c:marker>
          <c:cat>
            <c:numRef>
              <c:f>Blad1!$G$121:$J$121</c:f>
              <c:numCache>
                <c:formatCode>General</c:formatCode>
                <c:ptCount val="4"/>
                <c:pt idx="0">
                  <c:v>2011</c:v>
                </c:pt>
                <c:pt idx="1">
                  <c:v>2012</c:v>
                </c:pt>
                <c:pt idx="2">
                  <c:v>2013</c:v>
                </c:pt>
                <c:pt idx="3">
                  <c:v>2014</c:v>
                </c:pt>
              </c:numCache>
            </c:numRef>
          </c:cat>
          <c:val>
            <c:numRef>
              <c:f>Blad1!$G$125:$J$125</c:f>
              <c:numCache>
                <c:formatCode>0.00</c:formatCode>
                <c:ptCount val="4"/>
                <c:pt idx="1">
                  <c:v>0.22222222222222221</c:v>
                </c:pt>
                <c:pt idx="2">
                  <c:v>0.2857142857142857</c:v>
                </c:pt>
                <c:pt idx="3">
                  <c:v>1019.35</c:v>
                </c:pt>
              </c:numCache>
            </c:numRef>
          </c:val>
          <c:smooth val="0"/>
        </c:ser>
        <c:dLbls>
          <c:showLegendKey val="0"/>
          <c:showVal val="0"/>
          <c:showCatName val="0"/>
          <c:showSerName val="0"/>
          <c:showPercent val="0"/>
          <c:showBubbleSize val="0"/>
        </c:dLbls>
        <c:smooth val="0"/>
        <c:axId val="180750176"/>
        <c:axId val="180750568"/>
      </c:lineChart>
      <c:catAx>
        <c:axId val="18075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180750568"/>
        <c:crosses val="autoZero"/>
        <c:auto val="1"/>
        <c:lblAlgn val="ctr"/>
        <c:lblOffset val="100"/>
        <c:noMultiLvlLbl val="0"/>
      </c:catAx>
      <c:valAx>
        <c:axId val="1807505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180750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legend>
    <c:plotVisOnly val="1"/>
    <c:dispBlanksAs val="gap"/>
    <c:showDLblsOverMax val="0"/>
  </c:chart>
  <c:spPr>
    <a:solidFill>
      <a:schemeClr val="bg1"/>
    </a:solidFill>
    <a:ln w="28575" cap="flat" cmpd="sng" algn="ctr">
      <a:solidFill>
        <a:schemeClr val="bg1">
          <a:lumMod val="65000"/>
        </a:schemeClr>
      </a:solidFill>
      <a:round/>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solidFill>
                  <a:schemeClr val="tx1">
                    <a:lumMod val="65000"/>
                    <a:lumOff val="35000"/>
                  </a:schemeClr>
                </a:solidFill>
                <a:latin typeface="Trebuchet MS" panose="020B0603020202020204" pitchFamily="34" charset="0"/>
              </a:rPr>
              <a:t>Proportion of the Population Using the Internet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Blad1!$A$3</c:f>
              <c:strCache>
                <c:ptCount val="1"/>
                <c:pt idx="0">
                  <c:v>Africa</c:v>
                </c:pt>
              </c:strCache>
            </c:strRef>
          </c:tx>
          <c:spPr>
            <a:ln w="28575" cap="rnd">
              <a:solidFill>
                <a:srgbClr val="36A9E0"/>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Blad1!$B$3:$J$3</c:f>
              <c:numCache>
                <c:formatCode>0%</c:formatCode>
                <c:ptCount val="9"/>
                <c:pt idx="0">
                  <c:v>0.04</c:v>
                </c:pt>
                <c:pt idx="1">
                  <c:v>0.06</c:v>
                </c:pt>
                <c:pt idx="2">
                  <c:v>7.0000000000000007E-2</c:v>
                </c:pt>
                <c:pt idx="3">
                  <c:v>0.1</c:v>
                </c:pt>
                <c:pt idx="4">
                  <c:v>0.13</c:v>
                </c:pt>
                <c:pt idx="5">
                  <c:v>0.14000000000000001</c:v>
                </c:pt>
                <c:pt idx="6">
                  <c:v>0.17</c:v>
                </c:pt>
                <c:pt idx="7">
                  <c:v>0.19</c:v>
                </c:pt>
                <c:pt idx="8">
                  <c:v>0.21</c:v>
                </c:pt>
              </c:numCache>
            </c:numRef>
          </c:val>
          <c:smooth val="0"/>
        </c:ser>
        <c:ser>
          <c:idx val="1"/>
          <c:order val="1"/>
          <c:tx>
            <c:strRef>
              <c:f>Blad1!$A$4</c:f>
              <c:strCache>
                <c:ptCount val="1"/>
                <c:pt idx="0">
                  <c:v>Asia and Pacific</c:v>
                </c:pt>
              </c:strCache>
            </c:strRef>
          </c:tx>
          <c:spPr>
            <a:ln w="28575" cap="rnd">
              <a:solidFill>
                <a:srgbClr val="68AF44"/>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Blad1!$B$4:$J$4</c:f>
              <c:numCache>
                <c:formatCode>0%</c:formatCode>
                <c:ptCount val="9"/>
                <c:pt idx="0">
                  <c:v>0.13</c:v>
                </c:pt>
                <c:pt idx="1">
                  <c:v>0.16</c:v>
                </c:pt>
                <c:pt idx="2">
                  <c:v>0.19</c:v>
                </c:pt>
                <c:pt idx="3">
                  <c:v>0.22</c:v>
                </c:pt>
                <c:pt idx="4">
                  <c:v>0.25</c:v>
                </c:pt>
                <c:pt idx="5">
                  <c:v>0.28000000000000003</c:v>
                </c:pt>
                <c:pt idx="6">
                  <c:v>0.31</c:v>
                </c:pt>
                <c:pt idx="7">
                  <c:v>0.34</c:v>
                </c:pt>
                <c:pt idx="8">
                  <c:v>0.37</c:v>
                </c:pt>
              </c:numCache>
            </c:numRef>
          </c:val>
          <c:smooth val="0"/>
        </c:ser>
        <c:ser>
          <c:idx val="2"/>
          <c:order val="2"/>
          <c:tx>
            <c:strRef>
              <c:f>Blad1!$A$5</c:f>
              <c:strCache>
                <c:ptCount val="1"/>
                <c:pt idx="0">
                  <c:v>The Americas</c:v>
                </c:pt>
              </c:strCache>
            </c:strRef>
          </c:tx>
          <c:spPr>
            <a:ln w="28575" cap="rnd">
              <a:solidFill>
                <a:srgbClr val="C12523"/>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Blad1!$B$5:$J$5</c:f>
              <c:numCache>
                <c:formatCode>0%</c:formatCode>
                <c:ptCount val="9"/>
                <c:pt idx="0">
                  <c:v>0.43</c:v>
                </c:pt>
                <c:pt idx="1">
                  <c:v>0.44</c:v>
                </c:pt>
                <c:pt idx="2">
                  <c:v>0.46</c:v>
                </c:pt>
                <c:pt idx="3">
                  <c:v>0.49</c:v>
                </c:pt>
                <c:pt idx="4">
                  <c:v>0.51</c:v>
                </c:pt>
                <c:pt idx="5">
                  <c:v>0.56000000000000005</c:v>
                </c:pt>
                <c:pt idx="6">
                  <c:v>0.6</c:v>
                </c:pt>
                <c:pt idx="7">
                  <c:v>0.63</c:v>
                </c:pt>
                <c:pt idx="8">
                  <c:v>0.66</c:v>
                </c:pt>
              </c:numCache>
            </c:numRef>
          </c:val>
          <c:smooth val="0"/>
        </c:ser>
        <c:ser>
          <c:idx val="3"/>
          <c:order val="3"/>
          <c:tx>
            <c:strRef>
              <c:f>Blad1!$A$6</c:f>
              <c:strCache>
                <c:ptCount val="1"/>
                <c:pt idx="0">
                  <c:v>Arab States</c:v>
                </c:pt>
              </c:strCache>
            </c:strRef>
          </c:tx>
          <c:spPr>
            <a:ln w="28575" cap="rnd">
              <a:solidFill>
                <a:srgbClr val="2A2C68"/>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Blad1!$B$6:$J$6</c:f>
              <c:numCache>
                <c:formatCode>0%</c:formatCode>
                <c:ptCount val="9"/>
                <c:pt idx="0">
                  <c:v>0.13</c:v>
                </c:pt>
                <c:pt idx="1">
                  <c:v>0.16</c:v>
                </c:pt>
                <c:pt idx="2">
                  <c:v>0.19</c:v>
                </c:pt>
                <c:pt idx="3">
                  <c:v>0.24</c:v>
                </c:pt>
                <c:pt idx="4">
                  <c:v>0.26</c:v>
                </c:pt>
                <c:pt idx="5">
                  <c:v>0.28999999999999998</c:v>
                </c:pt>
                <c:pt idx="6">
                  <c:v>0.32</c:v>
                </c:pt>
                <c:pt idx="7">
                  <c:v>0.35</c:v>
                </c:pt>
                <c:pt idx="8">
                  <c:v>0.37</c:v>
                </c:pt>
              </c:numCache>
            </c:numRef>
          </c:val>
          <c:smooth val="0"/>
        </c:ser>
        <c:ser>
          <c:idx val="4"/>
          <c:order val="4"/>
          <c:tx>
            <c:strRef>
              <c:f>Blad1!$A$7</c:f>
              <c:strCache>
                <c:ptCount val="1"/>
                <c:pt idx="0">
                  <c:v>CIS</c:v>
                </c:pt>
              </c:strCache>
            </c:strRef>
          </c:tx>
          <c:spPr>
            <a:ln w="28575" cap="rnd">
              <a:solidFill>
                <a:srgbClr val="CEB6D8"/>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Blad1!$B$7:$J$7</c:f>
              <c:numCache>
                <c:formatCode>0%</c:formatCode>
                <c:ptCount val="9"/>
                <c:pt idx="0">
                  <c:v>0.17</c:v>
                </c:pt>
                <c:pt idx="1">
                  <c:v>0.2</c:v>
                </c:pt>
                <c:pt idx="2">
                  <c:v>0.24</c:v>
                </c:pt>
                <c:pt idx="3">
                  <c:v>0.34</c:v>
                </c:pt>
                <c:pt idx="4">
                  <c:v>0.41</c:v>
                </c:pt>
                <c:pt idx="5">
                  <c:v>0.51</c:v>
                </c:pt>
                <c:pt idx="6">
                  <c:v>0.55000000000000004</c:v>
                </c:pt>
                <c:pt idx="7">
                  <c:v>0.56999999999999995</c:v>
                </c:pt>
                <c:pt idx="8">
                  <c:v>0.6</c:v>
                </c:pt>
              </c:numCache>
            </c:numRef>
          </c:val>
          <c:smooth val="0"/>
        </c:ser>
        <c:ser>
          <c:idx val="5"/>
          <c:order val="5"/>
          <c:tx>
            <c:strRef>
              <c:f>Blad1!$A$8</c:f>
              <c:strCache>
                <c:ptCount val="1"/>
                <c:pt idx="0">
                  <c:v>Europe</c:v>
                </c:pt>
              </c:strCache>
            </c:strRef>
          </c:tx>
          <c:spPr>
            <a:ln w="28575" cap="rnd">
              <a:solidFill>
                <a:srgbClr val="923A8D"/>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Blad1!$B$8:$J$8</c:f>
              <c:numCache>
                <c:formatCode>0%</c:formatCode>
                <c:ptCount val="9"/>
                <c:pt idx="0">
                  <c:v>0.56000000000000005</c:v>
                </c:pt>
                <c:pt idx="1">
                  <c:v>0.6</c:v>
                </c:pt>
                <c:pt idx="2">
                  <c:v>0.63</c:v>
                </c:pt>
                <c:pt idx="3">
                  <c:v>0.67</c:v>
                </c:pt>
                <c:pt idx="4">
                  <c:v>0.68</c:v>
                </c:pt>
                <c:pt idx="5">
                  <c:v>0.7</c:v>
                </c:pt>
                <c:pt idx="6">
                  <c:v>0.72</c:v>
                </c:pt>
                <c:pt idx="7">
                  <c:v>0.74</c:v>
                </c:pt>
                <c:pt idx="8">
                  <c:v>0.78</c:v>
                </c:pt>
              </c:numCache>
            </c:numRef>
          </c:val>
          <c:smooth val="0"/>
        </c:ser>
        <c:ser>
          <c:idx val="6"/>
          <c:order val="6"/>
          <c:tx>
            <c:strRef>
              <c:f>Blad1!$A$9</c:f>
              <c:strCache>
                <c:ptCount val="1"/>
                <c:pt idx="0">
                  <c:v>World</c:v>
                </c:pt>
              </c:strCache>
            </c:strRef>
          </c:tx>
          <c:spPr>
            <a:ln w="28575" cap="rnd">
              <a:solidFill>
                <a:srgbClr val="FFED00"/>
              </a:solidFill>
              <a:round/>
            </a:ln>
            <a:effectLst/>
          </c:spPr>
          <c:marker>
            <c:symbol val="none"/>
          </c:marker>
          <c:cat>
            <c:strRef>
              <c:f>Blad1!$B$1:$J$2</c:f>
              <c:strCache>
                <c:ptCount val="9"/>
                <c:pt idx="0">
                  <c:v>2007</c:v>
                </c:pt>
                <c:pt idx="1">
                  <c:v>2008</c:v>
                </c:pt>
                <c:pt idx="2">
                  <c:v>2009</c:v>
                </c:pt>
                <c:pt idx="3">
                  <c:v>2010</c:v>
                </c:pt>
                <c:pt idx="4">
                  <c:v>2011</c:v>
                </c:pt>
                <c:pt idx="5">
                  <c:v>2012</c:v>
                </c:pt>
                <c:pt idx="6">
                  <c:v>2013</c:v>
                </c:pt>
                <c:pt idx="7">
                  <c:v>2014</c:v>
                </c:pt>
                <c:pt idx="8">
                  <c:v>2015</c:v>
                </c:pt>
              </c:strCache>
              <c:extLst/>
            </c:strRef>
          </c:cat>
          <c:val>
            <c:numRef>
              <c:f>Blad1!$B$9:$J$9</c:f>
              <c:numCache>
                <c:formatCode>0%</c:formatCode>
                <c:ptCount val="9"/>
                <c:pt idx="0">
                  <c:v>0.21</c:v>
                </c:pt>
                <c:pt idx="1">
                  <c:v>0.23</c:v>
                </c:pt>
                <c:pt idx="2">
                  <c:v>0.26</c:v>
                </c:pt>
                <c:pt idx="3">
                  <c:v>0.28999999999999998</c:v>
                </c:pt>
                <c:pt idx="4">
                  <c:v>0.32</c:v>
                </c:pt>
                <c:pt idx="5">
                  <c:v>0.35</c:v>
                </c:pt>
                <c:pt idx="6">
                  <c:v>0.38</c:v>
                </c:pt>
                <c:pt idx="7">
                  <c:v>0.41</c:v>
                </c:pt>
                <c:pt idx="8">
                  <c:v>0.43</c:v>
                </c:pt>
              </c:numCache>
            </c:numRef>
          </c:val>
          <c:smooth val="0"/>
        </c:ser>
        <c:dLbls>
          <c:showLegendKey val="0"/>
          <c:showVal val="0"/>
          <c:showCatName val="0"/>
          <c:showSerName val="0"/>
          <c:showPercent val="0"/>
          <c:showBubbleSize val="0"/>
        </c:dLbls>
        <c:smooth val="0"/>
        <c:axId val="180751352"/>
        <c:axId val="241716968"/>
      </c:lineChart>
      <c:catAx>
        <c:axId val="180751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1716968"/>
        <c:crosses val="autoZero"/>
        <c:auto val="1"/>
        <c:lblAlgn val="ctr"/>
        <c:lblOffset val="100"/>
        <c:noMultiLvlLbl val="0"/>
      </c:catAx>
      <c:valAx>
        <c:axId val="2417169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180751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solidFill>
      <a:schemeClr val="bg1"/>
    </a:solidFill>
    <a:ln w="28575" cap="flat" cmpd="sng" algn="ctr">
      <a:solidFill>
        <a:schemeClr val="bg1">
          <a:lumMod val="65000"/>
        </a:schemeClr>
      </a:solidFill>
      <a:round/>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solidFill>
                  <a:schemeClr val="tx1">
                    <a:lumMod val="65000"/>
                    <a:lumOff val="35000"/>
                  </a:schemeClr>
                </a:solidFill>
                <a:latin typeface="Trebuchet MS" panose="020B0603020202020204" pitchFamily="34" charset="0"/>
              </a:rPr>
              <a:t>Possibility to Completely Register Online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Blad1!$B$320</c:f>
              <c:strCache>
                <c:ptCount val="1"/>
                <c:pt idx="0">
                  <c:v>Sole trader</c:v>
                </c:pt>
              </c:strCache>
            </c:strRef>
          </c:tx>
          <c:spPr>
            <a:ln w="28575" cap="rnd">
              <a:solidFill>
                <a:schemeClr val="accent6"/>
              </a:solidFill>
              <a:round/>
            </a:ln>
            <a:effectLst/>
          </c:spPr>
          <c:marker>
            <c:symbol val="none"/>
          </c:marker>
          <c:cat>
            <c:numRef>
              <c:f>Blad1!$C$319:$F$319</c:f>
              <c:numCache>
                <c:formatCode>General</c:formatCode>
                <c:ptCount val="4"/>
                <c:pt idx="0">
                  <c:v>2007</c:v>
                </c:pt>
                <c:pt idx="1">
                  <c:v>2008</c:v>
                </c:pt>
                <c:pt idx="2">
                  <c:v>2009</c:v>
                </c:pt>
                <c:pt idx="3">
                  <c:v>2010</c:v>
                </c:pt>
              </c:numCache>
            </c:numRef>
          </c:cat>
          <c:val>
            <c:numRef>
              <c:f>Blad1!$C$320:$F$320</c:f>
              <c:numCache>
                <c:formatCode>0%</c:formatCode>
                <c:ptCount val="4"/>
                <c:pt idx="0">
                  <c:v>0.29411764705882354</c:v>
                </c:pt>
                <c:pt idx="1">
                  <c:v>0.3125</c:v>
                </c:pt>
                <c:pt idx="2">
                  <c:v>0.46666666666666701</c:v>
                </c:pt>
                <c:pt idx="3">
                  <c:v>0.60869565217391308</c:v>
                </c:pt>
              </c:numCache>
            </c:numRef>
          </c:val>
          <c:smooth val="0"/>
        </c:ser>
        <c:ser>
          <c:idx val="1"/>
          <c:order val="1"/>
          <c:tx>
            <c:strRef>
              <c:f>Blad1!$B$321</c:f>
              <c:strCache>
                <c:ptCount val="1"/>
                <c:pt idx="0">
                  <c:v>General partnership</c:v>
                </c:pt>
              </c:strCache>
            </c:strRef>
          </c:tx>
          <c:spPr>
            <a:ln w="28575" cap="rnd">
              <a:solidFill>
                <a:srgbClr val="CC5D12"/>
              </a:solidFill>
              <a:round/>
            </a:ln>
            <a:effectLst/>
          </c:spPr>
          <c:marker>
            <c:symbol val="none"/>
          </c:marker>
          <c:cat>
            <c:numRef>
              <c:f>Blad1!$C$319:$F$319</c:f>
              <c:numCache>
                <c:formatCode>General</c:formatCode>
                <c:ptCount val="4"/>
                <c:pt idx="0">
                  <c:v>2007</c:v>
                </c:pt>
                <c:pt idx="1">
                  <c:v>2008</c:v>
                </c:pt>
                <c:pt idx="2">
                  <c:v>2009</c:v>
                </c:pt>
                <c:pt idx="3">
                  <c:v>2010</c:v>
                </c:pt>
              </c:numCache>
            </c:numRef>
          </c:cat>
          <c:val>
            <c:numRef>
              <c:f>Blad1!$C$321:$F$321</c:f>
              <c:numCache>
                <c:formatCode>0%</c:formatCode>
                <c:ptCount val="4"/>
                <c:pt idx="0">
                  <c:v>0.27272727272727271</c:v>
                </c:pt>
                <c:pt idx="1">
                  <c:v>0.3125</c:v>
                </c:pt>
                <c:pt idx="2">
                  <c:v>0.45161290322580644</c:v>
                </c:pt>
                <c:pt idx="3">
                  <c:v>0.65217391304347827</c:v>
                </c:pt>
              </c:numCache>
            </c:numRef>
          </c:val>
          <c:smooth val="0"/>
        </c:ser>
        <c:ser>
          <c:idx val="2"/>
          <c:order val="2"/>
          <c:tx>
            <c:strRef>
              <c:f>Blad1!$B$322</c:f>
              <c:strCache>
                <c:ptCount val="1"/>
                <c:pt idx="0">
                  <c:v>Private limited company</c:v>
                </c:pt>
              </c:strCache>
            </c:strRef>
          </c:tx>
          <c:spPr>
            <a:ln w="28575" cap="rnd">
              <a:solidFill>
                <a:srgbClr val="F628D9"/>
              </a:solidFill>
              <a:round/>
            </a:ln>
            <a:effectLst/>
          </c:spPr>
          <c:marker>
            <c:symbol val="none"/>
          </c:marker>
          <c:cat>
            <c:numRef>
              <c:f>Blad1!$C$319:$F$319</c:f>
              <c:numCache>
                <c:formatCode>General</c:formatCode>
                <c:ptCount val="4"/>
                <c:pt idx="0">
                  <c:v>2007</c:v>
                </c:pt>
                <c:pt idx="1">
                  <c:v>2008</c:v>
                </c:pt>
                <c:pt idx="2">
                  <c:v>2009</c:v>
                </c:pt>
                <c:pt idx="3">
                  <c:v>2010</c:v>
                </c:pt>
              </c:numCache>
            </c:numRef>
          </c:cat>
          <c:val>
            <c:numRef>
              <c:f>Blad1!$C$322:$F$322</c:f>
              <c:numCache>
                <c:formatCode>0%</c:formatCode>
                <c:ptCount val="4"/>
                <c:pt idx="0">
                  <c:v>0.43902439024390244</c:v>
                </c:pt>
                <c:pt idx="1">
                  <c:v>0.46341463414634149</c:v>
                </c:pt>
                <c:pt idx="2">
                  <c:v>0.5</c:v>
                </c:pt>
                <c:pt idx="3">
                  <c:v>0.76666666666666672</c:v>
                </c:pt>
              </c:numCache>
            </c:numRef>
          </c:val>
          <c:smooth val="0"/>
        </c:ser>
        <c:ser>
          <c:idx val="3"/>
          <c:order val="3"/>
          <c:tx>
            <c:strRef>
              <c:f>Blad1!$B$323</c:f>
              <c:strCache>
                <c:ptCount val="1"/>
                <c:pt idx="0">
                  <c:v>Public limited company</c:v>
                </c:pt>
              </c:strCache>
            </c:strRef>
          </c:tx>
          <c:spPr>
            <a:ln w="28575" cap="rnd">
              <a:solidFill>
                <a:srgbClr val="6F4DFD"/>
              </a:solidFill>
              <a:round/>
            </a:ln>
            <a:effectLst/>
          </c:spPr>
          <c:marker>
            <c:symbol val="none"/>
          </c:marker>
          <c:cat>
            <c:numRef>
              <c:f>Blad1!$C$319:$F$319</c:f>
              <c:numCache>
                <c:formatCode>General</c:formatCode>
                <c:ptCount val="4"/>
                <c:pt idx="0">
                  <c:v>2007</c:v>
                </c:pt>
                <c:pt idx="1">
                  <c:v>2008</c:v>
                </c:pt>
                <c:pt idx="2">
                  <c:v>2009</c:v>
                </c:pt>
                <c:pt idx="3">
                  <c:v>2010</c:v>
                </c:pt>
              </c:numCache>
            </c:numRef>
          </c:cat>
          <c:val>
            <c:numRef>
              <c:f>Blad1!$C$323:$F$323</c:f>
              <c:numCache>
                <c:formatCode>0%</c:formatCode>
                <c:ptCount val="4"/>
                <c:pt idx="0">
                  <c:v>0.36585365853658536</c:v>
                </c:pt>
                <c:pt idx="1">
                  <c:v>0.43902439024390244</c:v>
                </c:pt>
                <c:pt idx="2">
                  <c:v>0.44736842105263158</c:v>
                </c:pt>
                <c:pt idx="3">
                  <c:v>0.65517241379310343</c:v>
                </c:pt>
              </c:numCache>
            </c:numRef>
          </c:val>
          <c:smooth val="0"/>
        </c:ser>
        <c:dLbls>
          <c:showLegendKey val="0"/>
          <c:showVal val="0"/>
          <c:showCatName val="0"/>
          <c:showSerName val="0"/>
          <c:showPercent val="0"/>
          <c:showBubbleSize val="0"/>
        </c:dLbls>
        <c:smooth val="0"/>
        <c:axId val="241718928"/>
        <c:axId val="241719320"/>
      </c:lineChart>
      <c:catAx>
        <c:axId val="24171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1719320"/>
        <c:crosses val="autoZero"/>
        <c:auto val="1"/>
        <c:lblAlgn val="ctr"/>
        <c:lblOffset val="100"/>
        <c:noMultiLvlLbl val="0"/>
      </c:catAx>
      <c:valAx>
        <c:axId val="241719320"/>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1718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legend>
    <c:plotVisOnly val="1"/>
    <c:dispBlanksAs val="gap"/>
    <c:showDLblsOverMax val="0"/>
  </c:chart>
  <c:spPr>
    <a:solidFill>
      <a:schemeClr val="bg1"/>
    </a:solidFill>
    <a:ln w="28575" cap="flat" cmpd="sng" algn="ctr">
      <a:solidFill>
        <a:schemeClr val="bg1">
          <a:lumMod val="65000"/>
        </a:schemeClr>
      </a:solidFill>
      <a:round/>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solidFill>
                  <a:schemeClr val="tx1">
                    <a:lumMod val="65000"/>
                    <a:lumOff val="35000"/>
                  </a:schemeClr>
                </a:solidFill>
                <a:latin typeface="Trebuchet MS" panose="020B0603020202020204" pitchFamily="34" charset="0"/>
              </a:rPr>
              <a:t>Mandatory</a:t>
            </a:r>
            <a:r>
              <a:rPr lang="sv-SE" baseline="0">
                <a:solidFill>
                  <a:schemeClr val="tx1">
                    <a:lumMod val="65000"/>
                    <a:lumOff val="35000"/>
                  </a:schemeClr>
                </a:solidFill>
                <a:latin typeface="Trebuchet MS" panose="020B0603020202020204" pitchFamily="34" charset="0"/>
              </a:rPr>
              <a:t> e-Services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Blad1!$B$97</c:f>
              <c:strCache>
                <c:ptCount val="1"/>
                <c:pt idx="0">
                  <c:v>Sole trader</c:v>
                </c:pt>
              </c:strCache>
            </c:strRef>
          </c:tx>
          <c:spPr>
            <a:ln w="28575" cap="rnd">
              <a:solidFill>
                <a:schemeClr val="accent6"/>
              </a:solidFill>
              <a:round/>
            </a:ln>
            <a:effectLst/>
          </c:spPr>
          <c:marker>
            <c:symbol val="none"/>
          </c:marker>
          <c:cat>
            <c:numRef>
              <c:f>Blad1!$C$96:$K$96</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Blad1!$C$97:$K$97</c:f>
              <c:numCache>
                <c:formatCode>0%</c:formatCode>
                <c:ptCount val="9"/>
                <c:pt idx="0">
                  <c:v>4.7619047619047616E-2</c:v>
                </c:pt>
                <c:pt idx="1">
                  <c:v>0.13043478260869565</c:v>
                </c:pt>
                <c:pt idx="2">
                  <c:v>0.17391304347826086</c:v>
                </c:pt>
                <c:pt idx="3">
                  <c:v>0.13043478260869565</c:v>
                </c:pt>
                <c:pt idx="4">
                  <c:v>0.14285714285714285</c:v>
                </c:pt>
                <c:pt idx="5">
                  <c:v>0.19565217391304349</c:v>
                </c:pt>
                <c:pt idx="6">
                  <c:v>7.2727272727272724E-2</c:v>
                </c:pt>
                <c:pt idx="7">
                  <c:v>0.16883116883116883</c:v>
                </c:pt>
                <c:pt idx="8">
                  <c:v>0.19230769230769232</c:v>
                </c:pt>
              </c:numCache>
            </c:numRef>
          </c:val>
          <c:smooth val="0"/>
        </c:ser>
        <c:ser>
          <c:idx val="1"/>
          <c:order val="1"/>
          <c:tx>
            <c:strRef>
              <c:f>Blad1!$B$98</c:f>
              <c:strCache>
                <c:ptCount val="1"/>
                <c:pt idx="0">
                  <c:v>General partnership</c:v>
                </c:pt>
              </c:strCache>
            </c:strRef>
          </c:tx>
          <c:spPr>
            <a:ln w="28575" cap="rnd">
              <a:solidFill>
                <a:srgbClr val="CC5D12"/>
              </a:solidFill>
              <a:round/>
            </a:ln>
            <a:effectLst/>
          </c:spPr>
          <c:marker>
            <c:symbol val="none"/>
          </c:marker>
          <c:cat>
            <c:numRef>
              <c:f>Blad1!$C$96:$K$96</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Blad1!$C$98:$K$98</c:f>
              <c:numCache>
                <c:formatCode>0%</c:formatCode>
                <c:ptCount val="9"/>
                <c:pt idx="0">
                  <c:v>7.1428571428571425E-2</c:v>
                </c:pt>
                <c:pt idx="1">
                  <c:v>0.16</c:v>
                </c:pt>
                <c:pt idx="2">
                  <c:v>0.16666666666666666</c:v>
                </c:pt>
                <c:pt idx="3">
                  <c:v>0.2608695652173913</c:v>
                </c:pt>
                <c:pt idx="4">
                  <c:v>0.21621621621621623</c:v>
                </c:pt>
                <c:pt idx="5">
                  <c:v>0.2</c:v>
                </c:pt>
                <c:pt idx="6">
                  <c:v>8.6206896551724144E-2</c:v>
                </c:pt>
                <c:pt idx="7">
                  <c:v>0.19480519480519481</c:v>
                </c:pt>
                <c:pt idx="8">
                  <c:v>0.20779220779220781</c:v>
                </c:pt>
              </c:numCache>
            </c:numRef>
          </c:val>
          <c:smooth val="0"/>
        </c:ser>
        <c:ser>
          <c:idx val="2"/>
          <c:order val="2"/>
          <c:tx>
            <c:strRef>
              <c:f>Blad1!$B$99</c:f>
              <c:strCache>
                <c:ptCount val="1"/>
                <c:pt idx="0">
                  <c:v>Private limited companies</c:v>
                </c:pt>
              </c:strCache>
            </c:strRef>
          </c:tx>
          <c:spPr>
            <a:ln w="28575" cap="rnd">
              <a:solidFill>
                <a:srgbClr val="F628D9"/>
              </a:solidFill>
              <a:round/>
            </a:ln>
            <a:effectLst/>
          </c:spPr>
          <c:marker>
            <c:symbol val="none"/>
          </c:marker>
          <c:cat>
            <c:numRef>
              <c:f>Blad1!$C$96:$K$96</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Blad1!$C$99:$K$99</c:f>
              <c:numCache>
                <c:formatCode>0%</c:formatCode>
                <c:ptCount val="9"/>
                <c:pt idx="0">
                  <c:v>0.11904761904761904</c:v>
                </c:pt>
                <c:pt idx="1">
                  <c:v>0.26666666666666666</c:v>
                </c:pt>
                <c:pt idx="2">
                  <c:v>0.23333333333333334</c:v>
                </c:pt>
                <c:pt idx="3">
                  <c:v>0.3</c:v>
                </c:pt>
                <c:pt idx="4">
                  <c:v>0.1875</c:v>
                </c:pt>
                <c:pt idx="5">
                  <c:v>0.24489795918367346</c:v>
                </c:pt>
                <c:pt idx="6">
                  <c:v>7.8431372549019607E-2</c:v>
                </c:pt>
                <c:pt idx="7">
                  <c:v>0.2153846153846154</c:v>
                </c:pt>
                <c:pt idx="8">
                  <c:v>0.2391304347826087</c:v>
                </c:pt>
              </c:numCache>
            </c:numRef>
          </c:val>
          <c:smooth val="0"/>
        </c:ser>
        <c:ser>
          <c:idx val="3"/>
          <c:order val="3"/>
          <c:tx>
            <c:strRef>
              <c:f>Blad1!$B$100</c:f>
              <c:strCache>
                <c:ptCount val="1"/>
                <c:pt idx="0">
                  <c:v>Public limited companies</c:v>
                </c:pt>
              </c:strCache>
            </c:strRef>
          </c:tx>
          <c:spPr>
            <a:ln w="28575" cap="rnd">
              <a:solidFill>
                <a:srgbClr val="6F4DFD"/>
              </a:solidFill>
              <a:round/>
            </a:ln>
            <a:effectLst/>
          </c:spPr>
          <c:marker>
            <c:symbol val="none"/>
          </c:marker>
          <c:cat>
            <c:numRef>
              <c:f>Blad1!$C$96:$K$96</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Blad1!$C$100:$K$100</c:f>
              <c:numCache>
                <c:formatCode>0%</c:formatCode>
                <c:ptCount val="9"/>
                <c:pt idx="0">
                  <c:v>0.11904761904761904</c:v>
                </c:pt>
                <c:pt idx="1">
                  <c:v>0.25</c:v>
                </c:pt>
                <c:pt idx="2">
                  <c:v>0.23333333333333334</c:v>
                </c:pt>
                <c:pt idx="3">
                  <c:v>0.26666666666666666</c:v>
                </c:pt>
                <c:pt idx="4">
                  <c:v>0.15217391304347827</c:v>
                </c:pt>
                <c:pt idx="5">
                  <c:v>0.23529411764705882</c:v>
                </c:pt>
                <c:pt idx="6">
                  <c:v>9.6153846153846159E-2</c:v>
                </c:pt>
                <c:pt idx="7">
                  <c:v>0.1875</c:v>
                </c:pt>
                <c:pt idx="8">
                  <c:v>0.24444444444444444</c:v>
                </c:pt>
              </c:numCache>
            </c:numRef>
          </c:val>
          <c:smooth val="0"/>
        </c:ser>
        <c:ser>
          <c:idx val="4"/>
          <c:order val="4"/>
          <c:tx>
            <c:strRef>
              <c:f>Blad1!$B$101</c:f>
              <c:strCache>
                <c:ptCount val="1"/>
                <c:pt idx="0">
                  <c:v>Limited company/corporation</c:v>
                </c:pt>
              </c:strCache>
            </c:strRef>
          </c:tx>
          <c:spPr>
            <a:ln w="28575" cap="rnd">
              <a:solidFill>
                <a:srgbClr val="FFC000"/>
              </a:solidFill>
              <a:round/>
            </a:ln>
            <a:effectLst/>
          </c:spPr>
          <c:marker>
            <c:symbol val="none"/>
          </c:marker>
          <c:cat>
            <c:numRef>
              <c:f>Blad1!$C$96:$K$96</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Blad1!$C$101:$K$101</c:f>
              <c:numCache>
                <c:formatCode>General</c:formatCode>
                <c:ptCount val="9"/>
                <c:pt idx="5" formatCode="0%">
                  <c:v>0.24390243902439024</c:v>
                </c:pt>
                <c:pt idx="6" formatCode="0%">
                  <c:v>0.1</c:v>
                </c:pt>
                <c:pt idx="7" formatCode="0%">
                  <c:v>0.20895522388059701</c:v>
                </c:pt>
                <c:pt idx="8" formatCode="0%">
                  <c:v>0.34146341463414637</c:v>
                </c:pt>
              </c:numCache>
            </c:numRef>
          </c:val>
          <c:smooth val="0"/>
        </c:ser>
        <c:ser>
          <c:idx val="5"/>
          <c:order val="5"/>
          <c:tx>
            <c:strRef>
              <c:f>Blad1!$B$102</c:f>
              <c:strCache>
                <c:ptCount val="1"/>
                <c:pt idx="0">
                  <c:v>LLC</c:v>
                </c:pt>
              </c:strCache>
            </c:strRef>
          </c:tx>
          <c:spPr>
            <a:ln w="28575" cap="rnd">
              <a:solidFill>
                <a:schemeClr val="tx1">
                  <a:lumMod val="50000"/>
                  <a:lumOff val="50000"/>
                </a:schemeClr>
              </a:solidFill>
              <a:round/>
            </a:ln>
            <a:effectLst/>
          </c:spPr>
          <c:marker>
            <c:symbol val="none"/>
          </c:marker>
          <c:cat>
            <c:numRef>
              <c:f>Blad1!$C$96:$K$96</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Blad1!$C$102:$K$102</c:f>
              <c:numCache>
                <c:formatCode>General</c:formatCode>
                <c:ptCount val="9"/>
                <c:pt idx="5" formatCode="0%">
                  <c:v>5.2631578947368418E-2</c:v>
                </c:pt>
                <c:pt idx="6" formatCode="0%">
                  <c:v>3.4482758620689655E-2</c:v>
                </c:pt>
                <c:pt idx="7" formatCode="0%">
                  <c:v>0.15384615384615385</c:v>
                </c:pt>
                <c:pt idx="8" formatCode="0%">
                  <c:v>0.24074074074074073</c:v>
                </c:pt>
              </c:numCache>
            </c:numRef>
          </c:val>
          <c:smooth val="0"/>
        </c:ser>
        <c:dLbls>
          <c:showLegendKey val="0"/>
          <c:showVal val="0"/>
          <c:showCatName val="0"/>
          <c:showSerName val="0"/>
          <c:showPercent val="0"/>
          <c:showBubbleSize val="0"/>
        </c:dLbls>
        <c:smooth val="0"/>
        <c:axId val="241720104"/>
        <c:axId val="241720496"/>
      </c:lineChart>
      <c:catAx>
        <c:axId val="241720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1720496"/>
        <c:crosses val="autoZero"/>
        <c:auto val="1"/>
        <c:lblAlgn val="ctr"/>
        <c:lblOffset val="100"/>
        <c:noMultiLvlLbl val="0"/>
      </c:catAx>
      <c:valAx>
        <c:axId val="24172049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1720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legend>
    <c:plotVisOnly val="1"/>
    <c:dispBlanksAs val="gap"/>
    <c:showDLblsOverMax val="0"/>
  </c:chart>
  <c:spPr>
    <a:solidFill>
      <a:schemeClr val="bg1"/>
    </a:solidFill>
    <a:ln w="28575" cap="flat" cmpd="sng" algn="ctr">
      <a:solidFill>
        <a:schemeClr val="bg1">
          <a:lumMod val="65000"/>
        </a:schemeClr>
      </a:solidFill>
      <a:round/>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rebuchet MS" panose="020B0603020202020204" pitchFamily="34" charset="0"/>
                <a:ea typeface="+mn-ea"/>
                <a:cs typeface="+mn-cs"/>
              </a:defRPr>
            </a:pPr>
            <a:r>
              <a:rPr lang="en-US">
                <a:solidFill>
                  <a:schemeClr val="tx1">
                    <a:lumMod val="65000"/>
                    <a:lumOff val="35000"/>
                  </a:schemeClr>
                </a:solidFill>
                <a:latin typeface="Trebuchet MS" panose="020B0603020202020204" pitchFamily="34" charset="0"/>
              </a:rPr>
              <a:t>Processing Times for Electronically Submitted Documents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rebuchet MS" panose="020B0603020202020204" pitchFamily="34" charset="0"/>
              <a:ea typeface="+mn-ea"/>
              <a:cs typeface="+mn-cs"/>
            </a:defRPr>
          </a:pPr>
          <a:endParaRPr lang="sv-SE"/>
        </a:p>
      </c:txPr>
    </c:title>
    <c:autoTitleDeleted val="0"/>
    <c:plotArea>
      <c:layout/>
      <c:lineChart>
        <c:grouping val="standard"/>
        <c:varyColors val="0"/>
        <c:ser>
          <c:idx val="0"/>
          <c:order val="0"/>
          <c:tx>
            <c:strRef>
              <c:f>Blad1!$B$205</c:f>
              <c:strCache>
                <c:ptCount val="1"/>
                <c:pt idx="0">
                  <c:v>Electronic submission for formation/incorporation</c:v>
                </c:pt>
              </c:strCache>
            </c:strRef>
          </c:tx>
          <c:spPr>
            <a:ln w="28575" cap="rnd">
              <a:solidFill>
                <a:srgbClr val="FFED00"/>
              </a:solidFill>
              <a:round/>
            </a:ln>
            <a:effectLst/>
          </c:spPr>
          <c:marker>
            <c:symbol val="none"/>
          </c:marker>
          <c:cat>
            <c:numRef>
              <c:f>Blad1!$C$200:$K$200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Blad1!$C$205:$K$205</c:f>
              <c:numCache>
                <c:formatCode>General</c:formatCode>
                <c:ptCount val="9"/>
                <c:pt idx="0">
                  <c:v>25.123809523809523</c:v>
                </c:pt>
                <c:pt idx="1">
                  <c:v>18.961860465116278</c:v>
                </c:pt>
                <c:pt idx="2">
                  <c:v>25.628108108108112</c:v>
                </c:pt>
                <c:pt idx="3">
                  <c:v>19.818181818181817</c:v>
                </c:pt>
                <c:pt idx="4">
                  <c:v>18.184210526315791</c:v>
                </c:pt>
                <c:pt idx="5">
                  <c:v>16.029411764705884</c:v>
                </c:pt>
                <c:pt idx="6">
                  <c:v>14.76339869281046</c:v>
                </c:pt>
                <c:pt idx="7">
                  <c:v>12.707309941520469</c:v>
                </c:pt>
                <c:pt idx="8">
                  <c:v>13.984262295081967</c:v>
                </c:pt>
              </c:numCache>
            </c:numRef>
          </c:val>
          <c:smooth val="0"/>
        </c:ser>
        <c:ser>
          <c:idx val="1"/>
          <c:order val="1"/>
          <c:tx>
            <c:strRef>
              <c:f>Blad1!$B$216</c:f>
              <c:strCache>
                <c:ptCount val="1"/>
                <c:pt idx="0">
                  <c:v>Electronic submission for changes</c:v>
                </c:pt>
              </c:strCache>
            </c:strRef>
          </c:tx>
          <c:spPr>
            <a:ln w="28575" cap="rnd">
              <a:solidFill>
                <a:srgbClr val="EE7413"/>
              </a:solidFill>
              <a:round/>
            </a:ln>
            <a:effectLst/>
          </c:spPr>
          <c:marker>
            <c:symbol val="none"/>
          </c:marker>
          <c:val>
            <c:numRef>
              <c:f>Blad1!$C$216:$K$216</c:f>
              <c:numCache>
                <c:formatCode>General</c:formatCode>
                <c:ptCount val="9"/>
                <c:pt idx="0">
                  <c:v>22.992380952380955</c:v>
                </c:pt>
                <c:pt idx="1">
                  <c:v>21.066046511627906</c:v>
                </c:pt>
                <c:pt idx="2">
                  <c:v>25.536470588235293</c:v>
                </c:pt>
                <c:pt idx="3">
                  <c:v>25.282051282051281</c:v>
                </c:pt>
                <c:pt idx="4">
                  <c:v>30.666666666666668</c:v>
                </c:pt>
                <c:pt idx="5">
                  <c:v>16.955882352941178</c:v>
                </c:pt>
                <c:pt idx="6">
                  <c:v>15.45952740070387</c:v>
                </c:pt>
                <c:pt idx="7">
                  <c:v>16.604871718079266</c:v>
                </c:pt>
                <c:pt idx="8">
                  <c:v>13.672222222222222</c:v>
                </c:pt>
              </c:numCache>
            </c:numRef>
          </c:val>
          <c:smooth val="0"/>
        </c:ser>
        <c:dLbls>
          <c:showLegendKey val="0"/>
          <c:showVal val="0"/>
          <c:showCatName val="0"/>
          <c:showSerName val="0"/>
          <c:showPercent val="0"/>
          <c:showBubbleSize val="0"/>
        </c:dLbls>
        <c:smooth val="0"/>
        <c:axId val="242008184"/>
        <c:axId val="242008576"/>
      </c:lineChart>
      <c:catAx>
        <c:axId val="242008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2008576"/>
        <c:crosses val="autoZero"/>
        <c:auto val="1"/>
        <c:lblAlgn val="ctr"/>
        <c:lblOffset val="100"/>
        <c:noMultiLvlLbl val="0"/>
      </c:catAx>
      <c:valAx>
        <c:axId val="242008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Garamond" panose="02020404030301010803" pitchFamily="18" charset="0"/>
                    <a:ea typeface="+mn-ea"/>
                    <a:cs typeface="+mn-cs"/>
                  </a:defRPr>
                </a:pPr>
                <a:r>
                  <a:rPr lang="en-US"/>
                  <a:t>Number of hours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crossAx val="242008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aramond" panose="02020404030301010803" pitchFamily="18" charset="0"/>
              <a:ea typeface="+mn-ea"/>
              <a:cs typeface="+mn-cs"/>
            </a:defRPr>
          </a:pPr>
          <a:endParaRPr lang="sv-SE"/>
        </a:p>
      </c:txPr>
    </c:legend>
    <c:plotVisOnly val="1"/>
    <c:dispBlanksAs val="gap"/>
    <c:showDLblsOverMax val="0"/>
  </c:chart>
  <c:spPr>
    <a:solidFill>
      <a:schemeClr val="bg1"/>
    </a:solidFill>
    <a:ln w="28575" cap="flat" cmpd="sng" algn="ctr">
      <a:solidFill>
        <a:schemeClr val="bg1">
          <a:lumMod val="65000"/>
        </a:schemeClr>
      </a:solidFill>
      <a:round/>
    </a:ln>
    <a:effectLst/>
  </c:spPr>
  <c:txPr>
    <a:bodyPr/>
    <a:lstStyle/>
    <a:p>
      <a:pPr>
        <a:defRPr>
          <a:latin typeface="Garamond" panose="02020404030301010803" pitchFamily="18"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085CF-068A-47EA-9822-44AE57708C34}" type="datetimeFigureOut">
              <a:rPr lang="sv-SE" smtClean="0"/>
              <a:pPr/>
              <a:t>2017-05-16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470471-413C-445D-B996-6232C2885EEC}" type="slidenum">
              <a:rPr lang="sv-SE" smtClean="0"/>
              <a:pPr/>
              <a:t>‹#›</a:t>
            </a:fld>
            <a:endParaRPr lang="sv-SE"/>
          </a:p>
        </p:txBody>
      </p:sp>
    </p:spTree>
    <p:extLst>
      <p:ext uri="{BB962C8B-B14F-4D97-AF65-F5344CB8AC3E}">
        <p14:creationId xmlns:p14="http://schemas.microsoft.com/office/powerpoint/2010/main" val="3625926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1</a:t>
            </a:fld>
            <a:endParaRPr lang="sv-SE"/>
          </a:p>
        </p:txBody>
      </p:sp>
    </p:spTree>
    <p:extLst>
      <p:ext uri="{BB962C8B-B14F-4D97-AF65-F5344CB8AC3E}">
        <p14:creationId xmlns:p14="http://schemas.microsoft.com/office/powerpoint/2010/main" val="1848300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26</a:t>
            </a:fld>
            <a:endParaRPr lang="sv-SE"/>
          </a:p>
        </p:txBody>
      </p:sp>
    </p:spTree>
    <p:extLst>
      <p:ext uri="{BB962C8B-B14F-4D97-AF65-F5344CB8AC3E}">
        <p14:creationId xmlns:p14="http://schemas.microsoft.com/office/powerpoint/2010/main" val="390722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27</a:t>
            </a:fld>
            <a:endParaRPr lang="sv-SE"/>
          </a:p>
        </p:txBody>
      </p:sp>
    </p:spTree>
    <p:extLst>
      <p:ext uri="{BB962C8B-B14F-4D97-AF65-F5344CB8AC3E}">
        <p14:creationId xmlns:p14="http://schemas.microsoft.com/office/powerpoint/2010/main" val="982937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28</a:t>
            </a:fld>
            <a:endParaRPr lang="sv-SE"/>
          </a:p>
        </p:txBody>
      </p:sp>
    </p:spTree>
    <p:extLst>
      <p:ext uri="{BB962C8B-B14F-4D97-AF65-F5344CB8AC3E}">
        <p14:creationId xmlns:p14="http://schemas.microsoft.com/office/powerpoint/2010/main" val="3447262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29</a:t>
            </a:fld>
            <a:endParaRPr lang="sv-SE"/>
          </a:p>
        </p:txBody>
      </p:sp>
    </p:spTree>
    <p:extLst>
      <p:ext uri="{BB962C8B-B14F-4D97-AF65-F5344CB8AC3E}">
        <p14:creationId xmlns:p14="http://schemas.microsoft.com/office/powerpoint/2010/main" val="655221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30</a:t>
            </a:fld>
            <a:endParaRPr lang="sv-SE"/>
          </a:p>
        </p:txBody>
      </p:sp>
    </p:spTree>
    <p:extLst>
      <p:ext uri="{BB962C8B-B14F-4D97-AF65-F5344CB8AC3E}">
        <p14:creationId xmlns:p14="http://schemas.microsoft.com/office/powerpoint/2010/main" val="2485261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solidFill>
                  <a:prstClr val="black"/>
                </a:solidFill>
              </a:rPr>
              <a:pPr/>
              <a:t>3</a:t>
            </a:fld>
            <a:endParaRPr lang="sv-SE">
              <a:solidFill>
                <a:prstClr val="black"/>
              </a:solidFill>
            </a:endParaRPr>
          </a:p>
        </p:txBody>
      </p:sp>
    </p:spTree>
    <p:extLst>
      <p:ext uri="{BB962C8B-B14F-4D97-AF65-F5344CB8AC3E}">
        <p14:creationId xmlns:p14="http://schemas.microsoft.com/office/powerpoint/2010/main" val="397662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solidFill>
                  <a:prstClr val="black"/>
                </a:solidFill>
              </a:rPr>
              <a:pPr/>
              <a:t>4</a:t>
            </a:fld>
            <a:endParaRPr lang="sv-SE">
              <a:solidFill>
                <a:prstClr val="black"/>
              </a:solidFill>
            </a:endParaRPr>
          </a:p>
        </p:txBody>
      </p:sp>
    </p:spTree>
    <p:extLst>
      <p:ext uri="{BB962C8B-B14F-4D97-AF65-F5344CB8AC3E}">
        <p14:creationId xmlns:p14="http://schemas.microsoft.com/office/powerpoint/2010/main" val="219754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Why</a:t>
            </a:r>
            <a:r>
              <a:rPr lang="sv-SE" dirty="0" smtClean="0"/>
              <a:t> do </a:t>
            </a:r>
            <a:r>
              <a:rPr lang="sv-SE" dirty="0" err="1" smtClean="0"/>
              <a:t>we</a:t>
            </a:r>
            <a:r>
              <a:rPr lang="sv-SE" dirty="0" smtClean="0"/>
              <a:t> </a:t>
            </a:r>
            <a:r>
              <a:rPr lang="sv-SE" dirty="0" err="1" smtClean="0"/>
              <a:t>include</a:t>
            </a:r>
            <a:r>
              <a:rPr lang="sv-SE" dirty="0" smtClean="0"/>
              <a:t> </a:t>
            </a:r>
            <a:r>
              <a:rPr lang="sv-SE" dirty="0" err="1" smtClean="0"/>
              <a:t>case</a:t>
            </a:r>
            <a:r>
              <a:rPr lang="sv-SE" dirty="0" smtClean="0"/>
              <a:t> studies?</a:t>
            </a:r>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17</a:t>
            </a:fld>
            <a:endParaRPr lang="sv-SE"/>
          </a:p>
        </p:txBody>
      </p:sp>
    </p:spTree>
    <p:extLst>
      <p:ext uri="{BB962C8B-B14F-4D97-AF65-F5344CB8AC3E}">
        <p14:creationId xmlns:p14="http://schemas.microsoft.com/office/powerpoint/2010/main" val="62856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20</a:t>
            </a:fld>
            <a:endParaRPr lang="sv-SE"/>
          </a:p>
        </p:txBody>
      </p:sp>
    </p:spTree>
    <p:extLst>
      <p:ext uri="{BB962C8B-B14F-4D97-AF65-F5344CB8AC3E}">
        <p14:creationId xmlns:p14="http://schemas.microsoft.com/office/powerpoint/2010/main" val="3481892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1F470471-413C-445D-B996-6232C2885EEC}" type="slidenum">
              <a:rPr lang="sv-SE" smtClean="0"/>
              <a:pPr/>
              <a:t>22</a:t>
            </a:fld>
            <a:endParaRPr lang="sv-SE"/>
          </a:p>
        </p:txBody>
      </p:sp>
    </p:spTree>
    <p:extLst>
      <p:ext uri="{BB962C8B-B14F-4D97-AF65-F5344CB8AC3E}">
        <p14:creationId xmlns:p14="http://schemas.microsoft.com/office/powerpoint/2010/main" val="284870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The lack </a:t>
            </a:r>
            <a:r>
              <a:rPr lang="sv-SE" dirty="0" err="1" smtClean="0"/>
              <a:t>of</a:t>
            </a:r>
            <a:r>
              <a:rPr lang="sv-SE" baseline="0" dirty="0" smtClean="0"/>
              <a:t> </a:t>
            </a:r>
            <a:r>
              <a:rPr lang="sv-SE" baseline="0" dirty="0" err="1" smtClean="0"/>
              <a:t>corporate</a:t>
            </a:r>
            <a:r>
              <a:rPr lang="sv-SE" baseline="0" dirty="0" smtClean="0"/>
              <a:t> </a:t>
            </a:r>
            <a:r>
              <a:rPr lang="sv-SE" baseline="0" dirty="0" err="1" smtClean="0"/>
              <a:t>transparency</a:t>
            </a:r>
            <a:r>
              <a:rPr lang="sv-SE" baseline="0" dirty="0" smtClean="0"/>
              <a:t> </a:t>
            </a:r>
            <a:r>
              <a:rPr lang="sv-SE" baseline="0" dirty="0" err="1" smtClean="0"/>
              <a:t>came</a:t>
            </a:r>
            <a:r>
              <a:rPr lang="sv-SE" baseline="0" dirty="0" smtClean="0"/>
              <a:t> </a:t>
            </a:r>
            <a:r>
              <a:rPr lang="sv-SE" baseline="0" dirty="0" err="1" smtClean="0"/>
              <a:t>into</a:t>
            </a:r>
            <a:r>
              <a:rPr lang="sv-SE" baseline="0" dirty="0" smtClean="0"/>
              <a:t> </a:t>
            </a:r>
            <a:r>
              <a:rPr lang="sv-SE" baseline="0" dirty="0" err="1" smtClean="0"/>
              <a:t>sharp</a:t>
            </a:r>
            <a:r>
              <a:rPr lang="sv-SE" baseline="0" dirty="0" smtClean="0"/>
              <a:t> focus in April 2016</a:t>
            </a:r>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23</a:t>
            </a:fld>
            <a:endParaRPr lang="sv-SE"/>
          </a:p>
        </p:txBody>
      </p:sp>
    </p:spTree>
    <p:extLst>
      <p:ext uri="{BB962C8B-B14F-4D97-AF65-F5344CB8AC3E}">
        <p14:creationId xmlns:p14="http://schemas.microsoft.com/office/powerpoint/2010/main" val="3749935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Definitions provided from different sources may vary</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Art. 3 (6) of the Anti Money Laundering Directive provides a lengthy and complicated Definition </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24</a:t>
            </a:fld>
            <a:endParaRPr lang="sv-SE"/>
          </a:p>
        </p:txBody>
      </p:sp>
    </p:spTree>
    <p:extLst>
      <p:ext uri="{BB962C8B-B14F-4D97-AF65-F5344CB8AC3E}">
        <p14:creationId xmlns:p14="http://schemas.microsoft.com/office/powerpoint/2010/main" val="10302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470471-413C-445D-B996-6232C2885EEC}" type="slidenum">
              <a:rPr lang="sv-SE" smtClean="0"/>
              <a:pPr/>
              <a:t>25</a:t>
            </a:fld>
            <a:endParaRPr lang="sv-SE"/>
          </a:p>
        </p:txBody>
      </p:sp>
    </p:spTree>
    <p:extLst>
      <p:ext uri="{BB962C8B-B14F-4D97-AF65-F5344CB8AC3E}">
        <p14:creationId xmlns:p14="http://schemas.microsoft.com/office/powerpoint/2010/main" val="813448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ctr">
            <a:normAutofit/>
          </a:bodyPr>
          <a:lstStyle>
            <a:lvl1pPr algn="ctr">
              <a:defRPr sz="3800"/>
            </a:lvl1pPr>
          </a:lstStyle>
          <a:p>
            <a:r>
              <a:rPr lang="sv-SE" smtClean="0"/>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A71F75FD-1049-46C6-956E-DF2B7E7428FA}" type="datetime1">
              <a:rPr lang="sv-SE" smtClean="0"/>
              <a:pPr/>
              <a:t>2017-05-16</a:t>
            </a:fld>
            <a:endParaRPr lang="sv-SE"/>
          </a:p>
        </p:txBody>
      </p:sp>
      <p:sp>
        <p:nvSpPr>
          <p:cNvPr id="6" name="Slide Number Placeholder 5"/>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2362764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99E6F466-4D77-43AC-ACE7-CC5FAA716A52}" type="datetime1">
              <a:rPr lang="sv-SE" smtClean="0"/>
              <a:pPr/>
              <a:t>2017-05-16</a:t>
            </a:fld>
            <a:endParaRPr lang="sv-SE"/>
          </a:p>
        </p:txBody>
      </p:sp>
      <p:sp>
        <p:nvSpPr>
          <p:cNvPr id="6" name="Slide Number Placeholder 5"/>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228306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7CDB8FD6-1E7B-41F6-B1D1-88CD80CAE0F6}" type="datetime1">
              <a:rPr lang="sv-SE" smtClean="0"/>
              <a:pPr/>
              <a:t>2017-05-16</a:t>
            </a:fld>
            <a:endParaRPr lang="sv-SE"/>
          </a:p>
        </p:txBody>
      </p:sp>
      <p:sp>
        <p:nvSpPr>
          <p:cNvPr id="6" name="Slide Number Placeholder 5"/>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87824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F02F4CBB-342A-4798-8889-62F8B69FE965}" type="datetime1">
              <a:rPr lang="sv-SE" smtClean="0"/>
              <a:pPr/>
              <a:t>2017-05-16</a:t>
            </a:fld>
            <a:endParaRPr lang="sv-SE"/>
          </a:p>
        </p:txBody>
      </p:sp>
      <p:sp>
        <p:nvSpPr>
          <p:cNvPr id="6" name="Slide Number Placeholder 5"/>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2912622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ctr">
            <a:normAutofit/>
          </a:bodyPr>
          <a:lstStyle>
            <a:lvl1pPr>
              <a:defRPr sz="3800"/>
            </a:lvl1pPr>
          </a:lstStyle>
          <a:p>
            <a:r>
              <a:rPr lang="sv-SE" smtClean="0"/>
              <a:t>Klicka här för att ändra format</a:t>
            </a:r>
            <a:endParaRPr lang="en-US" dirty="0"/>
          </a:p>
        </p:txBody>
      </p:sp>
      <p:sp>
        <p:nvSpPr>
          <p:cNvPr id="3" name="Text Placeholder 2"/>
          <p:cNvSpPr>
            <a:spLocks noGrp="1"/>
          </p:cNvSpPr>
          <p:nvPr>
            <p:ph type="body" idx="1"/>
          </p:nvPr>
        </p:nvSpPr>
        <p:spPr>
          <a:xfrm>
            <a:off x="623888" y="3984782"/>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2E5C4FD4-46E5-4927-92F3-501380441A56}" type="datetime1">
              <a:rPr lang="sv-SE" smtClean="0"/>
              <a:pPr/>
              <a:t>2017-05-16</a:t>
            </a:fld>
            <a:endParaRPr lang="sv-SE"/>
          </a:p>
        </p:txBody>
      </p:sp>
      <p:sp>
        <p:nvSpPr>
          <p:cNvPr id="6" name="Slide Number Placeholder 5"/>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309025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5BB2E614-D181-4CA9-9A6E-0908A0916B54}" type="datetime1">
              <a:rPr lang="sv-SE" smtClean="0"/>
              <a:pPr/>
              <a:t>2017-05-16</a:t>
            </a:fld>
            <a:endParaRPr lang="sv-SE"/>
          </a:p>
        </p:txBody>
      </p:sp>
      <p:sp>
        <p:nvSpPr>
          <p:cNvPr id="7" name="Slide Number Placeholder 6"/>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195277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43D348AE-17CA-40E4-8D9A-C3ACC8235FCB}" type="datetime1">
              <a:rPr lang="sv-SE" smtClean="0"/>
              <a:pPr/>
              <a:t>2017-05-16</a:t>
            </a:fld>
            <a:endParaRPr lang="sv-SE"/>
          </a:p>
        </p:txBody>
      </p:sp>
      <p:sp>
        <p:nvSpPr>
          <p:cNvPr id="9" name="Slide Number Placeholder 8"/>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380167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D5704E68-EC5C-4A78-B210-081720227C38}" type="datetime1">
              <a:rPr lang="sv-SE" smtClean="0"/>
              <a:pPr/>
              <a:t>2017-05-16</a:t>
            </a:fld>
            <a:endParaRPr lang="sv-SE"/>
          </a:p>
        </p:txBody>
      </p:sp>
      <p:sp>
        <p:nvSpPr>
          <p:cNvPr id="5" name="Slide Number Placeholder 4"/>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23225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BA5B8-5F0E-4AC4-9001-776BBBBAA009}" type="datetime1">
              <a:rPr lang="sv-SE" smtClean="0"/>
              <a:pPr/>
              <a:t>2017-05-16</a:t>
            </a:fld>
            <a:endParaRPr lang="sv-SE"/>
          </a:p>
        </p:txBody>
      </p:sp>
      <p:sp>
        <p:nvSpPr>
          <p:cNvPr id="4" name="Slide Number Placeholder 3"/>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3623854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t"/>
          <a:lstStyle>
            <a:lvl1pPr>
              <a:defRPr sz="3200"/>
            </a:lvl1pPr>
          </a:lstStyle>
          <a:p>
            <a:r>
              <a:rPr lang="sv-SE" smtClean="0"/>
              <a:t>Klicka här för att ändra 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AB16E6D0-0D63-42BC-A00F-0A6EC9E315E4}" type="datetime1">
              <a:rPr lang="sv-SE" smtClean="0"/>
              <a:pPr/>
              <a:t>2017-05-16</a:t>
            </a:fld>
            <a:endParaRPr lang="sv-SE"/>
          </a:p>
        </p:txBody>
      </p:sp>
      <p:sp>
        <p:nvSpPr>
          <p:cNvPr id="7" name="Slide Number Placeholder 6"/>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165328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606464-7BB4-43C6-B36F-DF931145F9E8}" type="datetime1">
              <a:rPr lang="sv-SE" smtClean="0"/>
              <a:pPr/>
              <a:t>2017-05-16</a:t>
            </a:fld>
            <a:endParaRPr lang="sv-SE"/>
          </a:p>
        </p:txBody>
      </p:sp>
      <p:sp>
        <p:nvSpPr>
          <p:cNvPr id="7" name="Slide Number Placeholder 6"/>
          <p:cNvSpPr>
            <a:spLocks noGrp="1"/>
          </p:cNvSpPr>
          <p:nvPr>
            <p:ph type="sldNum" sz="quarter" idx="12"/>
          </p:nvPr>
        </p:nvSpPr>
        <p:spPr/>
        <p:txBody>
          <a:bodyPr/>
          <a:lstStyle/>
          <a:p>
            <a:fld id="{15B6E6C6-2734-4C8F-99DD-4549586DCD0F}" type="slidenum">
              <a:rPr lang="sv-SE" smtClean="0"/>
              <a:pPr/>
              <a:t>‹#›</a:t>
            </a:fld>
            <a:endParaRPr lang="sv-SE"/>
          </a:p>
        </p:txBody>
      </p:sp>
    </p:spTree>
    <p:extLst>
      <p:ext uri="{BB962C8B-B14F-4D97-AF65-F5344CB8AC3E}">
        <p14:creationId xmlns:p14="http://schemas.microsoft.com/office/powerpoint/2010/main" val="323982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67470" y="-101600"/>
            <a:ext cx="9347200" cy="70696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p:cNvSpPr/>
          <p:nvPr userDrawn="1"/>
        </p:nvSpPr>
        <p:spPr>
          <a:xfrm>
            <a:off x="-221226" y="6266784"/>
            <a:ext cx="9593826" cy="591219"/>
          </a:xfrm>
          <a:prstGeom prst="rect">
            <a:avLst/>
          </a:prstGeom>
          <a:solidFill>
            <a:srgbClr val="FE5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Placeholder 1"/>
          <p:cNvSpPr>
            <a:spLocks noGrp="1"/>
          </p:cNvSpPr>
          <p:nvPr>
            <p:ph type="title"/>
          </p:nvPr>
        </p:nvSpPr>
        <p:spPr>
          <a:xfrm>
            <a:off x="457199" y="365126"/>
            <a:ext cx="8297863" cy="1325563"/>
          </a:xfrm>
          <a:prstGeom prst="rect">
            <a:avLst/>
          </a:prstGeom>
        </p:spPr>
        <p:txBody>
          <a:bodyPr vert="horz" lIns="91440" tIns="45720" rIns="91440" bIns="45720" rtlCol="0" anchor="ctr">
            <a:normAutofit/>
          </a:bodyPr>
          <a:lstStyle/>
          <a:p>
            <a:r>
              <a:rPr lang="sv-SE" dirty="0" smtClean="0"/>
              <a:t>Klicka här för att ändra format</a:t>
            </a:r>
            <a:endParaRPr lang="en-US" dirty="0"/>
          </a:p>
        </p:txBody>
      </p:sp>
      <p:sp>
        <p:nvSpPr>
          <p:cNvPr id="3" name="Text Placeholder 2"/>
          <p:cNvSpPr>
            <a:spLocks noGrp="1"/>
          </p:cNvSpPr>
          <p:nvPr>
            <p:ph type="body" idx="1"/>
          </p:nvPr>
        </p:nvSpPr>
        <p:spPr>
          <a:xfrm>
            <a:off x="457199" y="1825625"/>
            <a:ext cx="8297863" cy="4351338"/>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4" name="Date Placeholder 3"/>
          <p:cNvSpPr>
            <a:spLocks noGrp="1"/>
          </p:cNvSpPr>
          <p:nvPr>
            <p:ph type="dt" sz="half" idx="2"/>
          </p:nvPr>
        </p:nvSpPr>
        <p:spPr>
          <a:xfrm>
            <a:off x="457200" y="6377394"/>
            <a:ext cx="2057400" cy="365125"/>
          </a:xfrm>
          <a:prstGeom prst="rect">
            <a:avLst/>
          </a:prstGeom>
        </p:spPr>
        <p:txBody>
          <a:bodyPr vert="horz" lIns="91440" tIns="45720" rIns="91440" bIns="45720" rtlCol="0" anchor="ctr"/>
          <a:lstStyle>
            <a:lvl1pPr algn="l">
              <a:defRPr sz="1000">
                <a:solidFill>
                  <a:schemeClr val="bg2"/>
                </a:solidFill>
                <a:latin typeface="Trebuchet MS" panose="020B0603020202020204" pitchFamily="34" charset="0"/>
              </a:defRPr>
            </a:lvl1pPr>
          </a:lstStyle>
          <a:p>
            <a:fld id="{098E57AB-0001-471B-A7AE-2832A1DD9866}" type="datetime1">
              <a:rPr lang="sv-SE" smtClean="0"/>
              <a:pPr/>
              <a:t>2017-05-16</a:t>
            </a:fld>
            <a:endParaRPr lang="sv-SE" dirty="0"/>
          </a:p>
        </p:txBody>
      </p:sp>
      <p:sp>
        <p:nvSpPr>
          <p:cNvPr id="6" name="Slide Number Placeholder 5"/>
          <p:cNvSpPr>
            <a:spLocks noGrp="1"/>
          </p:cNvSpPr>
          <p:nvPr>
            <p:ph type="sldNum" sz="quarter" idx="4"/>
          </p:nvPr>
        </p:nvSpPr>
        <p:spPr>
          <a:xfrm>
            <a:off x="6699453" y="6377394"/>
            <a:ext cx="2057400" cy="365125"/>
          </a:xfrm>
          <a:prstGeom prst="rect">
            <a:avLst/>
          </a:prstGeom>
        </p:spPr>
        <p:txBody>
          <a:bodyPr vert="horz" lIns="91440" tIns="45720" rIns="91440" bIns="45720" rtlCol="0" anchor="ctr"/>
          <a:lstStyle>
            <a:lvl1pPr algn="r">
              <a:defRPr sz="1000">
                <a:solidFill>
                  <a:schemeClr val="bg2"/>
                </a:solidFill>
                <a:latin typeface="Trebuchet MS" panose="020B0603020202020204" pitchFamily="34" charset="0"/>
              </a:defRPr>
            </a:lvl1pPr>
          </a:lstStyle>
          <a:p>
            <a:r>
              <a:rPr lang="sv-SE" dirty="0" smtClean="0"/>
              <a:t>#</a:t>
            </a:r>
            <a:endParaRPr lang="sv-SE" dirty="0"/>
          </a:p>
        </p:txBody>
      </p:sp>
      <p:sp>
        <p:nvSpPr>
          <p:cNvPr id="9" name="Slide Number Placeholder 5"/>
          <p:cNvSpPr txBox="1">
            <a:spLocks/>
          </p:cNvSpPr>
          <p:nvPr userDrawn="1"/>
        </p:nvSpPr>
        <p:spPr>
          <a:xfrm>
            <a:off x="3541456" y="6383485"/>
            <a:ext cx="2057400" cy="365125"/>
          </a:xfrm>
          <a:prstGeom prst="rect">
            <a:avLst/>
          </a:prstGeom>
        </p:spPr>
        <p:txBody>
          <a:bodyPr vert="horz" lIns="91440" tIns="45720" rIns="91440" bIns="45720" rtlCol="0" anchor="ctr"/>
          <a:lstStyle>
            <a:defPPr>
              <a:defRPr lang="sv-SE"/>
            </a:defPPr>
            <a:lvl1pPr marL="0" algn="ctr" defTabSz="914400" rtl="0" eaLnBrk="1" latinLnBrk="0" hangingPunct="1">
              <a:defRPr sz="1000" kern="1200">
                <a:solidFill>
                  <a:schemeClr val="tx1">
                    <a:lumMod val="75000"/>
                    <a:lumOff val="25000"/>
                  </a:schemeClr>
                </a:solidFill>
                <a:latin typeface="Trebuchet MS" panose="020B0603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smtClean="0">
                <a:solidFill>
                  <a:schemeClr val="bg2"/>
                </a:solidFill>
              </a:rPr>
              <a:t>The </a:t>
            </a:r>
            <a:r>
              <a:rPr lang="sv-SE" dirty="0" err="1" smtClean="0">
                <a:solidFill>
                  <a:schemeClr val="bg2"/>
                </a:solidFill>
              </a:rPr>
              <a:t>Journey</a:t>
            </a:r>
            <a:r>
              <a:rPr lang="sv-SE" dirty="0" smtClean="0">
                <a:solidFill>
                  <a:schemeClr val="bg2"/>
                </a:solidFill>
              </a:rPr>
              <a:t> 2007-2016</a:t>
            </a:r>
            <a:endParaRPr lang="sv-SE" dirty="0">
              <a:solidFill>
                <a:schemeClr val="bg2"/>
              </a:solidFill>
            </a:endParaRPr>
          </a:p>
        </p:txBody>
      </p:sp>
    </p:spTree>
    <p:extLst>
      <p:ext uri="{BB962C8B-B14F-4D97-AF65-F5344CB8AC3E}">
        <p14:creationId xmlns:p14="http://schemas.microsoft.com/office/powerpoint/2010/main" val="2181820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38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100000"/>
        </a:lnSpc>
        <a:spcBef>
          <a:spcPts val="500"/>
        </a:spcBef>
        <a:buFont typeface="Calibri" panose="020F0502020204030204" pitchFamily="34" charset="0"/>
        <a:buChar char="‒"/>
        <a:defRPr sz="24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100000"/>
        </a:lnSpc>
        <a:spcBef>
          <a:spcPts val="500"/>
        </a:spcBef>
        <a:buFont typeface="Calibri" panose="020F050202020403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100000"/>
        </a:lnSpc>
        <a:spcBef>
          <a:spcPts val="500"/>
        </a:spcBef>
        <a:buFont typeface="Trebuchet MS" panose="020B0603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477078" y="2133790"/>
            <a:ext cx="4753759" cy="2656871"/>
          </a:xfrm>
        </p:spPr>
        <p:txBody>
          <a:bodyPr>
            <a:noAutofit/>
          </a:bodyPr>
          <a:lstStyle/>
          <a:p>
            <a:pPr algn="l">
              <a:spcBef>
                <a:spcPts val="600"/>
              </a:spcBef>
            </a:pPr>
            <a:r>
              <a:rPr lang="sv-SE" sz="2800" dirty="0"/>
              <a:t>Marissa N. </a:t>
            </a:r>
            <a:r>
              <a:rPr lang="sv-SE" sz="2800" dirty="0" smtClean="0"/>
              <a:t>Soto-Ortiz</a:t>
            </a:r>
          </a:p>
          <a:p>
            <a:pPr algn="l">
              <a:spcBef>
                <a:spcPts val="600"/>
              </a:spcBef>
            </a:pPr>
            <a:r>
              <a:rPr lang="en-US" dirty="0"/>
              <a:t>Office of the Secretary of the Commonwealth of </a:t>
            </a:r>
            <a:r>
              <a:rPr lang="en-US" dirty="0" smtClean="0"/>
              <a:t>Massachusetts</a:t>
            </a:r>
          </a:p>
          <a:p>
            <a:pPr algn="l">
              <a:spcBef>
                <a:spcPts val="600"/>
              </a:spcBef>
            </a:pPr>
            <a:r>
              <a:rPr lang="sv-SE" sz="2800" dirty="0" smtClean="0"/>
              <a:t>Monica Grahn</a:t>
            </a:r>
          </a:p>
          <a:p>
            <a:pPr algn="l">
              <a:spcBef>
                <a:spcPts val="600"/>
              </a:spcBef>
            </a:pPr>
            <a:r>
              <a:rPr lang="sv-SE" dirty="0" smtClean="0"/>
              <a:t>Swedish </a:t>
            </a:r>
            <a:r>
              <a:rPr lang="sv-SE" dirty="0" err="1" smtClean="0"/>
              <a:t>Companies</a:t>
            </a:r>
            <a:r>
              <a:rPr lang="sv-SE" dirty="0" smtClean="0"/>
              <a:t> </a:t>
            </a:r>
            <a:r>
              <a:rPr lang="sv-SE" dirty="0" err="1" smtClean="0"/>
              <a:t>Registrations</a:t>
            </a:r>
            <a:r>
              <a:rPr lang="sv-SE" dirty="0" smtClean="0"/>
              <a:t> Office</a:t>
            </a:r>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268440">
            <a:off x="5807553" y="1356938"/>
            <a:ext cx="2605154" cy="3684264"/>
          </a:xfrm>
          <a:prstGeom prst="rect">
            <a:avLst/>
          </a:prstGeom>
          <a:ln w="12700">
            <a:solidFill>
              <a:schemeClr val="tx1">
                <a:lumMod val="65000"/>
                <a:lumOff val="35000"/>
              </a:schemeClr>
            </a:solidFill>
          </a:ln>
          <a:effectLst>
            <a:outerShdw blurRad="50800" dist="139700" dir="4200000" algn="tl" rotWithShape="0">
              <a:prstClr val="black">
                <a:alpha val="40000"/>
              </a:prstClr>
            </a:outerShdw>
          </a:effectLst>
        </p:spPr>
      </p:pic>
      <p:sp>
        <p:nvSpPr>
          <p:cNvPr id="6" name="Rektangel 5"/>
          <p:cNvSpPr/>
          <p:nvPr/>
        </p:nvSpPr>
        <p:spPr>
          <a:xfrm>
            <a:off x="-437322" y="5983357"/>
            <a:ext cx="10296939" cy="14411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Tree>
    <p:extLst>
      <p:ext uri="{BB962C8B-B14F-4D97-AF65-F5344CB8AC3E}">
        <p14:creationId xmlns:p14="http://schemas.microsoft.com/office/powerpoint/2010/main" val="2876453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and the Business </a:t>
            </a:r>
            <a:r>
              <a:rPr lang="sv-SE" dirty="0" err="1"/>
              <a:t>Registries</a:t>
            </a:r>
            <a:r>
              <a:rPr lang="sv-SE" dirty="0"/>
              <a:t> </a:t>
            </a:r>
          </a:p>
        </p:txBody>
      </p:sp>
      <p:sp>
        <p:nvSpPr>
          <p:cNvPr id="3" name="Platshållare för innehåll 2"/>
          <p:cNvSpPr>
            <a:spLocks noGrp="1"/>
          </p:cNvSpPr>
          <p:nvPr>
            <p:ph idx="1"/>
          </p:nvPr>
        </p:nvSpPr>
        <p:spPr/>
        <p:txBody>
          <a:bodyPr/>
          <a:lstStyle/>
          <a:p>
            <a:pPr lvl="0"/>
            <a:r>
              <a:rPr lang="sv-SE" dirty="0" err="1" smtClean="0"/>
              <a:t>Development</a:t>
            </a:r>
            <a:endParaRPr lang="sv-SE" dirty="0" smtClean="0"/>
          </a:p>
          <a:p>
            <a:pPr lvl="0"/>
            <a:r>
              <a:rPr lang="sv-SE" dirty="0" smtClean="0"/>
              <a:t>e-Services</a:t>
            </a:r>
          </a:p>
          <a:p>
            <a:pPr lvl="0"/>
            <a:r>
              <a:rPr lang="sv-SE" dirty="0" err="1" smtClean="0"/>
              <a:t>Legislation</a:t>
            </a:r>
            <a:endParaRPr lang="sv-SE" dirty="0" smtClean="0"/>
          </a:p>
          <a:p>
            <a:pPr marL="0" lvl="0" indent="0">
              <a:buNone/>
            </a:pPr>
            <a:endParaRPr lang="sv-SE" dirty="0" smtClean="0"/>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10</a:t>
            </a:fld>
            <a:endParaRPr lang="sv-SE">
              <a:solidFill>
                <a:srgbClr val="FFFFFF"/>
              </a:solidFill>
            </a:endParaRPr>
          </a:p>
        </p:txBody>
      </p:sp>
    </p:spTree>
    <p:extLst>
      <p:ext uri="{BB962C8B-B14F-4D97-AF65-F5344CB8AC3E}">
        <p14:creationId xmlns:p14="http://schemas.microsoft.com/office/powerpoint/2010/main" val="720513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and the Business </a:t>
            </a:r>
            <a:r>
              <a:rPr lang="sv-SE" dirty="0" err="1" smtClean="0"/>
              <a:t>Registries</a:t>
            </a:r>
            <a:r>
              <a:rPr lang="sv-SE" dirty="0" smtClean="0"/>
              <a:t> </a:t>
            </a:r>
            <a:endParaRPr lang="sv-SE" dirty="0"/>
          </a:p>
        </p:txBody>
      </p:sp>
      <p:sp>
        <p:nvSpPr>
          <p:cNvPr id="3" name="Platshållare för innehåll 2"/>
          <p:cNvSpPr>
            <a:spLocks noGrp="1"/>
          </p:cNvSpPr>
          <p:nvPr>
            <p:ph idx="1"/>
          </p:nvPr>
        </p:nvSpPr>
        <p:spPr/>
        <p:txBody>
          <a:bodyPr/>
          <a:lstStyle/>
          <a:p>
            <a:pPr lvl="0"/>
            <a:r>
              <a:rPr lang="sv-SE" dirty="0" err="1" smtClean="0"/>
              <a:t>Development</a:t>
            </a:r>
            <a:endParaRPr lang="sv-SE" dirty="0" smtClean="0"/>
          </a:p>
          <a:p>
            <a:pPr lvl="0"/>
            <a:r>
              <a:rPr lang="sv-SE" dirty="0" smtClean="0"/>
              <a:t>e-Services</a:t>
            </a:r>
          </a:p>
          <a:p>
            <a:pPr lvl="0"/>
            <a:r>
              <a:rPr lang="sv-SE" dirty="0" err="1" smtClean="0"/>
              <a:t>Legislation</a:t>
            </a:r>
            <a:endParaRPr lang="sv-SE" dirty="0" smtClean="0"/>
          </a:p>
          <a:p>
            <a:pPr marL="0" lvl="0" indent="0" algn="ctr">
              <a:buNone/>
            </a:pPr>
            <a:r>
              <a:rPr lang="sv-SE" sz="4400" dirty="0" err="1" smtClean="0">
                <a:solidFill>
                  <a:srgbClr val="FE5000"/>
                </a:solidFill>
              </a:rPr>
              <a:t>Processing</a:t>
            </a:r>
            <a:r>
              <a:rPr lang="sv-SE" sz="4400" dirty="0" smtClean="0">
                <a:solidFill>
                  <a:srgbClr val="FE5000"/>
                </a:solidFill>
              </a:rPr>
              <a:t> </a:t>
            </a:r>
            <a:r>
              <a:rPr lang="sv-SE" sz="4400" dirty="0" err="1" smtClean="0">
                <a:solidFill>
                  <a:srgbClr val="FE5000"/>
                </a:solidFill>
              </a:rPr>
              <a:t>Time</a:t>
            </a:r>
            <a:r>
              <a:rPr lang="sv-SE" sz="4400" dirty="0" smtClean="0">
                <a:solidFill>
                  <a:srgbClr val="FE5000"/>
                </a:solidFill>
                <a:sym typeface="Symbol" panose="05050102010706020507" pitchFamily="18" charset="2"/>
              </a:rPr>
              <a:t></a:t>
            </a:r>
            <a:endParaRPr lang="sv-SE" sz="4400" dirty="0">
              <a:solidFill>
                <a:srgbClr val="FE5000"/>
              </a:solidFill>
            </a:endParaRPr>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11</a:t>
            </a:fld>
            <a:endParaRPr lang="sv-SE">
              <a:solidFill>
                <a:srgbClr val="FFFFFF"/>
              </a:solidFill>
            </a:endParaRPr>
          </a:p>
        </p:txBody>
      </p:sp>
    </p:spTree>
    <p:extLst>
      <p:ext uri="{BB962C8B-B14F-4D97-AF65-F5344CB8AC3E}">
        <p14:creationId xmlns:p14="http://schemas.microsoft.com/office/powerpoint/2010/main" val="1327429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Register Online</a:t>
            </a:r>
            <a:endParaRPr lang="sv-SE" dirty="0"/>
          </a:p>
        </p:txBody>
      </p:sp>
      <p:sp>
        <p:nvSpPr>
          <p:cNvPr id="3" name="Platshållare för datum 2"/>
          <p:cNvSpPr>
            <a:spLocks noGrp="1"/>
          </p:cNvSpPr>
          <p:nvPr>
            <p:ph type="dt" sz="half" idx="10"/>
          </p:nvPr>
        </p:nvSpPr>
        <p:spPr/>
        <p:txBody>
          <a:bodyPr/>
          <a:lstStyle/>
          <a:p>
            <a:fld id="{D5704E68-EC5C-4A78-B210-081720227C38}" type="datetime1">
              <a:rPr lang="sv-SE" smtClean="0">
                <a:solidFill>
                  <a:srgbClr val="FFFFFF"/>
                </a:solidFill>
              </a:rPr>
              <a:pPr/>
              <a:t>2017-05-16</a:t>
            </a:fld>
            <a:endParaRPr lang="sv-SE">
              <a:solidFill>
                <a:srgbClr val="FFFFFF"/>
              </a:solidFill>
            </a:endParaRPr>
          </a:p>
        </p:txBody>
      </p:sp>
      <p:sp>
        <p:nvSpPr>
          <p:cNvPr id="4" name="Platshållare för bildnummer 3"/>
          <p:cNvSpPr>
            <a:spLocks noGrp="1"/>
          </p:cNvSpPr>
          <p:nvPr>
            <p:ph type="sldNum" sz="quarter" idx="12"/>
          </p:nvPr>
        </p:nvSpPr>
        <p:spPr/>
        <p:txBody>
          <a:bodyPr/>
          <a:lstStyle/>
          <a:p>
            <a:fld id="{15B6E6C6-2734-4C8F-99DD-4549586DCD0F}" type="slidenum">
              <a:rPr lang="sv-SE" smtClean="0">
                <a:solidFill>
                  <a:srgbClr val="FFFFFF"/>
                </a:solidFill>
              </a:rPr>
              <a:pPr/>
              <a:t>12</a:t>
            </a:fld>
            <a:endParaRPr lang="sv-SE">
              <a:solidFill>
                <a:srgbClr val="FFFFFF"/>
              </a:solidFill>
            </a:endParaRPr>
          </a:p>
        </p:txBody>
      </p:sp>
      <p:graphicFrame>
        <p:nvGraphicFramePr>
          <p:cNvPr id="5" name="Diagram 4"/>
          <p:cNvGraphicFramePr>
            <a:graphicFrameLocks/>
          </p:cNvGraphicFramePr>
          <p:nvPr>
            <p:extLst/>
          </p:nvPr>
        </p:nvGraphicFramePr>
        <p:xfrm>
          <a:off x="1459154" y="1794425"/>
          <a:ext cx="6293952"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5209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Mandatory</a:t>
            </a:r>
            <a:r>
              <a:rPr lang="sv-SE" dirty="0" smtClean="0"/>
              <a:t> or not</a:t>
            </a:r>
            <a:endParaRPr lang="sv-SE" dirty="0"/>
          </a:p>
        </p:txBody>
      </p:sp>
      <p:sp>
        <p:nvSpPr>
          <p:cNvPr id="3" name="Platshållare för datum 2"/>
          <p:cNvSpPr>
            <a:spLocks noGrp="1"/>
          </p:cNvSpPr>
          <p:nvPr>
            <p:ph type="dt" sz="half" idx="10"/>
          </p:nvPr>
        </p:nvSpPr>
        <p:spPr/>
        <p:txBody>
          <a:bodyPr/>
          <a:lstStyle/>
          <a:p>
            <a:fld id="{D5704E68-EC5C-4A78-B210-081720227C38}" type="datetime1">
              <a:rPr lang="sv-SE" smtClean="0">
                <a:solidFill>
                  <a:srgbClr val="FFFFFF"/>
                </a:solidFill>
              </a:rPr>
              <a:pPr/>
              <a:t>2017-05-16</a:t>
            </a:fld>
            <a:endParaRPr lang="sv-SE">
              <a:solidFill>
                <a:srgbClr val="FFFFFF"/>
              </a:solidFill>
            </a:endParaRPr>
          </a:p>
        </p:txBody>
      </p:sp>
      <p:sp>
        <p:nvSpPr>
          <p:cNvPr id="4" name="Platshållare för bildnummer 3"/>
          <p:cNvSpPr>
            <a:spLocks noGrp="1"/>
          </p:cNvSpPr>
          <p:nvPr>
            <p:ph type="sldNum" sz="quarter" idx="12"/>
          </p:nvPr>
        </p:nvSpPr>
        <p:spPr/>
        <p:txBody>
          <a:bodyPr/>
          <a:lstStyle/>
          <a:p>
            <a:fld id="{15B6E6C6-2734-4C8F-99DD-4549586DCD0F}" type="slidenum">
              <a:rPr lang="sv-SE" smtClean="0">
                <a:solidFill>
                  <a:srgbClr val="FFFFFF"/>
                </a:solidFill>
              </a:rPr>
              <a:pPr/>
              <a:t>13</a:t>
            </a:fld>
            <a:endParaRPr lang="sv-SE">
              <a:solidFill>
                <a:srgbClr val="FFFFFF"/>
              </a:solidFill>
            </a:endParaRPr>
          </a:p>
        </p:txBody>
      </p:sp>
      <p:graphicFrame>
        <p:nvGraphicFramePr>
          <p:cNvPr id="5" name="Diagram 4"/>
          <p:cNvGraphicFramePr>
            <a:graphicFrameLocks/>
          </p:cNvGraphicFramePr>
          <p:nvPr>
            <p:extLst/>
          </p:nvPr>
        </p:nvGraphicFramePr>
        <p:xfrm>
          <a:off x="1463689" y="1820803"/>
          <a:ext cx="6284882"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5641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Positive </a:t>
            </a:r>
            <a:r>
              <a:rPr lang="sv-SE" dirty="0" err="1"/>
              <a:t>E</a:t>
            </a:r>
            <a:r>
              <a:rPr lang="sv-SE" dirty="0" err="1" smtClean="0"/>
              <a:t>ffect</a:t>
            </a:r>
            <a:r>
              <a:rPr lang="sv-SE" dirty="0" smtClean="0"/>
              <a:t> </a:t>
            </a:r>
            <a:endParaRPr lang="sv-SE" dirty="0"/>
          </a:p>
        </p:txBody>
      </p:sp>
      <p:sp>
        <p:nvSpPr>
          <p:cNvPr id="3" name="Platshållare för datum 2"/>
          <p:cNvSpPr>
            <a:spLocks noGrp="1"/>
          </p:cNvSpPr>
          <p:nvPr>
            <p:ph type="dt" sz="half" idx="10"/>
          </p:nvPr>
        </p:nvSpPr>
        <p:spPr/>
        <p:txBody>
          <a:bodyPr/>
          <a:lstStyle/>
          <a:p>
            <a:fld id="{D5704E68-EC5C-4A78-B210-081720227C38}" type="datetime1">
              <a:rPr lang="sv-SE" smtClean="0">
                <a:solidFill>
                  <a:srgbClr val="FFFFFF"/>
                </a:solidFill>
              </a:rPr>
              <a:pPr/>
              <a:t>2017-05-16</a:t>
            </a:fld>
            <a:endParaRPr lang="sv-SE">
              <a:solidFill>
                <a:srgbClr val="FFFFFF"/>
              </a:solidFill>
            </a:endParaRPr>
          </a:p>
        </p:txBody>
      </p:sp>
      <p:sp>
        <p:nvSpPr>
          <p:cNvPr id="4" name="Platshållare för bildnummer 3"/>
          <p:cNvSpPr>
            <a:spLocks noGrp="1"/>
          </p:cNvSpPr>
          <p:nvPr>
            <p:ph type="sldNum" sz="quarter" idx="12"/>
          </p:nvPr>
        </p:nvSpPr>
        <p:spPr/>
        <p:txBody>
          <a:bodyPr/>
          <a:lstStyle/>
          <a:p>
            <a:fld id="{15B6E6C6-2734-4C8F-99DD-4549586DCD0F}" type="slidenum">
              <a:rPr lang="sv-SE" smtClean="0">
                <a:solidFill>
                  <a:srgbClr val="FFFFFF"/>
                </a:solidFill>
              </a:rPr>
              <a:pPr/>
              <a:t>14</a:t>
            </a:fld>
            <a:endParaRPr lang="sv-SE">
              <a:solidFill>
                <a:srgbClr val="FFFFFF"/>
              </a:solidFill>
            </a:endParaRPr>
          </a:p>
        </p:txBody>
      </p:sp>
      <p:graphicFrame>
        <p:nvGraphicFramePr>
          <p:cNvPr id="5" name="Diagram 4"/>
          <p:cNvGraphicFramePr>
            <a:graphicFrameLocks/>
          </p:cNvGraphicFramePr>
          <p:nvPr>
            <p:extLst/>
          </p:nvPr>
        </p:nvGraphicFramePr>
        <p:xfrm>
          <a:off x="1430616" y="1803218"/>
          <a:ext cx="6351027"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4142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8990" y="2620646"/>
            <a:ext cx="8297863" cy="1325563"/>
          </a:xfrm>
          <a:solidFill>
            <a:schemeClr val="bg2">
              <a:lumMod val="95000"/>
            </a:schemeClr>
          </a:solidFill>
          <a:ln cmpd="sng">
            <a:solidFill>
              <a:schemeClr val="bg1">
                <a:lumMod val="85000"/>
              </a:schemeClr>
            </a:solidFill>
          </a:ln>
          <a:effectLst>
            <a:outerShdw blurRad="152400" dist="317500" dir="5400000" sx="90000" sy="-19000" rotWithShape="0">
              <a:prstClr val="black">
                <a:alpha val="15000"/>
              </a:prstClr>
            </a:outerShdw>
          </a:effectLst>
        </p:spPr>
        <p:txBody>
          <a:bodyPr/>
          <a:lstStyle/>
          <a:p>
            <a:r>
              <a:rPr lang="sv-SE" dirty="0" smtClean="0"/>
              <a:t>Digitisation + </a:t>
            </a:r>
            <a:r>
              <a:rPr lang="sv-SE" dirty="0" err="1" smtClean="0"/>
              <a:t>Globalisation</a:t>
            </a:r>
            <a:r>
              <a:rPr lang="sv-SE" dirty="0" smtClean="0"/>
              <a:t> = </a:t>
            </a:r>
            <a:r>
              <a:rPr lang="sv-SE" dirty="0" err="1" smtClean="0"/>
              <a:t>True</a:t>
            </a:r>
            <a:endParaRPr lang="sv-SE" dirty="0"/>
          </a:p>
        </p:txBody>
      </p:sp>
      <p:sp>
        <p:nvSpPr>
          <p:cNvPr id="3" name="Platshållare för datum 2"/>
          <p:cNvSpPr>
            <a:spLocks noGrp="1"/>
          </p:cNvSpPr>
          <p:nvPr>
            <p:ph type="dt" sz="half" idx="10"/>
          </p:nvPr>
        </p:nvSpPr>
        <p:spPr/>
        <p:txBody>
          <a:bodyPr/>
          <a:lstStyle/>
          <a:p>
            <a:fld id="{D5704E68-EC5C-4A78-B210-081720227C38}" type="datetime1">
              <a:rPr lang="sv-SE" smtClean="0">
                <a:solidFill>
                  <a:srgbClr val="FFFFFF"/>
                </a:solidFill>
              </a:rPr>
              <a:pPr/>
              <a:t>2017-05-16</a:t>
            </a:fld>
            <a:endParaRPr lang="sv-SE">
              <a:solidFill>
                <a:srgbClr val="FFFFFF"/>
              </a:solidFill>
            </a:endParaRPr>
          </a:p>
        </p:txBody>
      </p:sp>
      <p:sp>
        <p:nvSpPr>
          <p:cNvPr id="4" name="Platshållare för bildnummer 3"/>
          <p:cNvSpPr>
            <a:spLocks noGrp="1"/>
          </p:cNvSpPr>
          <p:nvPr>
            <p:ph type="sldNum" sz="quarter" idx="12"/>
          </p:nvPr>
        </p:nvSpPr>
        <p:spPr/>
        <p:txBody>
          <a:bodyPr/>
          <a:lstStyle/>
          <a:p>
            <a:fld id="{15B6E6C6-2734-4C8F-99DD-4549586DCD0F}" type="slidenum">
              <a:rPr lang="sv-SE" smtClean="0">
                <a:solidFill>
                  <a:srgbClr val="FFFFFF"/>
                </a:solidFill>
              </a:rPr>
              <a:pPr/>
              <a:t>15</a:t>
            </a:fld>
            <a:endParaRPr lang="sv-SE">
              <a:solidFill>
                <a:srgbClr val="FFFFFF"/>
              </a:solidFill>
            </a:endParaRPr>
          </a:p>
        </p:txBody>
      </p:sp>
      <p:sp>
        <p:nvSpPr>
          <p:cNvPr id="5" name="Rektangel 4"/>
          <p:cNvSpPr/>
          <p:nvPr/>
        </p:nvSpPr>
        <p:spPr>
          <a:xfrm>
            <a:off x="457200" y="2621280"/>
            <a:ext cx="8299653" cy="1356360"/>
          </a:xfrm>
          <a:prstGeom prst="rect">
            <a:avLst/>
          </a:prstGeom>
          <a:noFill/>
          <a:ln w="63500" cmpd="sng">
            <a:solidFill>
              <a:srgbClr val="FE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Tree>
    <p:extLst>
      <p:ext uri="{BB962C8B-B14F-4D97-AF65-F5344CB8AC3E}">
        <p14:creationId xmlns:p14="http://schemas.microsoft.com/office/powerpoint/2010/main" val="1992625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 </a:t>
            </a:r>
            <a:r>
              <a:rPr lang="sv-SE" dirty="0" err="1" smtClean="0"/>
              <a:t>need</a:t>
            </a:r>
            <a:r>
              <a:rPr lang="sv-SE" dirty="0" smtClean="0"/>
              <a:t> for information cross </a:t>
            </a:r>
            <a:r>
              <a:rPr lang="sv-SE" dirty="0" err="1" smtClean="0"/>
              <a:t>border</a:t>
            </a:r>
            <a:endParaRPr lang="sv-SE" dirty="0"/>
          </a:p>
        </p:txBody>
      </p:sp>
      <p:sp>
        <p:nvSpPr>
          <p:cNvPr id="3" name="Platshållare för innehåll 2"/>
          <p:cNvSpPr>
            <a:spLocks noGrp="1"/>
          </p:cNvSpPr>
          <p:nvPr>
            <p:ph idx="1"/>
          </p:nvPr>
        </p:nvSpPr>
        <p:spPr/>
        <p:txBody>
          <a:bodyPr>
            <a:normAutofit/>
          </a:bodyPr>
          <a:lstStyle/>
          <a:p>
            <a:pPr lvl="0"/>
            <a:r>
              <a:rPr lang="sv-SE" dirty="0" smtClean="0"/>
              <a:t>Business Registers </a:t>
            </a:r>
            <a:r>
              <a:rPr lang="sv-SE" dirty="0" err="1" smtClean="0"/>
              <a:t>Interconnection</a:t>
            </a:r>
            <a:r>
              <a:rPr lang="sv-SE" dirty="0" smtClean="0"/>
              <a:t> System (BRIS)</a:t>
            </a:r>
          </a:p>
          <a:p>
            <a:pPr lvl="0"/>
            <a:r>
              <a:rPr lang="en-US" dirty="0"/>
              <a:t>The European Business Register (EBR</a:t>
            </a:r>
            <a:r>
              <a:rPr lang="en-US" dirty="0" smtClean="0"/>
              <a:t>)</a:t>
            </a:r>
          </a:p>
          <a:p>
            <a:pPr lvl="0"/>
            <a:endParaRPr lang="en-US" dirty="0"/>
          </a:p>
          <a:p>
            <a:pPr lvl="0"/>
            <a:r>
              <a:rPr lang="en-US" dirty="0" smtClean="0"/>
              <a:t>Collaboration between Australia and New Zealand</a:t>
            </a:r>
          </a:p>
          <a:p>
            <a:pPr lvl="0"/>
            <a:endParaRPr lang="en-US" dirty="0"/>
          </a:p>
          <a:p>
            <a:pPr lvl="0"/>
            <a:r>
              <a:rPr lang="en-US" dirty="0" smtClean="0"/>
              <a:t>Interconnection of Latin </a:t>
            </a:r>
            <a:r>
              <a:rPr lang="en-US" dirty="0" err="1" smtClean="0"/>
              <a:t>Amarican</a:t>
            </a:r>
            <a:r>
              <a:rPr lang="en-US" dirty="0" smtClean="0"/>
              <a:t> Business Registers</a:t>
            </a:r>
          </a:p>
          <a:p>
            <a:pPr lvl="0"/>
            <a:endParaRPr lang="en-US" dirty="0"/>
          </a:p>
          <a:p>
            <a:pPr lvl="0"/>
            <a:endParaRPr lang="en-US" dirty="0"/>
          </a:p>
          <a:p>
            <a:pPr lvl="0"/>
            <a:endParaRPr lang="sv-SE" dirty="0" smtClean="0"/>
          </a:p>
          <a:p>
            <a:pPr lvl="0"/>
            <a:endParaRPr lang="sv-SE" dirty="0" smtClean="0"/>
          </a:p>
          <a:p>
            <a:pPr lvl="0"/>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16</a:t>
            </a:fld>
            <a:endParaRPr lang="sv-SE"/>
          </a:p>
        </p:txBody>
      </p:sp>
    </p:spTree>
    <p:extLst>
      <p:ext uri="{BB962C8B-B14F-4D97-AF65-F5344CB8AC3E}">
        <p14:creationId xmlns:p14="http://schemas.microsoft.com/office/powerpoint/2010/main" val="1463971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Case Studies</a:t>
            </a:r>
            <a:endParaRPr lang="sv-SE" dirty="0"/>
          </a:p>
        </p:txBody>
      </p:sp>
      <p:sp>
        <p:nvSpPr>
          <p:cNvPr id="3" name="Platshållare för text 2"/>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2E5C4FD4-46E5-4927-92F3-501380441A56}"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17</a:t>
            </a:fld>
            <a:endParaRPr lang="sv-SE"/>
          </a:p>
        </p:txBody>
      </p:sp>
    </p:spTree>
    <p:extLst>
      <p:ext uri="{BB962C8B-B14F-4D97-AF65-F5344CB8AC3E}">
        <p14:creationId xmlns:p14="http://schemas.microsoft.com/office/powerpoint/2010/main" val="1445954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questions asked</a:t>
            </a:r>
            <a:endParaRPr lang="sv-SE" dirty="0"/>
          </a:p>
        </p:txBody>
      </p:sp>
      <p:sp>
        <p:nvSpPr>
          <p:cNvPr id="3" name="Platshållare för innehåll 2"/>
          <p:cNvSpPr>
            <a:spLocks noGrp="1"/>
          </p:cNvSpPr>
          <p:nvPr>
            <p:ph idx="1"/>
          </p:nvPr>
        </p:nvSpPr>
        <p:spPr/>
        <p:txBody>
          <a:bodyPr/>
          <a:lstStyle/>
          <a:p>
            <a:pPr lvl="0"/>
            <a:r>
              <a:rPr lang="en-US" dirty="0" smtClean="0"/>
              <a:t>Timeline?</a:t>
            </a:r>
            <a:endParaRPr lang="sv-SE" dirty="0"/>
          </a:p>
          <a:p>
            <a:pPr lvl="0"/>
            <a:r>
              <a:rPr lang="en-US" dirty="0" smtClean="0"/>
              <a:t>Obstacles?</a:t>
            </a:r>
            <a:endParaRPr lang="sv-SE" dirty="0"/>
          </a:p>
          <a:p>
            <a:pPr lvl="0"/>
            <a:r>
              <a:rPr lang="en-US" dirty="0" smtClean="0"/>
              <a:t>Changes?</a:t>
            </a:r>
            <a:endParaRPr lang="sv-SE" dirty="0"/>
          </a:p>
          <a:p>
            <a:pPr lvl="0"/>
            <a:r>
              <a:rPr lang="en-US" dirty="0" smtClean="0"/>
              <a:t>Results?</a:t>
            </a:r>
            <a:endParaRPr lang="sv-SE" dirty="0"/>
          </a:p>
          <a:p>
            <a:r>
              <a:rPr lang="en-US" dirty="0"/>
              <a:t>The </a:t>
            </a:r>
            <a:r>
              <a:rPr lang="en-US" dirty="0" smtClean="0"/>
              <a:t>Future?</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18</a:t>
            </a:fld>
            <a:endParaRPr lang="sv-SE"/>
          </a:p>
        </p:txBody>
      </p:sp>
    </p:spTree>
    <p:extLst>
      <p:ext uri="{BB962C8B-B14F-4D97-AF65-F5344CB8AC3E}">
        <p14:creationId xmlns:p14="http://schemas.microsoft.com/office/powerpoint/2010/main" val="515856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a:t>
            </a:r>
            <a:r>
              <a:rPr lang="sv-SE" dirty="0" err="1" smtClean="0"/>
              <a:t>Participants</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19</a:t>
            </a:fld>
            <a:endParaRPr lang="sv-SE"/>
          </a:p>
        </p:txBody>
      </p:sp>
      <p:graphicFrame>
        <p:nvGraphicFramePr>
          <p:cNvPr id="7" name="Tabell 6"/>
          <p:cNvGraphicFramePr>
            <a:graphicFrameLocks noGrp="1"/>
          </p:cNvGraphicFramePr>
          <p:nvPr>
            <p:extLst>
              <p:ext uri="{D42A27DB-BD31-4B8C-83A1-F6EECF244321}">
                <p14:modId xmlns:p14="http://schemas.microsoft.com/office/powerpoint/2010/main" val="3878067892"/>
              </p:ext>
            </p:extLst>
          </p:nvPr>
        </p:nvGraphicFramePr>
        <p:xfrm>
          <a:off x="530326" y="1929228"/>
          <a:ext cx="8151608" cy="2921070"/>
        </p:xfrm>
        <a:graphic>
          <a:graphicData uri="http://schemas.openxmlformats.org/drawingml/2006/table">
            <a:tbl>
              <a:tblPr bandRow="1">
                <a:tableStyleId>{00A15C55-8517-42AA-B614-E9B94910E393}</a:tableStyleId>
              </a:tblPr>
              <a:tblGrid>
                <a:gridCol w="4075804"/>
                <a:gridCol w="4075804"/>
              </a:tblGrid>
              <a:tr h="584214">
                <a:tc>
                  <a:txBody>
                    <a:bodyPr/>
                    <a:lstStyle/>
                    <a:p>
                      <a:r>
                        <a:rPr lang="sv-SE" sz="2800" dirty="0" smtClean="0">
                          <a:latin typeface="Trebuchet MS" panose="020B0603020202020204" pitchFamily="34" charset="0"/>
                        </a:rPr>
                        <a:t>Bogotá</a:t>
                      </a:r>
                      <a:endParaRPr lang="sv-SE" sz="2800" dirty="0">
                        <a:latin typeface="Trebuchet MS" panose="020B0603020202020204" pitchFamily="34" charset="0"/>
                      </a:endParaRPr>
                    </a:p>
                  </a:txBody>
                  <a:tcPr/>
                </a:tc>
                <a:tc>
                  <a:txBody>
                    <a:bodyPr/>
                    <a:lstStyle/>
                    <a:p>
                      <a:r>
                        <a:rPr lang="sv-SE" sz="2800" dirty="0" smtClean="0">
                          <a:latin typeface="Trebuchet MS" panose="020B0603020202020204" pitchFamily="34" charset="0"/>
                        </a:rPr>
                        <a:t>Massachusetts</a:t>
                      </a:r>
                      <a:endParaRPr lang="sv-SE" sz="2800" dirty="0">
                        <a:latin typeface="Trebuchet MS" panose="020B0603020202020204" pitchFamily="34" charset="0"/>
                      </a:endParaRPr>
                    </a:p>
                  </a:txBody>
                  <a:tcPr/>
                </a:tc>
              </a:tr>
              <a:tr h="584214">
                <a:tc>
                  <a:txBody>
                    <a:bodyPr/>
                    <a:lstStyle/>
                    <a:p>
                      <a:r>
                        <a:rPr lang="sv-SE" sz="2800" dirty="0" smtClean="0">
                          <a:latin typeface="Trebuchet MS" panose="020B0603020202020204" pitchFamily="34" charset="0"/>
                        </a:rPr>
                        <a:t>Québec</a:t>
                      </a:r>
                      <a:endParaRPr lang="sv-SE" sz="2800" dirty="0">
                        <a:latin typeface="Trebuchet MS" panose="020B0603020202020204" pitchFamily="34" charset="0"/>
                      </a:endParaRPr>
                    </a:p>
                  </a:txBody>
                  <a:tcPr/>
                </a:tc>
                <a:tc>
                  <a:txBody>
                    <a:bodyPr/>
                    <a:lstStyle/>
                    <a:p>
                      <a:r>
                        <a:rPr lang="sv-SE" sz="2800" dirty="0" err="1" smtClean="0">
                          <a:latin typeface="Trebuchet MS" panose="020B0603020202020204" pitchFamily="34" charset="0"/>
                        </a:rPr>
                        <a:t>Latvia</a:t>
                      </a:r>
                      <a:r>
                        <a:rPr lang="sv-SE" sz="2800" dirty="0" smtClean="0">
                          <a:latin typeface="Trebuchet MS" panose="020B0603020202020204" pitchFamily="34" charset="0"/>
                        </a:rPr>
                        <a:t> </a:t>
                      </a:r>
                      <a:endParaRPr lang="sv-SE" sz="2800" dirty="0">
                        <a:latin typeface="Trebuchet MS" panose="020B0603020202020204" pitchFamily="34" charset="0"/>
                      </a:endParaRPr>
                    </a:p>
                  </a:txBody>
                  <a:tcPr/>
                </a:tc>
              </a:tr>
              <a:tr h="584214">
                <a:tc>
                  <a:txBody>
                    <a:bodyPr/>
                    <a:lstStyle/>
                    <a:p>
                      <a:r>
                        <a:rPr lang="sv-SE" sz="2800" dirty="0" err="1" smtClean="0">
                          <a:latin typeface="Trebuchet MS" panose="020B0603020202020204" pitchFamily="34" charset="0"/>
                        </a:rPr>
                        <a:t>Republic</a:t>
                      </a:r>
                      <a:r>
                        <a:rPr lang="sv-SE" sz="2800" dirty="0" smtClean="0">
                          <a:latin typeface="Trebuchet MS" panose="020B0603020202020204" pitchFamily="34" charset="0"/>
                        </a:rPr>
                        <a:t> </a:t>
                      </a:r>
                      <a:r>
                        <a:rPr lang="sv-SE" sz="2800" dirty="0" err="1" smtClean="0">
                          <a:latin typeface="Trebuchet MS" panose="020B0603020202020204" pitchFamily="34" charset="0"/>
                        </a:rPr>
                        <a:t>of</a:t>
                      </a:r>
                      <a:r>
                        <a:rPr lang="sv-SE" sz="2800" dirty="0" smtClean="0">
                          <a:latin typeface="Trebuchet MS" panose="020B0603020202020204" pitchFamily="34" charset="0"/>
                        </a:rPr>
                        <a:t> </a:t>
                      </a:r>
                      <a:r>
                        <a:rPr lang="sv-SE" sz="2800" dirty="0" err="1" smtClean="0">
                          <a:latin typeface="Trebuchet MS" panose="020B0603020202020204" pitchFamily="34" charset="0"/>
                        </a:rPr>
                        <a:t>Macedonia</a:t>
                      </a:r>
                      <a:endParaRPr lang="sv-SE" sz="2800" dirty="0">
                        <a:latin typeface="Trebuchet MS" panose="020B0603020202020204" pitchFamily="34" charset="0"/>
                      </a:endParaRPr>
                    </a:p>
                  </a:txBody>
                  <a:tcPr/>
                </a:tc>
                <a:tc>
                  <a:txBody>
                    <a:bodyPr/>
                    <a:lstStyle/>
                    <a:p>
                      <a:r>
                        <a:rPr lang="sv-SE" sz="2800" dirty="0" err="1" smtClean="0">
                          <a:latin typeface="Trebuchet MS" panose="020B0603020202020204" pitchFamily="34" charset="0"/>
                        </a:rPr>
                        <a:t>Denmark</a:t>
                      </a:r>
                      <a:endParaRPr lang="sv-SE" sz="2800" dirty="0">
                        <a:latin typeface="Trebuchet MS" panose="020B0603020202020204" pitchFamily="34" charset="0"/>
                      </a:endParaRPr>
                    </a:p>
                  </a:txBody>
                  <a:tcPr/>
                </a:tc>
              </a:tr>
              <a:tr h="584214">
                <a:tc>
                  <a:txBody>
                    <a:bodyPr/>
                    <a:lstStyle/>
                    <a:p>
                      <a:r>
                        <a:rPr lang="sv-SE" sz="2800" dirty="0" smtClean="0">
                          <a:latin typeface="Trebuchet MS" panose="020B0603020202020204" pitchFamily="34" charset="0"/>
                        </a:rPr>
                        <a:t>Lesotho</a:t>
                      </a:r>
                      <a:endParaRPr lang="sv-SE" sz="2800" dirty="0">
                        <a:latin typeface="Trebuchet MS" panose="020B0603020202020204" pitchFamily="34" charset="0"/>
                      </a:endParaRPr>
                    </a:p>
                  </a:txBody>
                  <a:tcPr/>
                </a:tc>
                <a:tc>
                  <a:txBody>
                    <a:bodyPr/>
                    <a:lstStyle/>
                    <a:p>
                      <a:r>
                        <a:rPr lang="sv-SE" sz="2800" dirty="0" smtClean="0">
                          <a:latin typeface="Trebuchet MS" panose="020B0603020202020204" pitchFamily="34" charset="0"/>
                        </a:rPr>
                        <a:t>Solomon Islands</a:t>
                      </a:r>
                      <a:endParaRPr lang="sv-SE" sz="2800" dirty="0">
                        <a:latin typeface="Trebuchet MS" panose="020B0603020202020204" pitchFamily="34" charset="0"/>
                      </a:endParaRPr>
                    </a:p>
                  </a:txBody>
                  <a:tcPr/>
                </a:tc>
              </a:tr>
              <a:tr h="584214">
                <a:tc>
                  <a:txBody>
                    <a:bodyPr/>
                    <a:lstStyle/>
                    <a:p>
                      <a:r>
                        <a:rPr lang="sv-SE" sz="2800" dirty="0" err="1" smtClean="0">
                          <a:latin typeface="Trebuchet MS" panose="020B0603020202020204" pitchFamily="34" charset="0"/>
                        </a:rPr>
                        <a:t>Slovenia</a:t>
                      </a:r>
                      <a:endParaRPr lang="sv-SE" sz="2800" dirty="0">
                        <a:latin typeface="Trebuchet MS" panose="020B0603020202020204" pitchFamily="34" charset="0"/>
                      </a:endParaRPr>
                    </a:p>
                  </a:txBody>
                  <a:tcPr/>
                </a:tc>
                <a:tc>
                  <a:txBody>
                    <a:bodyPr/>
                    <a:lstStyle/>
                    <a:p>
                      <a:endParaRPr lang="sv-SE" sz="2800" dirty="0">
                        <a:latin typeface="Trebuchet MS" panose="020B0603020202020204" pitchFamily="34" charset="0"/>
                      </a:endParaRPr>
                    </a:p>
                  </a:txBody>
                  <a:tcPr/>
                </a:tc>
              </a:tr>
            </a:tbl>
          </a:graphicData>
        </a:graphic>
      </p:graphicFrame>
    </p:spTree>
    <p:extLst>
      <p:ext uri="{BB962C8B-B14F-4D97-AF65-F5344CB8AC3E}">
        <p14:creationId xmlns:p14="http://schemas.microsoft.com/office/powerpoint/2010/main" val="3798307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We</a:t>
            </a:r>
            <a:r>
              <a:rPr lang="sv-SE" dirty="0" smtClean="0"/>
              <a:t> in the </a:t>
            </a:r>
            <a:r>
              <a:rPr lang="sv-SE" dirty="0" err="1" smtClean="0"/>
              <a:t>Working</a:t>
            </a:r>
            <a:r>
              <a:rPr lang="sv-SE" dirty="0" smtClean="0"/>
              <a:t> Group</a:t>
            </a:r>
            <a:endParaRPr lang="sv-SE" dirty="0"/>
          </a:p>
        </p:txBody>
      </p:sp>
      <p:sp>
        <p:nvSpPr>
          <p:cNvPr id="3" name="Platshållare för innehåll 2"/>
          <p:cNvSpPr>
            <a:spLocks noGrp="1"/>
          </p:cNvSpPr>
          <p:nvPr>
            <p:ph idx="1"/>
          </p:nvPr>
        </p:nvSpPr>
        <p:spPr>
          <a:xfrm>
            <a:off x="457199" y="1690689"/>
            <a:ext cx="8297863" cy="4351338"/>
          </a:xfrm>
        </p:spPr>
        <p:txBody>
          <a:bodyPr>
            <a:normAutofit fontScale="77500" lnSpcReduction="20000"/>
          </a:bodyPr>
          <a:lstStyle/>
          <a:p>
            <a:r>
              <a:rPr lang="sv-SE" dirty="0"/>
              <a:t>Hayley E. Clarke, Canada</a:t>
            </a:r>
          </a:p>
          <a:p>
            <a:r>
              <a:rPr lang="sv-SE" dirty="0"/>
              <a:t>Kasper Sengeløv, Denmark</a:t>
            </a:r>
          </a:p>
          <a:p>
            <a:r>
              <a:rPr lang="sv-SE" dirty="0"/>
              <a:t>Celia Johnston, </a:t>
            </a:r>
            <a:r>
              <a:rPr lang="sv-SE" dirty="0" err="1"/>
              <a:t>Germany</a:t>
            </a:r>
            <a:endParaRPr lang="sv-SE" dirty="0"/>
          </a:p>
          <a:p>
            <a:r>
              <a:rPr lang="sv-SE" dirty="0"/>
              <a:t>Jens Grobelny, </a:t>
            </a:r>
            <a:r>
              <a:rPr lang="sv-SE" dirty="0" err="1"/>
              <a:t>Germany</a:t>
            </a:r>
            <a:endParaRPr lang="sv-SE" dirty="0"/>
          </a:p>
          <a:p>
            <a:r>
              <a:rPr lang="sv-SE" dirty="0"/>
              <a:t>Snežana Tošić, </a:t>
            </a:r>
            <a:r>
              <a:rPr lang="sv-SE" dirty="0" err="1"/>
              <a:t>Serbia</a:t>
            </a:r>
            <a:endParaRPr lang="sv-SE" dirty="0"/>
          </a:p>
          <a:p>
            <a:r>
              <a:rPr lang="sv-SE" dirty="0" smtClean="0"/>
              <a:t>Latha Kunjappa, Singapore</a:t>
            </a:r>
          </a:p>
          <a:p>
            <a:r>
              <a:rPr lang="sv-SE" dirty="0" smtClean="0"/>
              <a:t>Annika </a:t>
            </a:r>
            <a:r>
              <a:rPr lang="sv-SE" dirty="0"/>
              <a:t>Bränström, Sweden</a:t>
            </a:r>
          </a:p>
          <a:p>
            <a:r>
              <a:rPr lang="sv-SE" dirty="0"/>
              <a:t>Monica Grahn, Sweden</a:t>
            </a:r>
          </a:p>
          <a:p>
            <a:r>
              <a:rPr lang="sv-SE" dirty="0"/>
              <a:t>Magdalena Norlin Schönfeldt, Sweden</a:t>
            </a:r>
          </a:p>
          <a:p>
            <a:r>
              <a:rPr lang="sv-SE" dirty="0"/>
              <a:t>Stacey-Jo Smith, UK</a:t>
            </a:r>
          </a:p>
          <a:p>
            <a:r>
              <a:rPr lang="sv-SE" dirty="0"/>
              <a:t>Marissa Soto-Ortiz, USA</a:t>
            </a:r>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2</a:t>
            </a:fld>
            <a:endParaRPr lang="sv-SE">
              <a:solidFill>
                <a:srgbClr val="FFFFFF"/>
              </a:solidFill>
            </a:endParaRPr>
          </a:p>
        </p:txBody>
      </p:sp>
    </p:spTree>
    <p:extLst>
      <p:ext uri="{BB962C8B-B14F-4D97-AF65-F5344CB8AC3E}">
        <p14:creationId xmlns:p14="http://schemas.microsoft.com/office/powerpoint/2010/main" val="438510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We</a:t>
            </a:r>
            <a:r>
              <a:rPr lang="sv-SE" dirty="0" smtClean="0"/>
              <a:t> </a:t>
            </a:r>
            <a:r>
              <a:rPr lang="sv-SE" dirty="0" err="1" smtClean="0"/>
              <a:t>learned</a:t>
            </a:r>
            <a:r>
              <a:rPr lang="sv-SE" dirty="0" smtClean="0"/>
              <a:t> </a:t>
            </a:r>
            <a:r>
              <a:rPr lang="sv-SE" dirty="0" err="1" smtClean="0"/>
              <a:t>that</a:t>
            </a:r>
            <a:r>
              <a:rPr lang="sv-SE" dirty="0" smtClean="0"/>
              <a:t> …</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20</a:t>
            </a:fld>
            <a:endParaRPr lang="sv-SE"/>
          </a:p>
        </p:txBody>
      </p:sp>
      <p:grpSp>
        <p:nvGrpSpPr>
          <p:cNvPr id="20" name="Grupp 19"/>
          <p:cNvGrpSpPr/>
          <p:nvPr/>
        </p:nvGrpSpPr>
        <p:grpSpPr>
          <a:xfrm>
            <a:off x="457199" y="1690690"/>
            <a:ext cx="3896140" cy="1658798"/>
            <a:chOff x="457199" y="1690690"/>
            <a:chExt cx="3896140" cy="1658798"/>
          </a:xfrm>
        </p:grpSpPr>
        <p:sp>
          <p:nvSpPr>
            <p:cNvPr id="7" name="Rektangel med rundade hörn 6"/>
            <p:cNvSpPr/>
            <p:nvPr/>
          </p:nvSpPr>
          <p:spPr>
            <a:xfrm>
              <a:off x="457199" y="1690690"/>
              <a:ext cx="3896140" cy="1658798"/>
            </a:xfrm>
            <a:prstGeom prst="roundRect">
              <a:avLst/>
            </a:prstGeom>
            <a:solidFill>
              <a:srgbClr val="FE5000"/>
            </a:solidFill>
            <a:ln w="12700" cap="flat" cmpd="sng" algn="ctr">
              <a:noFill/>
              <a:prstDash val="solid"/>
              <a:miter lim="800000"/>
            </a:ln>
            <a:effectLst>
              <a:outerShdw blurRad="149987" dist="1397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8" name="textruta 7"/>
            <p:cNvSpPr txBox="1"/>
            <p:nvPr/>
          </p:nvSpPr>
          <p:spPr>
            <a:xfrm>
              <a:off x="567176" y="1919923"/>
              <a:ext cx="3766285" cy="1200329"/>
            </a:xfrm>
            <a:prstGeom prst="rect">
              <a:avLst/>
            </a:prstGeom>
            <a:noFill/>
          </p:spPr>
          <p:txBody>
            <a:bodyPr wrap="square" rtlCol="0">
              <a:spAutoFit/>
            </a:bodyPr>
            <a:lstStyle/>
            <a:p>
              <a:pPr lvl="0"/>
              <a:r>
                <a:rPr lang="en-US" sz="2400" dirty="0" smtClean="0">
                  <a:solidFill>
                    <a:schemeClr val="bg1"/>
                  </a:solidFill>
                  <a:latin typeface="Trebuchet MS" panose="020B0603020202020204" pitchFamily="34" charset="0"/>
                </a:rPr>
                <a:t>… we </a:t>
              </a:r>
              <a:r>
                <a:rPr lang="en-US" sz="2400" dirty="0">
                  <a:solidFill>
                    <a:schemeClr val="bg1"/>
                  </a:solidFill>
                  <a:latin typeface="Trebuchet MS" panose="020B0603020202020204" pitchFamily="34" charset="0"/>
                </a:rPr>
                <a:t>need to be digital </a:t>
              </a:r>
              <a:r>
                <a:rPr lang="en-US" sz="2400" dirty="0" smtClean="0">
                  <a:solidFill>
                    <a:schemeClr val="bg1"/>
                  </a:solidFill>
                  <a:latin typeface="Trebuchet MS" panose="020B0603020202020204" pitchFamily="34" charset="0"/>
                </a:rPr>
                <a:t>ready through regulations and legislation.</a:t>
              </a:r>
              <a:endParaRPr lang="sv-SE" sz="2400" dirty="0">
                <a:solidFill>
                  <a:schemeClr val="bg1"/>
                </a:solidFill>
                <a:latin typeface="Trebuchet MS" panose="020B0603020202020204" pitchFamily="34" charset="0"/>
              </a:endParaRPr>
            </a:p>
          </p:txBody>
        </p:sp>
      </p:grpSp>
      <p:grpSp>
        <p:nvGrpSpPr>
          <p:cNvPr id="21" name="Grupp 20"/>
          <p:cNvGrpSpPr/>
          <p:nvPr/>
        </p:nvGrpSpPr>
        <p:grpSpPr>
          <a:xfrm>
            <a:off x="4860206" y="1690689"/>
            <a:ext cx="4009806" cy="1658798"/>
            <a:chOff x="4860206" y="1690689"/>
            <a:chExt cx="4009806" cy="1658798"/>
          </a:xfrm>
        </p:grpSpPr>
        <p:sp>
          <p:nvSpPr>
            <p:cNvPr id="13" name="Rektangel med rundade hörn 12"/>
            <p:cNvSpPr/>
            <p:nvPr/>
          </p:nvSpPr>
          <p:spPr>
            <a:xfrm>
              <a:off x="4860206" y="1690689"/>
              <a:ext cx="3895200" cy="1658798"/>
            </a:xfrm>
            <a:prstGeom prst="roundRect">
              <a:avLst/>
            </a:prstGeom>
            <a:solidFill>
              <a:srgbClr val="FE5000"/>
            </a:solidFill>
            <a:ln w="12700" cap="flat" cmpd="sng" algn="ctr">
              <a:noFill/>
              <a:prstDash val="solid"/>
              <a:miter lim="800000"/>
            </a:ln>
            <a:effectLst>
              <a:outerShdw blurRad="149987" dist="1397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14" name="textruta 13"/>
            <p:cNvSpPr txBox="1"/>
            <p:nvPr/>
          </p:nvSpPr>
          <p:spPr>
            <a:xfrm>
              <a:off x="4938909" y="1919922"/>
              <a:ext cx="3931103" cy="1200329"/>
            </a:xfrm>
            <a:prstGeom prst="rect">
              <a:avLst/>
            </a:prstGeom>
            <a:noFill/>
          </p:spPr>
          <p:txBody>
            <a:bodyPr wrap="square" rtlCol="0">
              <a:spAutoFit/>
            </a:bodyPr>
            <a:lstStyle/>
            <a:p>
              <a:pPr lvl="0"/>
              <a:r>
                <a:rPr lang="en-US" sz="2400" dirty="0" smtClean="0">
                  <a:solidFill>
                    <a:schemeClr val="bg1"/>
                  </a:solidFill>
                  <a:latin typeface="Trebuchet MS" panose="020B0603020202020204" pitchFamily="34" charset="0"/>
                </a:rPr>
                <a:t>… </a:t>
              </a:r>
              <a:r>
                <a:rPr lang="en-US" sz="2400" dirty="0">
                  <a:solidFill>
                    <a:schemeClr val="bg1"/>
                  </a:solidFill>
                  <a:latin typeface="Trebuchet MS" panose="020B0603020202020204" pitchFamily="34" charset="0"/>
                </a:rPr>
                <a:t>w</a:t>
              </a:r>
              <a:r>
                <a:rPr lang="en-US" sz="2400" dirty="0" smtClean="0">
                  <a:solidFill>
                    <a:schemeClr val="bg1"/>
                  </a:solidFill>
                  <a:latin typeface="Trebuchet MS" panose="020B0603020202020204" pitchFamily="34" charset="0"/>
                </a:rPr>
                <a:t>e </a:t>
              </a:r>
              <a:r>
                <a:rPr lang="en-US" sz="2400" dirty="0">
                  <a:solidFill>
                    <a:schemeClr val="bg1"/>
                  </a:solidFill>
                  <a:latin typeface="Trebuchet MS" panose="020B0603020202020204" pitchFamily="34" charset="0"/>
                </a:rPr>
                <a:t>need the digital infrastructure and </a:t>
              </a:r>
              <a:r>
                <a:rPr lang="en-US" sz="2400" dirty="0" smtClean="0">
                  <a:solidFill>
                    <a:schemeClr val="bg1"/>
                  </a:solidFill>
                  <a:latin typeface="Trebuchet MS" panose="020B0603020202020204" pitchFamily="34" charset="0"/>
                </a:rPr>
                <a:t>to be </a:t>
              </a:r>
              <a:r>
                <a:rPr lang="en-US" sz="2400" dirty="0">
                  <a:solidFill>
                    <a:schemeClr val="bg1"/>
                  </a:solidFill>
                  <a:latin typeface="Trebuchet MS" panose="020B0603020202020204" pitchFamily="34" charset="0"/>
                </a:rPr>
                <a:t>prepared to </a:t>
              </a:r>
              <a:r>
                <a:rPr lang="en-US" sz="2400" dirty="0" smtClean="0">
                  <a:solidFill>
                    <a:schemeClr val="bg1"/>
                  </a:solidFill>
                  <a:latin typeface="Trebuchet MS" panose="020B0603020202020204" pitchFamily="34" charset="0"/>
                </a:rPr>
                <a:t>take the </a:t>
              </a:r>
              <a:r>
                <a:rPr lang="en-US" sz="2400" dirty="0">
                  <a:solidFill>
                    <a:schemeClr val="bg1"/>
                  </a:solidFill>
                  <a:latin typeface="Trebuchet MS" panose="020B0603020202020204" pitchFamily="34" charset="0"/>
                </a:rPr>
                <a:t>cost</a:t>
              </a:r>
              <a:r>
                <a:rPr lang="en-US" sz="2400" dirty="0" smtClean="0">
                  <a:solidFill>
                    <a:schemeClr val="bg1"/>
                  </a:solidFill>
                  <a:latin typeface="Trebuchet MS" panose="020B0603020202020204" pitchFamily="34" charset="0"/>
                </a:rPr>
                <a:t>.</a:t>
              </a:r>
              <a:endParaRPr lang="sv-SE" sz="2400" dirty="0">
                <a:solidFill>
                  <a:schemeClr val="bg1"/>
                </a:solidFill>
                <a:latin typeface="Trebuchet MS" panose="020B0603020202020204" pitchFamily="34" charset="0"/>
              </a:endParaRPr>
            </a:p>
          </p:txBody>
        </p:sp>
      </p:grpSp>
      <p:grpSp>
        <p:nvGrpSpPr>
          <p:cNvPr id="22" name="Grupp 21"/>
          <p:cNvGrpSpPr/>
          <p:nvPr/>
        </p:nvGrpSpPr>
        <p:grpSpPr>
          <a:xfrm>
            <a:off x="457199" y="3801099"/>
            <a:ext cx="3896140" cy="1658798"/>
            <a:chOff x="457199" y="3801099"/>
            <a:chExt cx="3896140" cy="1658798"/>
          </a:xfrm>
        </p:grpSpPr>
        <p:sp>
          <p:nvSpPr>
            <p:cNvPr id="16" name="Rektangel med rundade hörn 15"/>
            <p:cNvSpPr/>
            <p:nvPr/>
          </p:nvSpPr>
          <p:spPr>
            <a:xfrm>
              <a:off x="457199" y="3801099"/>
              <a:ext cx="3896140" cy="1658798"/>
            </a:xfrm>
            <a:prstGeom prst="roundRect">
              <a:avLst/>
            </a:prstGeom>
            <a:solidFill>
              <a:srgbClr val="FE5000"/>
            </a:solidFill>
            <a:ln w="12700" cap="flat" cmpd="sng" algn="ctr">
              <a:noFill/>
              <a:prstDash val="solid"/>
              <a:miter lim="800000"/>
            </a:ln>
            <a:effectLst>
              <a:outerShdw blurRad="149987" dist="1397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17" name="textruta 16"/>
            <p:cNvSpPr txBox="1"/>
            <p:nvPr/>
          </p:nvSpPr>
          <p:spPr>
            <a:xfrm>
              <a:off x="567176" y="4030332"/>
              <a:ext cx="3766285" cy="1200329"/>
            </a:xfrm>
            <a:prstGeom prst="rect">
              <a:avLst/>
            </a:prstGeom>
            <a:noFill/>
          </p:spPr>
          <p:txBody>
            <a:bodyPr wrap="square" rtlCol="0">
              <a:spAutoFit/>
            </a:bodyPr>
            <a:lstStyle/>
            <a:p>
              <a:pPr lvl="0"/>
              <a:r>
                <a:rPr lang="en-US" sz="2400" dirty="0" smtClean="0">
                  <a:solidFill>
                    <a:schemeClr val="bg1"/>
                  </a:solidFill>
                  <a:latin typeface="Trebuchet MS" panose="020B0603020202020204" pitchFamily="34" charset="0"/>
                </a:rPr>
                <a:t>… </a:t>
              </a:r>
              <a:r>
                <a:rPr lang="en-US" sz="2400" dirty="0">
                  <a:solidFill>
                    <a:schemeClr val="bg1"/>
                  </a:solidFill>
                  <a:latin typeface="Trebuchet MS" panose="020B0603020202020204" pitchFamily="34" charset="0"/>
                </a:rPr>
                <a:t>t</a:t>
              </a:r>
              <a:r>
                <a:rPr lang="en-US" sz="2400" dirty="0" smtClean="0">
                  <a:solidFill>
                    <a:schemeClr val="bg1"/>
                  </a:solidFill>
                  <a:latin typeface="Trebuchet MS" panose="020B0603020202020204" pitchFamily="34" charset="0"/>
                </a:rPr>
                <a:t>he </a:t>
              </a:r>
              <a:r>
                <a:rPr lang="en-US" sz="2400" dirty="0">
                  <a:solidFill>
                    <a:schemeClr val="bg1"/>
                  </a:solidFill>
                  <a:latin typeface="Trebuchet MS" panose="020B0603020202020204" pitchFamily="34" charset="0"/>
                </a:rPr>
                <a:t>role of the Business Register’s workforce may </a:t>
              </a:r>
              <a:r>
                <a:rPr lang="en-US" sz="2400" dirty="0" smtClean="0">
                  <a:solidFill>
                    <a:schemeClr val="bg1"/>
                  </a:solidFill>
                  <a:latin typeface="Trebuchet MS" panose="020B0603020202020204" pitchFamily="34" charset="0"/>
                </a:rPr>
                <a:t>change.</a:t>
              </a:r>
              <a:endParaRPr lang="sv-SE" sz="2400" dirty="0">
                <a:solidFill>
                  <a:schemeClr val="bg1"/>
                </a:solidFill>
                <a:latin typeface="Trebuchet MS" panose="020B0603020202020204" pitchFamily="34" charset="0"/>
              </a:endParaRPr>
            </a:p>
          </p:txBody>
        </p:sp>
      </p:grpSp>
      <p:grpSp>
        <p:nvGrpSpPr>
          <p:cNvPr id="23" name="Grupp 22"/>
          <p:cNvGrpSpPr/>
          <p:nvPr/>
        </p:nvGrpSpPr>
        <p:grpSpPr>
          <a:xfrm>
            <a:off x="4860206" y="3801099"/>
            <a:ext cx="3896140" cy="2088000"/>
            <a:chOff x="4860206" y="3801099"/>
            <a:chExt cx="3896140" cy="2088000"/>
          </a:xfrm>
        </p:grpSpPr>
        <p:sp>
          <p:nvSpPr>
            <p:cNvPr id="18" name="Rektangel med rundade hörn 17"/>
            <p:cNvSpPr/>
            <p:nvPr/>
          </p:nvSpPr>
          <p:spPr>
            <a:xfrm>
              <a:off x="4860206" y="3801099"/>
              <a:ext cx="3896140" cy="2088000"/>
            </a:xfrm>
            <a:prstGeom prst="roundRect">
              <a:avLst/>
            </a:prstGeom>
            <a:solidFill>
              <a:srgbClr val="FE5000"/>
            </a:solidFill>
            <a:ln w="12700" cap="flat" cmpd="sng" algn="ctr">
              <a:noFill/>
              <a:prstDash val="solid"/>
              <a:miter lim="800000"/>
            </a:ln>
            <a:effectLst>
              <a:outerShdw blurRad="149987" dist="1397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19" name="textruta 18"/>
            <p:cNvSpPr txBox="1"/>
            <p:nvPr/>
          </p:nvSpPr>
          <p:spPr>
            <a:xfrm>
              <a:off x="4970183" y="4030332"/>
              <a:ext cx="3766285" cy="1569660"/>
            </a:xfrm>
            <a:prstGeom prst="rect">
              <a:avLst/>
            </a:prstGeom>
            <a:noFill/>
          </p:spPr>
          <p:txBody>
            <a:bodyPr wrap="square" rtlCol="0">
              <a:spAutoFit/>
            </a:bodyPr>
            <a:lstStyle/>
            <a:p>
              <a:pPr lvl="0"/>
              <a:r>
                <a:rPr lang="en-US" sz="2400" dirty="0" smtClean="0">
                  <a:solidFill>
                    <a:schemeClr val="bg1"/>
                  </a:solidFill>
                  <a:latin typeface="Trebuchet MS" panose="020B0603020202020204" pitchFamily="34" charset="0"/>
                </a:rPr>
                <a:t>… </a:t>
              </a:r>
              <a:r>
                <a:rPr lang="en-US" sz="2400" dirty="0">
                  <a:solidFill>
                    <a:schemeClr val="bg1"/>
                  </a:solidFill>
                  <a:latin typeface="Trebuchet MS" panose="020B0603020202020204" pitchFamily="34" charset="0"/>
                </a:rPr>
                <a:t>w</a:t>
              </a:r>
              <a:r>
                <a:rPr lang="en-US" sz="2400" dirty="0" smtClean="0">
                  <a:solidFill>
                    <a:schemeClr val="bg1"/>
                  </a:solidFill>
                  <a:latin typeface="Trebuchet MS" panose="020B0603020202020204" pitchFamily="34" charset="0"/>
                </a:rPr>
                <a:t>e </a:t>
              </a:r>
              <a:r>
                <a:rPr lang="en-US" sz="2400" dirty="0">
                  <a:solidFill>
                    <a:schemeClr val="bg1"/>
                  </a:solidFill>
                  <a:latin typeface="Trebuchet MS" panose="020B0603020202020204" pitchFamily="34" charset="0"/>
                </a:rPr>
                <a:t>see an </a:t>
              </a:r>
              <a:r>
                <a:rPr lang="en-US" sz="2400" dirty="0" smtClean="0">
                  <a:solidFill>
                    <a:schemeClr val="bg1"/>
                  </a:solidFill>
                  <a:latin typeface="Trebuchet MS" panose="020B0603020202020204" pitchFamily="34" charset="0"/>
                </a:rPr>
                <a:t>overall increase </a:t>
              </a:r>
              <a:r>
                <a:rPr lang="en-US" sz="2400" dirty="0">
                  <a:solidFill>
                    <a:schemeClr val="bg1"/>
                  </a:solidFill>
                  <a:latin typeface="Trebuchet MS" panose="020B0603020202020204" pitchFamily="34" charset="0"/>
                </a:rPr>
                <a:t>of electronic filing, which results in faster processing </a:t>
              </a:r>
              <a:r>
                <a:rPr lang="en-US" sz="2400" dirty="0" smtClean="0">
                  <a:solidFill>
                    <a:schemeClr val="bg1"/>
                  </a:solidFill>
                  <a:latin typeface="Trebuchet MS" panose="020B0603020202020204" pitchFamily="34" charset="0"/>
                </a:rPr>
                <a:t>times. </a:t>
              </a:r>
              <a:endParaRPr lang="sv-SE" sz="2400" dirty="0">
                <a:solidFill>
                  <a:schemeClr val="bg1"/>
                </a:solidFill>
                <a:latin typeface="Trebuchet MS" panose="020B0603020202020204" pitchFamily="34" charset="0"/>
              </a:endParaRPr>
            </a:p>
          </p:txBody>
        </p:sp>
      </p:grpSp>
    </p:spTree>
    <p:extLst>
      <p:ext uri="{BB962C8B-B14F-4D97-AF65-F5344CB8AC3E}">
        <p14:creationId xmlns:p14="http://schemas.microsoft.com/office/powerpoint/2010/main" val="108463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Beneficial</a:t>
            </a:r>
            <a:r>
              <a:rPr lang="sv-SE" dirty="0" smtClean="0"/>
              <a:t> Ownership</a:t>
            </a:r>
            <a:endParaRPr lang="sv-SE" dirty="0"/>
          </a:p>
        </p:txBody>
      </p:sp>
      <p:sp>
        <p:nvSpPr>
          <p:cNvPr id="3" name="Platshållare för text 2"/>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2E5C4FD4-46E5-4927-92F3-501380441A56}"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21</a:t>
            </a:fld>
            <a:endParaRPr lang="sv-SE"/>
          </a:p>
        </p:txBody>
      </p:sp>
    </p:spTree>
    <p:extLst>
      <p:ext uri="{BB962C8B-B14F-4D97-AF65-F5344CB8AC3E}">
        <p14:creationId xmlns:p14="http://schemas.microsoft.com/office/powerpoint/2010/main" val="3747928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Why do we need Beneficial Ownership Registers?</a:t>
            </a:r>
            <a:endParaRPr lang="sv-SE" dirty="0"/>
          </a:p>
        </p:txBody>
      </p:sp>
      <p:sp>
        <p:nvSpPr>
          <p:cNvPr id="3" name="Platshållare för innehåll 2"/>
          <p:cNvSpPr>
            <a:spLocks noGrp="1"/>
          </p:cNvSpPr>
          <p:nvPr>
            <p:ph idx="1"/>
          </p:nvPr>
        </p:nvSpPr>
        <p:spPr/>
        <p:txBody>
          <a:bodyPr/>
          <a:lstStyle/>
          <a:p>
            <a:r>
              <a:rPr lang="sv-SE" dirty="0" smtClean="0"/>
              <a:t>Hidden financial dealings</a:t>
            </a:r>
          </a:p>
          <a:p>
            <a:r>
              <a:rPr lang="sv-SE" dirty="0" smtClean="0"/>
              <a:t>Tax </a:t>
            </a:r>
            <a:r>
              <a:rPr lang="en-US" dirty="0" smtClean="0"/>
              <a:t>evasion</a:t>
            </a:r>
          </a:p>
          <a:p>
            <a:r>
              <a:rPr lang="sv-SE" dirty="0" smtClean="0"/>
              <a:t>Fraud</a:t>
            </a:r>
          </a:p>
          <a:p>
            <a:r>
              <a:rPr lang="sv-SE" dirty="0" smtClean="0"/>
              <a:t>Corruption</a:t>
            </a:r>
          </a:p>
          <a:p>
            <a:r>
              <a:rPr lang="sv-SE" dirty="0" smtClean="0"/>
              <a:t>Money laundering</a:t>
            </a:r>
          </a:p>
          <a:p>
            <a:r>
              <a:rPr lang="sv-SE" dirty="0" smtClean="0"/>
              <a:t>Terrorism financing </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22</a:t>
            </a:fld>
            <a:endParaRPr lang="sv-SE"/>
          </a:p>
        </p:txBody>
      </p:sp>
    </p:spTree>
    <p:extLst>
      <p:ext uri="{BB962C8B-B14F-4D97-AF65-F5344CB8AC3E}">
        <p14:creationId xmlns:p14="http://schemas.microsoft.com/office/powerpoint/2010/main" val="2031721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 lack of </a:t>
            </a:r>
            <a:r>
              <a:rPr lang="sv-SE" dirty="0"/>
              <a:t>C</a:t>
            </a:r>
            <a:r>
              <a:rPr lang="sv-SE" dirty="0" smtClean="0"/>
              <a:t>orporate </a:t>
            </a:r>
            <a:r>
              <a:rPr lang="en-US" dirty="0" smtClean="0"/>
              <a:t>Transparency</a:t>
            </a:r>
            <a:endParaRPr lang="en-US" dirty="0"/>
          </a:p>
        </p:txBody>
      </p:sp>
      <p:sp>
        <p:nvSpPr>
          <p:cNvPr id="3" name="Platshållare för innehåll 2"/>
          <p:cNvSpPr>
            <a:spLocks noGrp="1"/>
          </p:cNvSpPr>
          <p:nvPr>
            <p:ph idx="1"/>
          </p:nvPr>
        </p:nvSpPr>
        <p:spPr/>
        <p:txBody>
          <a:bodyPr/>
          <a:lstStyle/>
          <a:p>
            <a:pPr>
              <a:spcBef>
                <a:spcPts val="1800"/>
              </a:spcBef>
            </a:pPr>
            <a:r>
              <a:rPr lang="en-US" dirty="0" smtClean="0"/>
              <a:t>Came</a:t>
            </a:r>
            <a:r>
              <a:rPr lang="sv-SE" dirty="0" smtClean="0"/>
              <a:t> into sharp focus due to the release of the </a:t>
            </a:r>
            <a:r>
              <a:rPr lang="sv-SE" b="1" dirty="0" smtClean="0"/>
              <a:t>Panama papers </a:t>
            </a:r>
            <a:r>
              <a:rPr lang="sv-SE" dirty="0" smtClean="0"/>
              <a:t>in April 2016</a:t>
            </a:r>
          </a:p>
          <a:p>
            <a:pPr>
              <a:spcBef>
                <a:spcPts val="1800"/>
              </a:spcBef>
            </a:pPr>
            <a:r>
              <a:rPr lang="sv-SE" dirty="0" smtClean="0"/>
              <a:t>It was a well-known issue before that:</a:t>
            </a:r>
          </a:p>
          <a:p>
            <a:pPr lvl="1"/>
            <a:r>
              <a:rPr lang="sv-SE" dirty="0" smtClean="0"/>
              <a:t>G8 summit in Lough Erne in 2013</a:t>
            </a:r>
          </a:p>
          <a:p>
            <a:pPr lvl="1"/>
            <a:r>
              <a:rPr lang="sv-SE" dirty="0" smtClean="0"/>
              <a:t>G20 summit in Brisbane 2014</a:t>
            </a:r>
          </a:p>
          <a:p>
            <a:pPr lvl="1"/>
            <a:r>
              <a:rPr lang="sv-SE" dirty="0" smtClean="0"/>
              <a:t>FATF Recomendations</a:t>
            </a:r>
          </a:p>
          <a:p>
            <a:pPr lvl="1"/>
            <a:r>
              <a:rPr lang="sv-SE" dirty="0" smtClean="0"/>
              <a:t>EU Fourth Anti Money Laundering Directive</a:t>
            </a:r>
            <a:endParaRPr lang="sv-SE" dirty="0"/>
          </a:p>
        </p:txBody>
      </p:sp>
      <p:sp>
        <p:nvSpPr>
          <p:cNvPr id="4" name="Platshållare för datum 3"/>
          <p:cNvSpPr>
            <a:spLocks noGrp="1"/>
          </p:cNvSpPr>
          <p:nvPr>
            <p:ph type="dt" sz="half" idx="10"/>
          </p:nvPr>
        </p:nvSpPr>
        <p:spPr/>
        <p:txBody>
          <a:bodyPr/>
          <a:lstStyle/>
          <a:p>
            <a:fld id="{BDA66C82-BB98-453C-8C6C-EB99E2736876}"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23</a:t>
            </a:fld>
            <a:endParaRPr lang="sv-SE" dirty="0"/>
          </a:p>
        </p:txBody>
      </p:sp>
    </p:spTree>
    <p:extLst>
      <p:ext uri="{BB962C8B-B14F-4D97-AF65-F5344CB8AC3E}">
        <p14:creationId xmlns:p14="http://schemas.microsoft.com/office/powerpoint/2010/main" val="69389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What</a:t>
            </a:r>
            <a:r>
              <a:rPr lang="sv-SE" dirty="0" smtClean="0"/>
              <a:t> is a </a:t>
            </a:r>
            <a:r>
              <a:rPr lang="sv-SE" dirty="0" err="1" smtClean="0"/>
              <a:t>Beneficial</a:t>
            </a:r>
            <a:r>
              <a:rPr lang="sv-SE" dirty="0" smtClean="0"/>
              <a:t> </a:t>
            </a:r>
            <a:r>
              <a:rPr lang="sv-SE" dirty="0" err="1" smtClean="0"/>
              <a:t>Owner</a:t>
            </a:r>
            <a:r>
              <a:rPr lang="sv-SE" dirty="0" smtClean="0"/>
              <a:t>?</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24</a:t>
            </a:fld>
            <a:endParaRPr lang="sv-SE"/>
          </a:p>
        </p:txBody>
      </p:sp>
      <p:grpSp>
        <p:nvGrpSpPr>
          <p:cNvPr id="11" name="Grupp 10"/>
          <p:cNvGrpSpPr/>
          <p:nvPr/>
        </p:nvGrpSpPr>
        <p:grpSpPr>
          <a:xfrm>
            <a:off x="1270106" y="1867604"/>
            <a:ext cx="6672048" cy="3534455"/>
            <a:chOff x="1270106" y="2056448"/>
            <a:chExt cx="6672048" cy="3534455"/>
          </a:xfrm>
        </p:grpSpPr>
        <p:sp>
          <p:nvSpPr>
            <p:cNvPr id="7" name="Rektangel med rundade hörn 6"/>
            <p:cNvSpPr/>
            <p:nvPr/>
          </p:nvSpPr>
          <p:spPr>
            <a:xfrm>
              <a:off x="1270106" y="2056448"/>
              <a:ext cx="6672048" cy="3534455"/>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10" name="textruta 9"/>
            <p:cNvSpPr txBox="1"/>
            <p:nvPr/>
          </p:nvSpPr>
          <p:spPr>
            <a:xfrm>
              <a:off x="1719949" y="2374112"/>
              <a:ext cx="6008204" cy="2938881"/>
            </a:xfrm>
            <a:prstGeom prst="rect">
              <a:avLst/>
            </a:prstGeom>
            <a:noFill/>
          </p:spPr>
          <p:txBody>
            <a:bodyPr wrap="square" rtlCol="0">
              <a:spAutoFit/>
            </a:bodyPr>
            <a:lstStyle/>
            <a:p>
              <a:pPr>
                <a:lnSpc>
                  <a:spcPts val="3200"/>
                </a:lnSpc>
              </a:pPr>
              <a:r>
                <a:rPr lang="en-US" sz="2600" dirty="0">
                  <a:solidFill>
                    <a:schemeClr val="bg1"/>
                  </a:solidFill>
                  <a:latin typeface="Trebuchet MS" panose="020B0603020202020204" pitchFamily="34" charset="0"/>
                </a:rPr>
                <a:t>A natural person who directly or indirectly exercises ultimate control over a legal entity or arrangement, and the definition of ownership covers control through other means in addition to legal </a:t>
              </a:r>
              <a:r>
                <a:rPr lang="en-US" sz="2600" dirty="0" smtClean="0">
                  <a:solidFill>
                    <a:schemeClr val="bg1"/>
                  </a:solidFill>
                  <a:latin typeface="Trebuchet MS" panose="020B0603020202020204" pitchFamily="34" charset="0"/>
                </a:rPr>
                <a:t>ownership*.</a:t>
              </a:r>
            </a:p>
            <a:p>
              <a:pPr>
                <a:lnSpc>
                  <a:spcPts val="3200"/>
                </a:lnSpc>
              </a:pPr>
              <a:r>
                <a:rPr lang="en-US" sz="1300" dirty="0" smtClean="0">
                  <a:solidFill>
                    <a:schemeClr val="bg1"/>
                  </a:solidFill>
                  <a:latin typeface="Trebuchet MS" panose="020B0603020202020204" pitchFamily="34" charset="0"/>
                </a:rPr>
                <a:t>*Definition provided by Transparency International</a:t>
              </a:r>
              <a:endParaRPr lang="sv-SE" sz="1300" dirty="0">
                <a:solidFill>
                  <a:schemeClr val="bg1"/>
                </a:solidFill>
                <a:latin typeface="Trebuchet MS" panose="020B0603020202020204" pitchFamily="34" charset="0"/>
              </a:endParaRPr>
            </a:p>
          </p:txBody>
        </p:sp>
      </p:grpSp>
    </p:spTree>
    <p:extLst>
      <p:ext uri="{BB962C8B-B14F-4D97-AF65-F5344CB8AC3E}">
        <p14:creationId xmlns:p14="http://schemas.microsoft.com/office/powerpoint/2010/main" val="4202237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Europe</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25</a:t>
            </a:fld>
            <a:endParaRPr lang="sv-SE"/>
          </a:p>
        </p:txBody>
      </p:sp>
      <p:sp>
        <p:nvSpPr>
          <p:cNvPr id="7" name="Rektangel med rundade hörn 6"/>
          <p:cNvSpPr/>
          <p:nvPr/>
        </p:nvSpPr>
        <p:spPr>
          <a:xfrm>
            <a:off x="1270106" y="1867604"/>
            <a:ext cx="6672048" cy="3534455"/>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8" name="Platshållare för innehåll 2"/>
          <p:cNvSpPr>
            <a:spLocks noGrp="1"/>
          </p:cNvSpPr>
          <p:nvPr>
            <p:ph idx="1"/>
          </p:nvPr>
        </p:nvSpPr>
        <p:spPr>
          <a:xfrm>
            <a:off x="1603931" y="2164323"/>
            <a:ext cx="6004398" cy="2941016"/>
          </a:xfrm>
        </p:spPr>
        <p:txBody>
          <a:bodyPr>
            <a:normAutofit/>
          </a:bodyPr>
          <a:lstStyle/>
          <a:p>
            <a:pPr>
              <a:lnSpc>
                <a:spcPts val="2800"/>
              </a:lnSpc>
              <a:spcBef>
                <a:spcPts val="1200"/>
              </a:spcBef>
            </a:pPr>
            <a:r>
              <a:rPr lang="en-US" sz="2400" dirty="0">
                <a:solidFill>
                  <a:schemeClr val="bg1"/>
                </a:solidFill>
              </a:rPr>
              <a:t>The main focus is on meeting the transposition deadline of the Fourth AML</a:t>
            </a:r>
          </a:p>
          <a:p>
            <a:pPr>
              <a:lnSpc>
                <a:spcPts val="2800"/>
              </a:lnSpc>
              <a:spcBef>
                <a:spcPts val="1200"/>
              </a:spcBef>
            </a:pPr>
            <a:r>
              <a:rPr lang="en-US" sz="2400" dirty="0" smtClean="0">
                <a:solidFill>
                  <a:schemeClr val="bg1"/>
                </a:solidFill>
              </a:rPr>
              <a:t>ECRF </a:t>
            </a:r>
            <a:r>
              <a:rPr lang="en-US" sz="2400" dirty="0">
                <a:solidFill>
                  <a:schemeClr val="bg1"/>
                </a:solidFill>
              </a:rPr>
              <a:t>is hosting bi-annual workshops for its members</a:t>
            </a:r>
          </a:p>
          <a:p>
            <a:pPr>
              <a:lnSpc>
                <a:spcPts val="2800"/>
              </a:lnSpc>
              <a:spcBef>
                <a:spcPts val="1200"/>
              </a:spcBef>
            </a:pPr>
            <a:r>
              <a:rPr lang="en-US" sz="2400" dirty="0" smtClean="0">
                <a:solidFill>
                  <a:schemeClr val="bg1"/>
                </a:solidFill>
              </a:rPr>
              <a:t>So </a:t>
            </a:r>
            <a:r>
              <a:rPr lang="en-US" sz="2400" dirty="0">
                <a:solidFill>
                  <a:schemeClr val="bg1"/>
                </a:solidFill>
              </a:rPr>
              <a:t>far Jersey (as a third country) and the UK have implemented Beneficial Ownership </a:t>
            </a:r>
            <a:r>
              <a:rPr lang="en-US" sz="2400" dirty="0" smtClean="0">
                <a:solidFill>
                  <a:schemeClr val="bg1"/>
                </a:solidFill>
              </a:rPr>
              <a:t>registers</a:t>
            </a:r>
            <a:endParaRPr lang="sv-SE" sz="2400" dirty="0">
              <a:solidFill>
                <a:schemeClr val="bg1"/>
              </a:solidFill>
            </a:endParaRPr>
          </a:p>
        </p:txBody>
      </p:sp>
    </p:spTree>
    <p:extLst>
      <p:ext uri="{BB962C8B-B14F-4D97-AF65-F5344CB8AC3E}">
        <p14:creationId xmlns:p14="http://schemas.microsoft.com/office/powerpoint/2010/main" val="1443726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Asia</a:t>
            </a:r>
            <a:r>
              <a:rPr lang="sv-SE" dirty="0" smtClean="0"/>
              <a:t>-Pacific</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26</a:t>
            </a:fld>
            <a:endParaRPr lang="sv-SE"/>
          </a:p>
        </p:txBody>
      </p:sp>
      <p:sp>
        <p:nvSpPr>
          <p:cNvPr id="7" name="Rektangel med rundade hörn 6"/>
          <p:cNvSpPr/>
          <p:nvPr/>
        </p:nvSpPr>
        <p:spPr>
          <a:xfrm>
            <a:off x="1270106" y="1867604"/>
            <a:ext cx="6672048" cy="4017630"/>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8" name="Platshållare för innehåll 2"/>
          <p:cNvSpPr>
            <a:spLocks noGrp="1"/>
          </p:cNvSpPr>
          <p:nvPr>
            <p:ph idx="1"/>
          </p:nvPr>
        </p:nvSpPr>
        <p:spPr>
          <a:xfrm>
            <a:off x="1603931" y="2069465"/>
            <a:ext cx="6004398" cy="3613907"/>
          </a:xfrm>
        </p:spPr>
        <p:txBody>
          <a:bodyPr>
            <a:normAutofit/>
          </a:bodyPr>
          <a:lstStyle/>
          <a:p>
            <a:pPr>
              <a:lnSpc>
                <a:spcPts val="2800"/>
              </a:lnSpc>
              <a:spcBef>
                <a:spcPts val="1200"/>
              </a:spcBef>
            </a:pPr>
            <a:r>
              <a:rPr lang="en-US" sz="2400" dirty="0" smtClean="0">
                <a:solidFill>
                  <a:schemeClr val="bg1"/>
                </a:solidFill>
              </a:rPr>
              <a:t>Most jurisdictions have not yet implemented Beneficial Ownership registers</a:t>
            </a:r>
            <a:endParaRPr lang="en-US" sz="2400" dirty="0">
              <a:solidFill>
                <a:schemeClr val="bg1"/>
              </a:solidFill>
            </a:endParaRPr>
          </a:p>
          <a:p>
            <a:pPr>
              <a:lnSpc>
                <a:spcPts val="2800"/>
              </a:lnSpc>
              <a:spcBef>
                <a:spcPts val="1200"/>
              </a:spcBef>
            </a:pPr>
            <a:r>
              <a:rPr lang="en-US" sz="2400" dirty="0" smtClean="0">
                <a:solidFill>
                  <a:schemeClr val="bg1"/>
                </a:solidFill>
              </a:rPr>
              <a:t>There are jurisdictions with reporting requirements for certain company types</a:t>
            </a:r>
          </a:p>
          <a:p>
            <a:pPr lvl="1">
              <a:lnSpc>
                <a:spcPts val="2400"/>
              </a:lnSpc>
              <a:spcBef>
                <a:spcPts val="600"/>
              </a:spcBef>
            </a:pPr>
            <a:r>
              <a:rPr lang="en-US" sz="2000" dirty="0" smtClean="0">
                <a:solidFill>
                  <a:schemeClr val="bg1"/>
                </a:solidFill>
              </a:rPr>
              <a:t>Australia</a:t>
            </a:r>
          </a:p>
          <a:p>
            <a:pPr lvl="1">
              <a:lnSpc>
                <a:spcPts val="2400"/>
              </a:lnSpc>
              <a:spcBef>
                <a:spcPts val="600"/>
              </a:spcBef>
            </a:pPr>
            <a:r>
              <a:rPr lang="en-US" sz="2000" dirty="0" smtClean="0">
                <a:solidFill>
                  <a:schemeClr val="bg1"/>
                </a:solidFill>
              </a:rPr>
              <a:t>Hong Kong</a:t>
            </a:r>
          </a:p>
          <a:p>
            <a:pPr lvl="1">
              <a:lnSpc>
                <a:spcPts val="2400"/>
              </a:lnSpc>
              <a:spcBef>
                <a:spcPts val="600"/>
              </a:spcBef>
            </a:pPr>
            <a:r>
              <a:rPr lang="en-US" sz="2000" dirty="0" smtClean="0">
                <a:solidFill>
                  <a:schemeClr val="bg1"/>
                </a:solidFill>
              </a:rPr>
              <a:t>Malaysia</a:t>
            </a:r>
          </a:p>
          <a:p>
            <a:pPr lvl="1">
              <a:lnSpc>
                <a:spcPts val="2400"/>
              </a:lnSpc>
              <a:spcBef>
                <a:spcPts val="600"/>
              </a:spcBef>
            </a:pPr>
            <a:r>
              <a:rPr lang="en-US" sz="2000" dirty="0" smtClean="0">
                <a:solidFill>
                  <a:schemeClr val="bg1"/>
                </a:solidFill>
              </a:rPr>
              <a:t>New Zealand</a:t>
            </a:r>
            <a:endParaRPr lang="sv-SE" sz="2400" dirty="0">
              <a:solidFill>
                <a:schemeClr val="bg1"/>
              </a:solidFill>
            </a:endParaRPr>
          </a:p>
        </p:txBody>
      </p:sp>
    </p:spTree>
    <p:extLst>
      <p:ext uri="{BB962C8B-B14F-4D97-AF65-F5344CB8AC3E}">
        <p14:creationId xmlns:p14="http://schemas.microsoft.com/office/powerpoint/2010/main" val="2859983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Africa</a:t>
            </a:r>
            <a:r>
              <a:rPr lang="sv-SE" dirty="0" smtClean="0"/>
              <a:t> and the </a:t>
            </a:r>
            <a:r>
              <a:rPr lang="sv-SE" dirty="0" err="1" smtClean="0"/>
              <a:t>Middle</a:t>
            </a:r>
            <a:r>
              <a:rPr lang="sv-SE" dirty="0" smtClean="0"/>
              <a:t> </a:t>
            </a:r>
            <a:r>
              <a:rPr lang="sv-SE" dirty="0" err="1" smtClean="0"/>
              <a:t>East</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27</a:t>
            </a:fld>
            <a:endParaRPr lang="sv-SE"/>
          </a:p>
        </p:txBody>
      </p:sp>
      <p:sp>
        <p:nvSpPr>
          <p:cNvPr id="7" name="Rektangel med rundade hörn 6"/>
          <p:cNvSpPr/>
          <p:nvPr/>
        </p:nvSpPr>
        <p:spPr>
          <a:xfrm>
            <a:off x="1270106" y="1867604"/>
            <a:ext cx="6672048" cy="3534455"/>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8" name="Platshållare för innehåll 2"/>
          <p:cNvSpPr>
            <a:spLocks noGrp="1"/>
          </p:cNvSpPr>
          <p:nvPr>
            <p:ph idx="1"/>
          </p:nvPr>
        </p:nvSpPr>
        <p:spPr>
          <a:xfrm>
            <a:off x="1707247" y="2319781"/>
            <a:ext cx="5797766" cy="2630099"/>
          </a:xfrm>
        </p:spPr>
        <p:txBody>
          <a:bodyPr>
            <a:normAutofit/>
          </a:bodyPr>
          <a:lstStyle/>
          <a:p>
            <a:pPr marL="0" indent="0">
              <a:lnSpc>
                <a:spcPts val="3200"/>
              </a:lnSpc>
              <a:spcBef>
                <a:spcPts val="1200"/>
              </a:spcBef>
              <a:buNone/>
            </a:pPr>
            <a:r>
              <a:rPr lang="en-US" sz="2600" dirty="0">
                <a:solidFill>
                  <a:schemeClr val="bg1"/>
                </a:solidFill>
              </a:rPr>
              <a:t>The registration of beneficial ownership details is still </a:t>
            </a:r>
            <a:r>
              <a:rPr lang="en-US" sz="2600" dirty="0" smtClean="0">
                <a:solidFill>
                  <a:schemeClr val="bg1"/>
                </a:solidFill>
              </a:rPr>
              <a:t>a relatively </a:t>
            </a:r>
            <a:r>
              <a:rPr lang="en-US" sz="2600" dirty="0">
                <a:solidFill>
                  <a:schemeClr val="bg1"/>
                </a:solidFill>
              </a:rPr>
              <a:t>new concept in Africa and the Middle </a:t>
            </a:r>
            <a:r>
              <a:rPr lang="en-US" sz="2600" dirty="0" smtClean="0">
                <a:solidFill>
                  <a:schemeClr val="bg1"/>
                </a:solidFill>
              </a:rPr>
              <a:t>East. Most </a:t>
            </a:r>
            <a:r>
              <a:rPr lang="en-US" sz="2600" dirty="0">
                <a:solidFill>
                  <a:schemeClr val="bg1"/>
                </a:solidFill>
              </a:rPr>
              <a:t>jurisdictions in Africa are now in the process </a:t>
            </a:r>
            <a:r>
              <a:rPr lang="en-US" sz="2600" dirty="0" smtClean="0">
                <a:solidFill>
                  <a:schemeClr val="bg1"/>
                </a:solidFill>
              </a:rPr>
              <a:t>of discussing </a:t>
            </a:r>
            <a:r>
              <a:rPr lang="en-US" sz="2600" dirty="0">
                <a:solidFill>
                  <a:schemeClr val="bg1"/>
                </a:solidFill>
              </a:rPr>
              <a:t>and adopting the relevant legislation.</a:t>
            </a:r>
          </a:p>
        </p:txBody>
      </p:sp>
    </p:spTree>
    <p:extLst>
      <p:ext uri="{BB962C8B-B14F-4D97-AF65-F5344CB8AC3E}">
        <p14:creationId xmlns:p14="http://schemas.microsoft.com/office/powerpoint/2010/main" val="3218649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a:t>
            </a:r>
            <a:r>
              <a:rPr lang="sv-SE" dirty="0" err="1" smtClean="0"/>
              <a:t>Americas</a:t>
            </a:r>
            <a:r>
              <a:rPr lang="sv-SE" dirty="0" smtClean="0"/>
              <a:t> - USA</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28</a:t>
            </a:fld>
            <a:endParaRPr lang="sv-SE"/>
          </a:p>
        </p:txBody>
      </p:sp>
      <p:sp>
        <p:nvSpPr>
          <p:cNvPr id="7" name="Rektangel med rundade hörn 6"/>
          <p:cNvSpPr/>
          <p:nvPr/>
        </p:nvSpPr>
        <p:spPr>
          <a:xfrm>
            <a:off x="800550" y="1842891"/>
            <a:ext cx="7484956" cy="3534455"/>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8" name="Platshållare för innehåll 2"/>
          <p:cNvSpPr>
            <a:spLocks noGrp="1"/>
          </p:cNvSpPr>
          <p:nvPr>
            <p:ph idx="1"/>
          </p:nvPr>
        </p:nvSpPr>
        <p:spPr>
          <a:xfrm>
            <a:off x="1125161" y="2066468"/>
            <a:ext cx="6835734" cy="3087299"/>
          </a:xfrm>
        </p:spPr>
        <p:txBody>
          <a:bodyPr>
            <a:normAutofit fontScale="77500" lnSpcReduction="20000"/>
          </a:bodyPr>
          <a:lstStyle/>
          <a:p>
            <a:pPr>
              <a:lnSpc>
                <a:spcPts val="2800"/>
              </a:lnSpc>
              <a:spcBef>
                <a:spcPts val="1200"/>
              </a:spcBef>
            </a:pPr>
            <a:r>
              <a:rPr lang="en-US" sz="2400" dirty="0" smtClean="0">
                <a:solidFill>
                  <a:schemeClr val="bg1"/>
                </a:solidFill>
              </a:rPr>
              <a:t>Currently in the United States there is no federal legislation requiring business registries to collect beneficial owner information</a:t>
            </a:r>
          </a:p>
          <a:p>
            <a:pPr>
              <a:lnSpc>
                <a:spcPts val="2800"/>
              </a:lnSpc>
              <a:spcBef>
                <a:spcPts val="1200"/>
              </a:spcBef>
            </a:pPr>
            <a:r>
              <a:rPr lang="en-US" sz="2400" dirty="0" smtClean="0">
                <a:solidFill>
                  <a:schemeClr val="bg1"/>
                </a:solidFill>
              </a:rPr>
              <a:t>Business registries in the United States are not responsible for receiving and verifying beneficial ownership information, there are several financial institutions that will be required to do so as of May 11, 2018</a:t>
            </a:r>
            <a:endParaRPr lang="sv-SE" sz="2400" dirty="0">
              <a:solidFill>
                <a:schemeClr val="bg1"/>
              </a:solidFill>
            </a:endParaRPr>
          </a:p>
        </p:txBody>
      </p:sp>
    </p:spTree>
    <p:extLst>
      <p:ext uri="{BB962C8B-B14F-4D97-AF65-F5344CB8AC3E}">
        <p14:creationId xmlns:p14="http://schemas.microsoft.com/office/powerpoint/2010/main" val="3968611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a:t>
            </a:r>
            <a:r>
              <a:rPr lang="sv-SE" dirty="0" err="1" smtClean="0"/>
              <a:t>Americas</a:t>
            </a:r>
            <a:r>
              <a:rPr lang="sv-SE" dirty="0" smtClean="0"/>
              <a:t> - Canada</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29</a:t>
            </a:fld>
            <a:endParaRPr lang="sv-SE"/>
          </a:p>
        </p:txBody>
      </p:sp>
      <p:sp>
        <p:nvSpPr>
          <p:cNvPr id="7" name="Rektangel med rundade hörn 6"/>
          <p:cNvSpPr/>
          <p:nvPr/>
        </p:nvSpPr>
        <p:spPr>
          <a:xfrm>
            <a:off x="800550" y="1842891"/>
            <a:ext cx="7484956" cy="4199563"/>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FFFFFF"/>
              </a:solidFill>
              <a:effectLst/>
              <a:uLnTx/>
              <a:uFillTx/>
              <a:latin typeface="Trebuchet MS"/>
              <a:ea typeface="+mn-ea"/>
              <a:cs typeface="+mn-cs"/>
            </a:endParaRPr>
          </a:p>
        </p:txBody>
      </p:sp>
      <p:sp>
        <p:nvSpPr>
          <p:cNvPr id="8" name="Platshållare för innehåll 2"/>
          <p:cNvSpPr>
            <a:spLocks noGrp="1"/>
          </p:cNvSpPr>
          <p:nvPr>
            <p:ph idx="1"/>
          </p:nvPr>
        </p:nvSpPr>
        <p:spPr>
          <a:xfrm>
            <a:off x="1125161" y="2047354"/>
            <a:ext cx="6835734" cy="3790635"/>
          </a:xfrm>
        </p:spPr>
        <p:txBody>
          <a:bodyPr>
            <a:normAutofit fontScale="85000" lnSpcReduction="10000"/>
          </a:bodyPr>
          <a:lstStyle/>
          <a:p>
            <a:pPr>
              <a:lnSpc>
                <a:spcPts val="2800"/>
              </a:lnSpc>
              <a:spcBef>
                <a:spcPts val="1200"/>
              </a:spcBef>
            </a:pPr>
            <a:r>
              <a:rPr lang="en-US" sz="2400" dirty="0" smtClean="0">
                <a:solidFill>
                  <a:schemeClr val="bg1"/>
                </a:solidFill>
              </a:rPr>
              <a:t>Financial </a:t>
            </a:r>
            <a:r>
              <a:rPr lang="en-US" sz="2400" dirty="0">
                <a:solidFill>
                  <a:schemeClr val="bg1"/>
                </a:solidFill>
              </a:rPr>
              <a:t>institutions in Canada are subject to the Proceeds of Crime (Money Laundering) and Terrorist Financing Act (PCMLTFA) which is overseen by the Financial Transactions and Reports Analysis Centre of Canada (FINTRAC) </a:t>
            </a:r>
          </a:p>
          <a:p>
            <a:pPr>
              <a:lnSpc>
                <a:spcPts val="2800"/>
              </a:lnSpc>
              <a:spcBef>
                <a:spcPts val="1200"/>
              </a:spcBef>
            </a:pPr>
            <a:r>
              <a:rPr lang="en-US" sz="2400" dirty="0">
                <a:solidFill>
                  <a:schemeClr val="bg1"/>
                </a:solidFill>
              </a:rPr>
              <a:t>While neither the Act nor the Regulations requires the registries in Canada to maintain beneficial ownership information, this law requires covered financial institutions to identify and verify this information.</a:t>
            </a:r>
            <a:endParaRPr lang="sv-SE" sz="2400" dirty="0">
              <a:solidFill>
                <a:schemeClr val="bg1"/>
              </a:solidFill>
            </a:endParaRPr>
          </a:p>
        </p:txBody>
      </p:sp>
    </p:spTree>
    <p:extLst>
      <p:ext uri="{BB962C8B-B14F-4D97-AF65-F5344CB8AC3E}">
        <p14:creationId xmlns:p14="http://schemas.microsoft.com/office/powerpoint/2010/main" val="3767389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Changes </a:t>
            </a:r>
            <a:r>
              <a:rPr lang="sv-SE" dirty="0" err="1" smtClean="0"/>
              <a:t>this</a:t>
            </a:r>
            <a:r>
              <a:rPr lang="sv-SE" dirty="0" smtClean="0"/>
              <a:t> Year</a:t>
            </a:r>
            <a:endParaRPr lang="sv-SE" dirty="0"/>
          </a:p>
        </p:txBody>
      </p:sp>
      <p:sp>
        <p:nvSpPr>
          <p:cNvPr id="3" name="Platshållare för innehåll 2"/>
          <p:cNvSpPr>
            <a:spLocks noGrp="1"/>
          </p:cNvSpPr>
          <p:nvPr>
            <p:ph idx="1"/>
          </p:nvPr>
        </p:nvSpPr>
        <p:spPr/>
        <p:txBody>
          <a:bodyPr/>
          <a:lstStyle/>
          <a:p>
            <a:r>
              <a:rPr lang="sv-SE" dirty="0" smtClean="0"/>
              <a:t>The Survey – </a:t>
            </a:r>
            <a:r>
              <a:rPr lang="sv-SE" dirty="0" err="1" smtClean="0"/>
              <a:t>February</a:t>
            </a:r>
            <a:r>
              <a:rPr lang="sv-SE" dirty="0" smtClean="0"/>
              <a:t> -- June</a:t>
            </a:r>
          </a:p>
          <a:p>
            <a:endParaRPr lang="sv-SE" dirty="0" smtClean="0"/>
          </a:p>
          <a:p>
            <a:r>
              <a:rPr lang="sv-SE" dirty="0" smtClean="0"/>
              <a:t>The Report 2017 – </a:t>
            </a:r>
            <a:r>
              <a:rPr lang="sv-SE" dirty="0" err="1" smtClean="0"/>
              <a:t>October</a:t>
            </a:r>
            <a:r>
              <a:rPr lang="sv-SE" dirty="0" smtClean="0"/>
              <a:t>/November</a:t>
            </a:r>
          </a:p>
          <a:p>
            <a:endParaRPr lang="sv-SE" dirty="0" smtClean="0"/>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3</a:t>
            </a:fld>
            <a:endParaRPr lang="sv-SE">
              <a:solidFill>
                <a:srgbClr val="FFFFFF"/>
              </a:solidFill>
            </a:endParaRPr>
          </a:p>
        </p:txBody>
      </p:sp>
    </p:spTree>
    <p:extLst>
      <p:ext uri="{BB962C8B-B14F-4D97-AF65-F5344CB8AC3E}">
        <p14:creationId xmlns:p14="http://schemas.microsoft.com/office/powerpoint/2010/main" val="1113261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Case </a:t>
            </a:r>
            <a:r>
              <a:rPr lang="en-US" dirty="0" smtClean="0"/>
              <a:t>Study - </a:t>
            </a:r>
            <a:r>
              <a:rPr lang="en-US" dirty="0"/>
              <a:t>Register of Beneficial </a:t>
            </a:r>
            <a:r>
              <a:rPr lang="en-US" dirty="0" smtClean="0"/>
              <a:t>Ownership</a:t>
            </a:r>
            <a:r>
              <a:rPr lang="en-US" dirty="0"/>
              <a:t>, </a:t>
            </a:r>
            <a:r>
              <a:rPr lang="en-US" dirty="0" smtClean="0"/>
              <a:t>United Kingdom</a:t>
            </a:r>
            <a:endParaRPr lang="sv-SE" dirty="0"/>
          </a:p>
        </p:txBody>
      </p:sp>
      <p:sp>
        <p:nvSpPr>
          <p:cNvPr id="3" name="Platshållare för innehåll 2"/>
          <p:cNvSpPr>
            <a:spLocks noGrp="1"/>
          </p:cNvSpPr>
          <p:nvPr>
            <p:ph idx="1"/>
          </p:nvPr>
        </p:nvSpPr>
        <p:spPr/>
        <p:txBody>
          <a:bodyPr>
            <a:noAutofit/>
          </a:bodyPr>
          <a:lstStyle/>
          <a:p>
            <a:pPr lvl="0"/>
            <a:r>
              <a:rPr lang="en-US" sz="2300" dirty="0" smtClean="0"/>
              <a:t>The UK’s Register of Beneficial Ownership was planned and built over the time period of 9 months</a:t>
            </a:r>
          </a:p>
          <a:p>
            <a:r>
              <a:rPr lang="de-DE" sz="2300" dirty="0" smtClean="0"/>
              <a:t>Small Business, Enterprise </a:t>
            </a:r>
            <a:r>
              <a:rPr lang="en-US" sz="2300" dirty="0" smtClean="0"/>
              <a:t>and Employment (SBEE) Act of </a:t>
            </a:r>
            <a:r>
              <a:rPr lang="de-DE" sz="2300" dirty="0" smtClean="0"/>
              <a:t>March 2015</a:t>
            </a:r>
            <a:endParaRPr lang="en-US" sz="2300" dirty="0" smtClean="0"/>
          </a:p>
          <a:p>
            <a:pPr lvl="0"/>
            <a:r>
              <a:rPr lang="en-US" sz="2300" dirty="0" smtClean="0"/>
              <a:t>What </a:t>
            </a:r>
            <a:r>
              <a:rPr lang="en-US" sz="2300" dirty="0"/>
              <a:t>is a </a:t>
            </a:r>
            <a:r>
              <a:rPr lang="en-US" sz="2300" dirty="0" smtClean="0"/>
              <a:t>PSC? – Person/People of significant control</a:t>
            </a:r>
            <a:endParaRPr lang="sv-SE" sz="2300" dirty="0"/>
          </a:p>
          <a:p>
            <a:pPr lvl="0"/>
            <a:r>
              <a:rPr lang="en-US" sz="2300" dirty="0"/>
              <a:t>Reporting Requirements </a:t>
            </a:r>
            <a:r>
              <a:rPr lang="en-US" sz="2300" dirty="0" smtClean="0"/>
              <a:t>(such as name, state of residence, nationality, date of birth, residential address)</a:t>
            </a:r>
          </a:p>
          <a:p>
            <a:pPr lvl="0"/>
            <a:r>
              <a:rPr lang="en-US" sz="2300" dirty="0" smtClean="0"/>
              <a:t>Security </a:t>
            </a:r>
            <a:r>
              <a:rPr lang="en-US" sz="2300" dirty="0"/>
              <a:t>of protected </a:t>
            </a:r>
            <a:r>
              <a:rPr lang="en-US" sz="2300" dirty="0" smtClean="0"/>
              <a:t>information</a:t>
            </a:r>
          </a:p>
          <a:p>
            <a:pPr lvl="1"/>
            <a:r>
              <a:rPr lang="en-US" sz="2000" dirty="0" smtClean="0"/>
              <a:t>The </a:t>
            </a:r>
            <a:r>
              <a:rPr lang="en-US" sz="2000" dirty="0"/>
              <a:t>vast majority of information is automatically publicly </a:t>
            </a:r>
            <a:r>
              <a:rPr lang="en-US" sz="2000" dirty="0" smtClean="0"/>
              <a:t>available</a:t>
            </a:r>
          </a:p>
          <a:p>
            <a:pPr lvl="1"/>
            <a:r>
              <a:rPr lang="en-US" sz="2000" dirty="0" smtClean="0"/>
              <a:t>Certain </a:t>
            </a:r>
            <a:r>
              <a:rPr lang="en-US" sz="2000" dirty="0"/>
              <a:t>restrictions apply for sensitive information.</a:t>
            </a:r>
            <a:endParaRPr lang="sv-SE" sz="2000" dirty="0"/>
          </a:p>
          <a:p>
            <a:endParaRPr lang="sv-SE" sz="2200" dirty="0"/>
          </a:p>
        </p:txBody>
      </p:sp>
      <p:sp>
        <p:nvSpPr>
          <p:cNvPr id="4" name="Platshållare för datum 3"/>
          <p:cNvSpPr>
            <a:spLocks noGrp="1"/>
          </p:cNvSpPr>
          <p:nvPr>
            <p:ph type="dt" sz="half" idx="10"/>
          </p:nvPr>
        </p:nvSpPr>
        <p:spPr/>
        <p:txBody>
          <a:bodyPr/>
          <a:lstStyle/>
          <a:p>
            <a:fld id="{F02F4CBB-342A-4798-8889-62F8B69FE965}"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30</a:t>
            </a:fld>
            <a:endParaRPr lang="sv-SE"/>
          </a:p>
        </p:txBody>
      </p:sp>
    </p:spTree>
    <p:extLst>
      <p:ext uri="{BB962C8B-B14F-4D97-AF65-F5344CB8AC3E}">
        <p14:creationId xmlns:p14="http://schemas.microsoft.com/office/powerpoint/2010/main" val="277539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Challenges</a:t>
            </a:r>
            <a:endParaRPr lang="sv-SE" dirty="0"/>
          </a:p>
        </p:txBody>
      </p:sp>
      <p:sp>
        <p:nvSpPr>
          <p:cNvPr id="3" name="Platshållare för text 2"/>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2E5C4FD4-46E5-4927-92F3-501380441A56}"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31</a:t>
            </a:fld>
            <a:endParaRPr lang="sv-SE">
              <a:solidFill>
                <a:srgbClr val="FFFFFF"/>
              </a:solidFill>
            </a:endParaRPr>
          </a:p>
        </p:txBody>
      </p:sp>
    </p:spTree>
    <p:extLst>
      <p:ext uri="{BB962C8B-B14F-4D97-AF65-F5344CB8AC3E}">
        <p14:creationId xmlns:p14="http://schemas.microsoft.com/office/powerpoint/2010/main" val="251947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Digital Age – Challenges </a:t>
            </a:r>
            <a:r>
              <a:rPr lang="sv-SE" dirty="0" err="1" smtClean="0"/>
              <a:t>Past</a:t>
            </a:r>
            <a:r>
              <a:rPr lang="sv-SE" dirty="0" smtClean="0"/>
              <a:t> and Present</a:t>
            </a:r>
            <a:endParaRPr lang="sv-SE" dirty="0"/>
          </a:p>
        </p:txBody>
      </p:sp>
      <p:sp>
        <p:nvSpPr>
          <p:cNvPr id="3" name="Platshållare för innehåll 2"/>
          <p:cNvSpPr>
            <a:spLocks noGrp="1"/>
          </p:cNvSpPr>
          <p:nvPr>
            <p:ph idx="1"/>
          </p:nvPr>
        </p:nvSpPr>
        <p:spPr/>
        <p:txBody>
          <a:bodyPr/>
          <a:lstStyle/>
          <a:p>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32</a:t>
            </a:fld>
            <a:endParaRPr lang="sv-SE">
              <a:solidFill>
                <a:srgbClr val="FFFFFF"/>
              </a:solidFill>
            </a:endParaRPr>
          </a:p>
        </p:txBody>
      </p:sp>
      <p:grpSp>
        <p:nvGrpSpPr>
          <p:cNvPr id="6" name="Grupp 5"/>
          <p:cNvGrpSpPr/>
          <p:nvPr/>
        </p:nvGrpSpPr>
        <p:grpSpPr>
          <a:xfrm>
            <a:off x="277342" y="1625194"/>
            <a:ext cx="8657576" cy="4291279"/>
            <a:chOff x="1118029" y="2090797"/>
            <a:chExt cx="6672048" cy="3534455"/>
          </a:xfrm>
        </p:grpSpPr>
        <p:sp>
          <p:nvSpPr>
            <p:cNvPr id="7" name="Rektangel med rundade hörn 6"/>
            <p:cNvSpPr/>
            <p:nvPr/>
          </p:nvSpPr>
          <p:spPr>
            <a:xfrm>
              <a:off x="1118029" y="2090797"/>
              <a:ext cx="6672048" cy="3534455"/>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algn="ctr">
                <a:defRPr/>
              </a:pPr>
              <a:endParaRPr lang="en-US" sz="2800" kern="0" dirty="0" smtClean="0">
                <a:solidFill>
                  <a:srgbClr val="FFFFFF"/>
                </a:solidFill>
                <a:latin typeface="Trebuchet MS"/>
              </a:endParaRPr>
            </a:p>
          </p:txBody>
        </p:sp>
        <p:sp>
          <p:nvSpPr>
            <p:cNvPr id="8" name="textruta 7"/>
            <p:cNvSpPr txBox="1"/>
            <p:nvPr/>
          </p:nvSpPr>
          <p:spPr>
            <a:xfrm>
              <a:off x="1256638" y="2309823"/>
              <a:ext cx="3345916" cy="2877181"/>
            </a:xfrm>
            <a:prstGeom prst="rect">
              <a:avLst/>
            </a:prstGeom>
            <a:noFill/>
          </p:spPr>
          <p:txBody>
            <a:bodyPr wrap="square" rtlCol="0">
              <a:spAutoFit/>
            </a:bodyPr>
            <a:lstStyle/>
            <a:p>
              <a:pPr marL="228600" indent="-228600">
                <a:spcBef>
                  <a:spcPts val="1000"/>
                </a:spcBef>
                <a:buFont typeface="Arial" panose="020B0604020202020204" pitchFamily="34" charset="0"/>
                <a:buChar char="•"/>
              </a:pPr>
              <a:r>
                <a:rPr lang="en-US" sz="2800" dirty="0" smtClean="0">
                  <a:solidFill>
                    <a:prstClr val="white"/>
                  </a:solidFill>
                  <a:latin typeface="Trebuchet MS" panose="020B0603020202020204" pitchFamily="34" charset="0"/>
                </a:rPr>
                <a:t>Past</a:t>
              </a:r>
              <a:endParaRPr lang="en-US" sz="28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Transparency vs. Privacy</a:t>
              </a:r>
              <a:endParaRPr lang="en-US" sz="24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Structure of Business Registries</a:t>
              </a:r>
              <a:endParaRPr lang="en-US" sz="24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Long term data storage</a:t>
              </a:r>
              <a:endParaRPr lang="en-US" sz="24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Economic Crime</a:t>
              </a:r>
            </a:p>
            <a:p>
              <a:pPr marL="685800" lvl="1" indent="-228600">
                <a:spcBef>
                  <a:spcPts val="500"/>
                </a:spcBef>
                <a:buFont typeface="Calibri" panose="020F0502020204030204" pitchFamily="34" charset="0"/>
                <a:buChar char="‒"/>
              </a:pPr>
              <a:r>
                <a:rPr lang="en-US" sz="2400" smtClean="0">
                  <a:solidFill>
                    <a:prstClr val="white"/>
                  </a:solidFill>
                  <a:latin typeface="Trebuchet MS" panose="020B0603020202020204" pitchFamily="34" charset="0"/>
                </a:rPr>
                <a:t>Unique </a:t>
              </a:r>
              <a:r>
                <a:rPr lang="en-US" sz="2400" dirty="0" smtClean="0">
                  <a:solidFill>
                    <a:prstClr val="white"/>
                  </a:solidFill>
                  <a:latin typeface="Trebuchet MS" panose="020B0603020202020204" pitchFamily="34" charset="0"/>
                </a:rPr>
                <a:t>id/Identification</a:t>
              </a: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Automation</a:t>
              </a:r>
              <a:endParaRPr lang="en-US" sz="2400" dirty="0">
                <a:solidFill>
                  <a:prstClr val="white"/>
                </a:solidFill>
                <a:latin typeface="Trebuchet MS" panose="020B0603020202020204" pitchFamily="34" charset="0"/>
              </a:endParaRPr>
            </a:p>
          </p:txBody>
        </p:sp>
      </p:grpSp>
      <p:sp>
        <p:nvSpPr>
          <p:cNvPr id="12" name="textruta 11"/>
          <p:cNvSpPr txBox="1"/>
          <p:nvPr/>
        </p:nvSpPr>
        <p:spPr>
          <a:xfrm>
            <a:off x="4711925" y="1825625"/>
            <a:ext cx="4312921" cy="3798476"/>
          </a:xfrm>
          <a:prstGeom prst="rect">
            <a:avLst/>
          </a:prstGeom>
          <a:noFill/>
        </p:spPr>
        <p:txBody>
          <a:bodyPr wrap="square" rtlCol="0">
            <a:spAutoFit/>
          </a:bodyPr>
          <a:lstStyle/>
          <a:p>
            <a:pPr marL="228600" indent="-228600">
              <a:spcBef>
                <a:spcPts val="1000"/>
              </a:spcBef>
              <a:buFont typeface="Arial" panose="020B0604020202020204" pitchFamily="34" charset="0"/>
              <a:buChar char="•"/>
            </a:pPr>
            <a:r>
              <a:rPr lang="en-US" sz="2800" dirty="0" smtClean="0">
                <a:solidFill>
                  <a:prstClr val="white"/>
                </a:solidFill>
                <a:latin typeface="Trebuchet MS" panose="020B0603020202020204" pitchFamily="34" charset="0"/>
              </a:rPr>
              <a:t>Present</a:t>
            </a:r>
            <a:endParaRPr lang="en-US" sz="28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Beneficial Ownership</a:t>
            </a:r>
            <a:endParaRPr lang="en-US" sz="24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Enforcement and compliance</a:t>
            </a:r>
            <a:endParaRPr lang="en-US" sz="24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Cross border communication and identification</a:t>
            </a:r>
            <a:endParaRPr lang="en-US" sz="24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Open data vs. fees</a:t>
            </a: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Lack of resources</a:t>
            </a:r>
            <a:endParaRPr lang="en-US" sz="2400" dirty="0">
              <a:solidFill>
                <a:prstClr val="white"/>
              </a:solidFill>
              <a:latin typeface="Trebuchet MS" panose="020B0603020202020204" pitchFamily="34" charset="0"/>
            </a:endParaRPr>
          </a:p>
        </p:txBody>
      </p:sp>
    </p:spTree>
    <p:extLst>
      <p:ext uri="{BB962C8B-B14F-4D97-AF65-F5344CB8AC3E}">
        <p14:creationId xmlns:p14="http://schemas.microsoft.com/office/powerpoint/2010/main" val="9378649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and in the Future</a:t>
            </a:r>
            <a:endParaRPr lang="sv-SE" dirty="0"/>
          </a:p>
        </p:txBody>
      </p:sp>
      <p:sp>
        <p:nvSpPr>
          <p:cNvPr id="3" name="Platshållare för innehåll 2"/>
          <p:cNvSpPr>
            <a:spLocks noGrp="1"/>
          </p:cNvSpPr>
          <p:nvPr>
            <p:ph idx="1"/>
          </p:nvPr>
        </p:nvSpPr>
        <p:spPr/>
        <p:txBody>
          <a:bodyPr/>
          <a:lstStyle/>
          <a:p>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33</a:t>
            </a:fld>
            <a:endParaRPr lang="sv-SE">
              <a:solidFill>
                <a:srgbClr val="FFFFFF"/>
              </a:solidFill>
            </a:endParaRPr>
          </a:p>
        </p:txBody>
      </p:sp>
      <p:grpSp>
        <p:nvGrpSpPr>
          <p:cNvPr id="6" name="Grupp 5"/>
          <p:cNvGrpSpPr/>
          <p:nvPr/>
        </p:nvGrpSpPr>
        <p:grpSpPr>
          <a:xfrm>
            <a:off x="1270106" y="1867604"/>
            <a:ext cx="6672048" cy="3534455"/>
            <a:chOff x="1270106" y="2056448"/>
            <a:chExt cx="6672048" cy="3534455"/>
          </a:xfrm>
        </p:grpSpPr>
        <p:sp>
          <p:nvSpPr>
            <p:cNvPr id="7" name="Rektangel med rundade hörn 6"/>
            <p:cNvSpPr/>
            <p:nvPr/>
          </p:nvSpPr>
          <p:spPr>
            <a:xfrm>
              <a:off x="1270106" y="2056448"/>
              <a:ext cx="6672048" cy="3534455"/>
            </a:xfrm>
            <a:prstGeom prst="roundRect">
              <a:avLst/>
            </a:prstGeom>
            <a:solidFill>
              <a:srgbClr val="FE5000"/>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algn="ctr">
                <a:defRPr/>
              </a:pPr>
              <a:endParaRPr lang="en-US" sz="2800" kern="0" dirty="0" smtClean="0">
                <a:solidFill>
                  <a:srgbClr val="FFFFFF"/>
                </a:solidFill>
                <a:latin typeface="Trebuchet MS"/>
              </a:endParaRPr>
            </a:p>
          </p:txBody>
        </p:sp>
        <p:sp>
          <p:nvSpPr>
            <p:cNvPr id="8" name="textruta 7"/>
            <p:cNvSpPr txBox="1"/>
            <p:nvPr/>
          </p:nvSpPr>
          <p:spPr>
            <a:xfrm>
              <a:off x="1731235" y="2557302"/>
              <a:ext cx="6008204" cy="2257028"/>
            </a:xfrm>
            <a:prstGeom prst="rect">
              <a:avLst/>
            </a:prstGeom>
            <a:noFill/>
          </p:spPr>
          <p:txBody>
            <a:bodyPr wrap="square" rtlCol="0">
              <a:spAutoFit/>
            </a:bodyPr>
            <a:lstStyle/>
            <a:p>
              <a:pPr marL="228600" indent="-228600">
                <a:spcBef>
                  <a:spcPts val="1000"/>
                </a:spcBef>
                <a:buFont typeface="Arial" panose="020B0604020202020204" pitchFamily="34" charset="0"/>
                <a:buChar char="•"/>
              </a:pPr>
              <a:r>
                <a:rPr lang="en-US" sz="2800" dirty="0">
                  <a:solidFill>
                    <a:prstClr val="white"/>
                  </a:solidFill>
                  <a:latin typeface="Trebuchet MS" panose="020B0603020202020204" pitchFamily="34" charset="0"/>
                </a:rPr>
                <a:t>The </a:t>
              </a:r>
              <a:r>
                <a:rPr lang="en-US" sz="2800" dirty="0" smtClean="0">
                  <a:solidFill>
                    <a:prstClr val="white"/>
                  </a:solidFill>
                  <a:latin typeface="Trebuchet MS" panose="020B0603020202020204" pitchFamily="34" charset="0"/>
                </a:rPr>
                <a:t>Digital Age</a:t>
              </a:r>
              <a:endParaRPr lang="en-US" sz="2800" dirty="0">
                <a:solidFill>
                  <a:prstClr val="white"/>
                </a:solidFill>
                <a:latin typeface="Trebuchet MS" panose="020B0603020202020204" pitchFamily="34" charset="0"/>
              </a:endParaRPr>
            </a:p>
            <a:p>
              <a:pPr marL="685800" lvl="1" indent="-228600">
                <a:spcBef>
                  <a:spcPts val="500"/>
                </a:spcBef>
                <a:buFont typeface="Calibri" panose="020F0502020204030204" pitchFamily="34" charset="0"/>
                <a:buChar char="‒"/>
              </a:pPr>
              <a:r>
                <a:rPr lang="en-US" sz="2400" dirty="0">
                  <a:solidFill>
                    <a:prstClr val="white"/>
                  </a:solidFill>
                  <a:latin typeface="Trebuchet MS" panose="020B0603020202020204" pitchFamily="34" charset="0"/>
                </a:rPr>
                <a:t>Digital filing</a:t>
              </a:r>
            </a:p>
            <a:p>
              <a:pPr marL="685800" lvl="1" indent="-228600">
                <a:spcBef>
                  <a:spcPts val="500"/>
                </a:spcBef>
                <a:buFont typeface="Calibri" panose="020F0502020204030204" pitchFamily="34" charset="0"/>
                <a:buChar char="‒"/>
              </a:pPr>
              <a:r>
                <a:rPr lang="en-US" sz="2400" dirty="0">
                  <a:solidFill>
                    <a:prstClr val="white"/>
                  </a:solidFill>
                  <a:latin typeface="Trebuchet MS" panose="020B0603020202020204" pitchFamily="34" charset="0"/>
                </a:rPr>
                <a:t>New technologies</a:t>
              </a:r>
            </a:p>
            <a:p>
              <a:pPr marL="685800" lvl="1" indent="-228600">
                <a:spcBef>
                  <a:spcPts val="500"/>
                </a:spcBef>
                <a:buFont typeface="Calibri" panose="020F0502020204030204" pitchFamily="34" charset="0"/>
                <a:buChar char="‒"/>
              </a:pPr>
              <a:r>
                <a:rPr lang="en-US" sz="2400" dirty="0">
                  <a:solidFill>
                    <a:prstClr val="white"/>
                  </a:solidFill>
                  <a:latin typeface="Trebuchet MS" panose="020B0603020202020204" pitchFamily="34" charset="0"/>
                </a:rPr>
                <a:t>Interoperability and Exchange</a:t>
              </a:r>
            </a:p>
            <a:p>
              <a:pPr marL="685800" lvl="1" indent="-228600">
                <a:spcBef>
                  <a:spcPts val="500"/>
                </a:spcBef>
                <a:buFont typeface="Calibri" panose="020F0502020204030204" pitchFamily="34" charset="0"/>
                <a:buChar char="‒"/>
              </a:pPr>
              <a:r>
                <a:rPr lang="en-US" sz="2400" dirty="0" smtClean="0">
                  <a:solidFill>
                    <a:prstClr val="white"/>
                  </a:solidFill>
                  <a:latin typeface="Trebuchet MS" panose="020B0603020202020204" pitchFamily="34" charset="0"/>
                </a:rPr>
                <a:t>Legislation</a:t>
              </a:r>
              <a:endParaRPr lang="en-US" sz="2400" dirty="0">
                <a:solidFill>
                  <a:prstClr val="white"/>
                </a:solidFill>
                <a:latin typeface="Trebuchet MS" panose="020B0603020202020204" pitchFamily="34" charset="0"/>
              </a:endParaRPr>
            </a:p>
          </p:txBody>
        </p:sp>
      </p:grpSp>
    </p:spTree>
    <p:extLst>
      <p:ext uri="{BB962C8B-B14F-4D97-AF65-F5344CB8AC3E}">
        <p14:creationId xmlns:p14="http://schemas.microsoft.com/office/powerpoint/2010/main" val="1928012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err="1" smtClean="0"/>
              <a:t>Thanks</a:t>
            </a:r>
            <a:r>
              <a:rPr lang="sv-SE" dirty="0" smtClean="0"/>
              <a:t>!</a:t>
            </a:r>
            <a:br>
              <a:rPr lang="sv-SE" dirty="0" smtClean="0"/>
            </a:br>
            <a:r>
              <a:rPr lang="sv-SE" dirty="0" smtClean="0"/>
              <a:t>Marissa &amp; Monica</a:t>
            </a:r>
            <a:endParaRPr lang="sv-SE" dirty="0"/>
          </a:p>
        </p:txBody>
      </p:sp>
      <p:sp>
        <p:nvSpPr>
          <p:cNvPr id="3" name="Platshållare för text 2"/>
          <p:cNvSpPr>
            <a:spLocks noGrp="1"/>
          </p:cNvSpPr>
          <p:nvPr>
            <p:ph type="body" idx="1"/>
          </p:nvPr>
        </p:nvSpPr>
        <p:spPr/>
        <p:txBody>
          <a:bodyPr/>
          <a:lstStyle/>
          <a:p>
            <a:endParaRPr lang="sv-SE" dirty="0"/>
          </a:p>
        </p:txBody>
      </p:sp>
      <p:sp>
        <p:nvSpPr>
          <p:cNvPr id="4" name="Platshållare för datum 3"/>
          <p:cNvSpPr>
            <a:spLocks noGrp="1"/>
          </p:cNvSpPr>
          <p:nvPr>
            <p:ph type="dt" sz="half" idx="10"/>
          </p:nvPr>
        </p:nvSpPr>
        <p:spPr/>
        <p:txBody>
          <a:bodyPr/>
          <a:lstStyle/>
          <a:p>
            <a:fld id="{2E5C4FD4-46E5-4927-92F3-501380441A56}" type="datetime1">
              <a:rPr lang="sv-SE" smtClean="0"/>
              <a:pPr/>
              <a:t>2017-05-16</a:t>
            </a:fld>
            <a:endParaRPr lang="sv-SE"/>
          </a:p>
        </p:txBody>
      </p:sp>
      <p:sp>
        <p:nvSpPr>
          <p:cNvPr id="5" name="Platshållare för bildnummer 4"/>
          <p:cNvSpPr>
            <a:spLocks noGrp="1"/>
          </p:cNvSpPr>
          <p:nvPr>
            <p:ph type="sldNum" sz="quarter" idx="12"/>
          </p:nvPr>
        </p:nvSpPr>
        <p:spPr/>
        <p:txBody>
          <a:bodyPr/>
          <a:lstStyle/>
          <a:p>
            <a:fld id="{15B6E6C6-2734-4C8F-99DD-4549586DCD0F}" type="slidenum">
              <a:rPr lang="sv-SE" smtClean="0"/>
              <a:pPr/>
              <a:t>34</a:t>
            </a:fld>
            <a:endParaRPr lang="sv-SE"/>
          </a:p>
        </p:txBody>
      </p:sp>
    </p:spTree>
    <p:extLst>
      <p:ext uri="{BB962C8B-B14F-4D97-AF65-F5344CB8AC3E}">
        <p14:creationId xmlns:p14="http://schemas.microsoft.com/office/powerpoint/2010/main" val="3526476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Changes </a:t>
            </a:r>
            <a:r>
              <a:rPr lang="sv-SE" dirty="0" err="1" smtClean="0"/>
              <a:t>this</a:t>
            </a:r>
            <a:r>
              <a:rPr lang="sv-SE" dirty="0" smtClean="0"/>
              <a:t> Year</a:t>
            </a:r>
            <a:endParaRPr lang="sv-SE" dirty="0"/>
          </a:p>
        </p:txBody>
      </p:sp>
      <p:sp>
        <p:nvSpPr>
          <p:cNvPr id="3" name="Platshållare för innehåll 2"/>
          <p:cNvSpPr>
            <a:spLocks noGrp="1"/>
          </p:cNvSpPr>
          <p:nvPr>
            <p:ph idx="1"/>
          </p:nvPr>
        </p:nvSpPr>
        <p:spPr/>
        <p:txBody>
          <a:bodyPr>
            <a:normAutofit/>
          </a:bodyPr>
          <a:lstStyle/>
          <a:p>
            <a:r>
              <a:rPr lang="sv-SE" dirty="0" smtClean="0"/>
              <a:t>The Survey – </a:t>
            </a:r>
            <a:r>
              <a:rPr lang="sv-SE" dirty="0" err="1" smtClean="0"/>
              <a:t>February</a:t>
            </a:r>
            <a:r>
              <a:rPr lang="sv-SE" dirty="0"/>
              <a:t> </a:t>
            </a:r>
            <a:r>
              <a:rPr lang="sv-SE" dirty="0" smtClean="0"/>
              <a:t>-- June</a:t>
            </a:r>
          </a:p>
          <a:p>
            <a:pPr lvl="1"/>
            <a:r>
              <a:rPr lang="sv-SE" dirty="0" smtClean="0">
                <a:solidFill>
                  <a:srgbClr val="FF0000"/>
                </a:solidFill>
              </a:rPr>
              <a:t>Is </a:t>
            </a:r>
            <a:r>
              <a:rPr lang="sv-SE" dirty="0" err="1" smtClean="0">
                <a:solidFill>
                  <a:srgbClr val="FF0000"/>
                </a:solidFill>
              </a:rPr>
              <a:t>running</a:t>
            </a:r>
            <a:r>
              <a:rPr lang="sv-SE" dirty="0" smtClean="0">
                <a:solidFill>
                  <a:srgbClr val="FF0000"/>
                </a:solidFill>
              </a:rPr>
              <a:t> </a:t>
            </a:r>
            <a:r>
              <a:rPr lang="sv-SE" dirty="0" err="1" smtClean="0">
                <a:solidFill>
                  <a:srgbClr val="FF0000"/>
                </a:solidFill>
              </a:rPr>
              <a:t>now</a:t>
            </a:r>
            <a:endParaRPr lang="sv-SE" dirty="0" smtClean="0">
              <a:solidFill>
                <a:srgbClr val="FF0000"/>
              </a:solidFill>
            </a:endParaRPr>
          </a:p>
          <a:p>
            <a:endParaRPr lang="sv-SE" dirty="0" smtClean="0"/>
          </a:p>
          <a:p>
            <a:r>
              <a:rPr lang="sv-SE" dirty="0" smtClean="0"/>
              <a:t>The Report 2017 – </a:t>
            </a:r>
            <a:r>
              <a:rPr lang="sv-SE" dirty="0" err="1" smtClean="0"/>
              <a:t>October</a:t>
            </a:r>
            <a:r>
              <a:rPr lang="sv-SE" dirty="0" smtClean="0"/>
              <a:t>/November</a:t>
            </a:r>
          </a:p>
          <a:p>
            <a:endParaRPr lang="sv-SE" dirty="0" smtClean="0"/>
          </a:p>
          <a:p>
            <a:pPr marL="0" indent="0">
              <a:buNone/>
            </a:pPr>
            <a:r>
              <a:rPr lang="sv-SE" dirty="0">
                <a:solidFill>
                  <a:srgbClr val="FF0000"/>
                </a:solidFill>
              </a:rPr>
              <a:t>…and </a:t>
            </a:r>
            <a:r>
              <a:rPr lang="sv-SE" dirty="0" err="1">
                <a:solidFill>
                  <a:srgbClr val="FF0000"/>
                </a:solidFill>
              </a:rPr>
              <a:t>if</a:t>
            </a:r>
            <a:r>
              <a:rPr lang="sv-SE" dirty="0">
                <a:solidFill>
                  <a:srgbClr val="FF0000"/>
                </a:solidFill>
              </a:rPr>
              <a:t> you </a:t>
            </a:r>
            <a:r>
              <a:rPr lang="sv-SE" dirty="0" err="1">
                <a:solidFill>
                  <a:srgbClr val="FF0000"/>
                </a:solidFill>
              </a:rPr>
              <a:t>have</a:t>
            </a:r>
            <a:r>
              <a:rPr lang="sv-SE" dirty="0">
                <a:solidFill>
                  <a:srgbClr val="FF0000"/>
                </a:solidFill>
              </a:rPr>
              <a:t> </a:t>
            </a:r>
            <a:r>
              <a:rPr lang="sv-SE" dirty="0" err="1">
                <a:solidFill>
                  <a:srgbClr val="FF0000"/>
                </a:solidFill>
              </a:rPr>
              <a:t>questions</a:t>
            </a:r>
            <a:r>
              <a:rPr lang="sv-SE" dirty="0">
                <a:solidFill>
                  <a:srgbClr val="FF0000"/>
                </a:solidFill>
              </a:rPr>
              <a:t> – </a:t>
            </a:r>
            <a:r>
              <a:rPr lang="sv-SE" dirty="0" err="1" smtClean="0">
                <a:solidFill>
                  <a:srgbClr val="FF0000"/>
                </a:solidFill>
              </a:rPr>
              <a:t>Welcome</a:t>
            </a:r>
            <a:r>
              <a:rPr lang="sv-SE" dirty="0" smtClean="0">
                <a:solidFill>
                  <a:srgbClr val="FF0000"/>
                </a:solidFill>
              </a:rPr>
              <a:t> to visit </a:t>
            </a:r>
            <a:r>
              <a:rPr lang="sv-SE" dirty="0" err="1">
                <a:solidFill>
                  <a:srgbClr val="FF0000"/>
                </a:solidFill>
              </a:rPr>
              <a:t>us</a:t>
            </a:r>
            <a:r>
              <a:rPr lang="sv-SE" dirty="0">
                <a:solidFill>
                  <a:srgbClr val="FF0000"/>
                </a:solidFill>
              </a:rPr>
              <a:t>! </a:t>
            </a:r>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4</a:t>
            </a:fld>
            <a:endParaRPr lang="sv-SE">
              <a:solidFill>
                <a:srgbClr val="FFFFFF"/>
              </a:solidFill>
            </a:endParaRPr>
          </a:p>
        </p:txBody>
      </p:sp>
    </p:spTree>
    <p:extLst>
      <p:ext uri="{BB962C8B-B14F-4D97-AF65-F5344CB8AC3E}">
        <p14:creationId xmlns:p14="http://schemas.microsoft.com/office/powerpoint/2010/main" val="130438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888" y="922371"/>
            <a:ext cx="7886700" cy="2852737"/>
          </a:xfrm>
        </p:spPr>
        <p:txBody>
          <a:bodyPr/>
          <a:lstStyle/>
          <a:p>
            <a:r>
              <a:rPr lang="sv-SE" dirty="0" smtClean="0"/>
              <a:t>The </a:t>
            </a:r>
            <a:r>
              <a:rPr lang="sv-SE" dirty="0" err="1" smtClean="0"/>
              <a:t>Journey</a:t>
            </a:r>
            <a:r>
              <a:rPr lang="sv-SE" dirty="0" smtClean="0"/>
              <a:t> – 2007 -- 2016</a:t>
            </a:r>
            <a:endParaRPr lang="sv-SE" dirty="0"/>
          </a:p>
        </p:txBody>
      </p:sp>
      <p:pic>
        <p:nvPicPr>
          <p:cNvPr id="8" name="Bildobjekt 7"/>
          <p:cNvPicPr>
            <a:picLocks noChangeAspect="1"/>
          </p:cNvPicPr>
          <p:nvPr/>
        </p:nvPicPr>
        <p:blipFill>
          <a:blip r:embed="rId2"/>
          <a:stretch>
            <a:fillRect/>
          </a:stretch>
        </p:blipFill>
        <p:spPr>
          <a:xfrm>
            <a:off x="6132315" y="2620803"/>
            <a:ext cx="3011685" cy="3554276"/>
          </a:xfrm>
          <a:prstGeom prst="rect">
            <a:avLst/>
          </a:prstGeom>
        </p:spPr>
      </p:pic>
      <p:sp>
        <p:nvSpPr>
          <p:cNvPr id="3" name="Platshållare för text 2"/>
          <p:cNvSpPr>
            <a:spLocks noGrp="1"/>
          </p:cNvSpPr>
          <p:nvPr>
            <p:ph type="body" idx="1"/>
          </p:nvPr>
        </p:nvSpPr>
        <p:spPr/>
        <p:txBody>
          <a:bodyPr/>
          <a:lstStyle/>
          <a:p>
            <a:endParaRPr lang="sv-SE" dirty="0"/>
          </a:p>
        </p:txBody>
      </p:sp>
      <p:sp>
        <p:nvSpPr>
          <p:cNvPr id="4" name="Platshållare för datum 3"/>
          <p:cNvSpPr>
            <a:spLocks noGrp="1"/>
          </p:cNvSpPr>
          <p:nvPr>
            <p:ph type="dt" sz="half" idx="10"/>
          </p:nvPr>
        </p:nvSpPr>
        <p:spPr/>
        <p:txBody>
          <a:bodyPr/>
          <a:lstStyle/>
          <a:p>
            <a:fld id="{2E5C4FD4-46E5-4927-92F3-501380441A56}"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5</a:t>
            </a:fld>
            <a:endParaRPr lang="sv-SE">
              <a:solidFill>
                <a:srgbClr val="FFFFFF"/>
              </a:solidFill>
            </a:endParaRPr>
          </a:p>
        </p:txBody>
      </p:sp>
      <p:pic>
        <p:nvPicPr>
          <p:cNvPr id="7" name="Bildobjekt 6"/>
          <p:cNvPicPr>
            <a:picLocks noChangeAspect="1"/>
          </p:cNvPicPr>
          <p:nvPr/>
        </p:nvPicPr>
        <p:blipFill>
          <a:blip r:embed="rId3"/>
          <a:stretch>
            <a:fillRect/>
          </a:stretch>
        </p:blipFill>
        <p:spPr>
          <a:xfrm>
            <a:off x="6045047" y="2474767"/>
            <a:ext cx="3008958" cy="3550750"/>
          </a:xfrm>
          <a:prstGeom prst="rect">
            <a:avLst/>
          </a:prstGeom>
        </p:spPr>
      </p:pic>
      <p:pic>
        <p:nvPicPr>
          <p:cNvPr id="9" name="Bildobjekt 8"/>
          <p:cNvPicPr>
            <a:picLocks noChangeAspect="1"/>
          </p:cNvPicPr>
          <p:nvPr/>
        </p:nvPicPr>
        <p:blipFill>
          <a:blip r:embed="rId2"/>
          <a:stretch>
            <a:fillRect/>
          </a:stretch>
        </p:blipFill>
        <p:spPr>
          <a:xfrm>
            <a:off x="5955052" y="2325205"/>
            <a:ext cx="3011685" cy="3554276"/>
          </a:xfrm>
          <a:prstGeom prst="rect">
            <a:avLst/>
          </a:prstGeom>
        </p:spPr>
      </p:pic>
    </p:spTree>
    <p:extLst>
      <p:ext uri="{BB962C8B-B14F-4D97-AF65-F5344CB8AC3E}">
        <p14:creationId xmlns:p14="http://schemas.microsoft.com/office/powerpoint/2010/main" val="283748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Centralised</a:t>
            </a:r>
            <a:r>
              <a:rPr lang="sv-SE" dirty="0" smtClean="0"/>
              <a:t> vs </a:t>
            </a:r>
            <a:r>
              <a:rPr lang="sv-SE" dirty="0" err="1" smtClean="0"/>
              <a:t>Decentralised</a:t>
            </a:r>
            <a:r>
              <a:rPr lang="sv-SE" dirty="0" smtClean="0"/>
              <a:t> </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6</a:t>
            </a:fld>
            <a:endParaRPr lang="sv-SE">
              <a:solidFill>
                <a:srgbClr val="FFFFFF"/>
              </a:solidFill>
            </a:endParaRPr>
          </a:p>
        </p:txBody>
      </p:sp>
      <p:graphicFrame>
        <p:nvGraphicFramePr>
          <p:cNvPr id="6" name="Diagram 5"/>
          <p:cNvGraphicFramePr>
            <a:graphicFrameLocks/>
          </p:cNvGraphicFramePr>
          <p:nvPr>
            <p:extLst/>
          </p:nvPr>
        </p:nvGraphicFramePr>
        <p:xfrm>
          <a:off x="1462178" y="1796054"/>
          <a:ext cx="6287904"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7186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Share</a:t>
            </a:r>
            <a:r>
              <a:rPr lang="sv-SE" dirty="0" smtClean="0"/>
              <a:t> </a:t>
            </a:r>
            <a:r>
              <a:rPr lang="sv-SE" dirty="0" err="1" smtClean="0"/>
              <a:t>Capital</a:t>
            </a:r>
            <a:r>
              <a:rPr lang="sv-SE" dirty="0" smtClean="0"/>
              <a:t> </a:t>
            </a:r>
            <a:endParaRPr lang="sv-SE" dirty="0"/>
          </a:p>
        </p:txBody>
      </p:sp>
      <p:sp>
        <p:nvSpPr>
          <p:cNvPr id="4" name="Platshållare för datum 3"/>
          <p:cNvSpPr>
            <a:spLocks noGrp="1"/>
          </p:cNvSpPr>
          <p:nvPr>
            <p:ph type="dt" sz="half" idx="10"/>
          </p:nvPr>
        </p:nvSpPr>
        <p:spPr/>
        <p:txBody>
          <a:bodyPr/>
          <a:lstStyle/>
          <a:p>
            <a:fld id="{F02F4CBB-342A-4798-8889-62F8B69FE965}"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7</a:t>
            </a:fld>
            <a:endParaRPr lang="sv-SE">
              <a:solidFill>
                <a:srgbClr val="FFFFFF"/>
              </a:solidFill>
            </a:endParaRPr>
          </a:p>
        </p:txBody>
      </p:sp>
      <p:graphicFrame>
        <p:nvGraphicFramePr>
          <p:cNvPr id="6" name="Diagram 5"/>
          <p:cNvGraphicFramePr>
            <a:graphicFrameLocks/>
          </p:cNvGraphicFramePr>
          <p:nvPr>
            <p:extLst/>
          </p:nvPr>
        </p:nvGraphicFramePr>
        <p:xfrm>
          <a:off x="1485900" y="1804846"/>
          <a:ext cx="6283369"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6819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Digital </a:t>
            </a:r>
            <a:r>
              <a:rPr lang="sv-SE" dirty="0" err="1" smtClean="0"/>
              <a:t>Journey</a:t>
            </a:r>
            <a:endParaRPr lang="sv-SE" dirty="0"/>
          </a:p>
        </p:txBody>
      </p:sp>
      <p:sp>
        <p:nvSpPr>
          <p:cNvPr id="3" name="Platshållare för text 2"/>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2E5C4FD4-46E5-4927-92F3-501380441A56}" type="datetime1">
              <a:rPr lang="sv-SE" smtClean="0">
                <a:solidFill>
                  <a:srgbClr val="FFFFFF"/>
                </a:solidFill>
              </a:rPr>
              <a:pPr/>
              <a:t>2017-05-16</a:t>
            </a:fld>
            <a:endParaRPr lang="sv-SE">
              <a:solidFill>
                <a:srgbClr val="FFFFFF"/>
              </a:solidFill>
            </a:endParaRPr>
          </a:p>
        </p:txBody>
      </p:sp>
      <p:sp>
        <p:nvSpPr>
          <p:cNvPr id="5" name="Platshållare för bildnummer 4"/>
          <p:cNvSpPr>
            <a:spLocks noGrp="1"/>
          </p:cNvSpPr>
          <p:nvPr>
            <p:ph type="sldNum" sz="quarter" idx="12"/>
          </p:nvPr>
        </p:nvSpPr>
        <p:spPr/>
        <p:txBody>
          <a:bodyPr/>
          <a:lstStyle/>
          <a:p>
            <a:fld id="{15B6E6C6-2734-4C8F-99DD-4549586DCD0F}" type="slidenum">
              <a:rPr lang="sv-SE" smtClean="0">
                <a:solidFill>
                  <a:srgbClr val="FFFFFF"/>
                </a:solidFill>
              </a:rPr>
              <a:pPr/>
              <a:t>8</a:t>
            </a:fld>
            <a:endParaRPr lang="sv-SE">
              <a:solidFill>
                <a:srgbClr val="FFFFFF"/>
              </a:solidFill>
            </a:endParaRPr>
          </a:p>
        </p:txBody>
      </p:sp>
    </p:spTree>
    <p:extLst>
      <p:ext uri="{BB962C8B-B14F-4D97-AF65-F5344CB8AC3E}">
        <p14:creationId xmlns:p14="http://schemas.microsoft.com/office/powerpoint/2010/main" val="267575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The </a:t>
            </a:r>
            <a:r>
              <a:rPr lang="en-US" dirty="0" smtClean="0"/>
              <a:t>World </a:t>
            </a:r>
            <a:r>
              <a:rPr lang="en-US" dirty="0"/>
              <a:t>is </a:t>
            </a:r>
            <a:r>
              <a:rPr lang="en-US" dirty="0" smtClean="0"/>
              <a:t>(Becoming) </a:t>
            </a:r>
            <a:r>
              <a:rPr lang="en-US" dirty="0" err="1" smtClean="0"/>
              <a:t>Digitised</a:t>
            </a:r>
            <a:r>
              <a:rPr lang="en-US" dirty="0" smtClean="0"/>
              <a:t> </a:t>
            </a:r>
            <a:endParaRPr lang="sv-SE" dirty="0"/>
          </a:p>
        </p:txBody>
      </p:sp>
      <p:sp>
        <p:nvSpPr>
          <p:cNvPr id="3" name="Platshållare för datum 2"/>
          <p:cNvSpPr>
            <a:spLocks noGrp="1"/>
          </p:cNvSpPr>
          <p:nvPr>
            <p:ph type="dt" sz="half" idx="10"/>
          </p:nvPr>
        </p:nvSpPr>
        <p:spPr/>
        <p:txBody>
          <a:bodyPr/>
          <a:lstStyle/>
          <a:p>
            <a:fld id="{D5704E68-EC5C-4A78-B210-081720227C38}" type="datetime1">
              <a:rPr lang="sv-SE" smtClean="0">
                <a:solidFill>
                  <a:srgbClr val="FFFFFF"/>
                </a:solidFill>
              </a:rPr>
              <a:pPr/>
              <a:t>2017-05-16</a:t>
            </a:fld>
            <a:endParaRPr lang="sv-SE">
              <a:solidFill>
                <a:srgbClr val="FFFFFF"/>
              </a:solidFill>
            </a:endParaRPr>
          </a:p>
        </p:txBody>
      </p:sp>
      <p:sp>
        <p:nvSpPr>
          <p:cNvPr id="4" name="Platshållare för bildnummer 3"/>
          <p:cNvSpPr>
            <a:spLocks noGrp="1"/>
          </p:cNvSpPr>
          <p:nvPr>
            <p:ph type="sldNum" sz="quarter" idx="12"/>
          </p:nvPr>
        </p:nvSpPr>
        <p:spPr/>
        <p:txBody>
          <a:bodyPr/>
          <a:lstStyle/>
          <a:p>
            <a:fld id="{15B6E6C6-2734-4C8F-99DD-4549586DCD0F}" type="slidenum">
              <a:rPr lang="sv-SE" smtClean="0">
                <a:solidFill>
                  <a:srgbClr val="FFFFFF"/>
                </a:solidFill>
              </a:rPr>
              <a:pPr/>
              <a:t>9</a:t>
            </a:fld>
            <a:endParaRPr lang="sv-SE">
              <a:solidFill>
                <a:srgbClr val="FFFFFF"/>
              </a:solidFill>
            </a:endParaRPr>
          </a:p>
        </p:txBody>
      </p:sp>
      <p:graphicFrame>
        <p:nvGraphicFramePr>
          <p:cNvPr id="5" name="Diagram 4"/>
          <p:cNvGraphicFramePr>
            <a:graphicFrameLocks/>
          </p:cNvGraphicFramePr>
          <p:nvPr>
            <p:extLst/>
          </p:nvPr>
        </p:nvGraphicFramePr>
        <p:xfrm>
          <a:off x="1456130" y="1829595"/>
          <a:ext cx="63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5027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Bolagsverket">
      <a:dk1>
        <a:sysClr val="windowText" lastClr="000000"/>
      </a:dk1>
      <a:lt1>
        <a:sysClr val="window" lastClr="FFFFFF"/>
      </a:lt1>
      <a:dk2>
        <a:srgbClr val="F0F0F0"/>
      </a:dk2>
      <a:lt2>
        <a:srgbClr val="FFFFFF"/>
      </a:lt2>
      <a:accent1>
        <a:srgbClr val="0073CF"/>
      </a:accent1>
      <a:accent2>
        <a:srgbClr val="6A963B"/>
      </a:accent2>
      <a:accent3>
        <a:srgbClr val="C60C30"/>
      </a:accent3>
      <a:accent4>
        <a:srgbClr val="EAAB00"/>
      </a:accent4>
      <a:accent5>
        <a:srgbClr val="C5C7C8"/>
      </a:accent5>
      <a:accent6>
        <a:srgbClr val="425D25"/>
      </a:accent6>
      <a:hlink>
        <a:srgbClr val="0000FF"/>
      </a:hlink>
      <a:folHlink>
        <a:srgbClr val="800080"/>
      </a:folHlink>
    </a:clrScheme>
    <a:fontScheme name="Office-t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m_mall_svenska_4_3_v5.potx" id="{4FE18DF9-E42F-4535-9846-6901D1F74220}" vid="{05E84CC9-BED4-4C44-9F7E-2B7CDCB095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Tom_mall_svenska_4_3_v5</Template>
  <TotalTime>239</TotalTime>
  <Words>948</Words>
  <Application>Microsoft Office PowerPoint</Application>
  <PresentationFormat>Bildspel på skärmen (4:3)</PresentationFormat>
  <Paragraphs>236</Paragraphs>
  <Slides>34</Slides>
  <Notes>14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34</vt:i4>
      </vt:variant>
    </vt:vector>
  </HeadingPairs>
  <TitlesOfParts>
    <vt:vector size="40" baseType="lpstr">
      <vt:lpstr>Arial</vt:lpstr>
      <vt:lpstr>Calibri</vt:lpstr>
      <vt:lpstr>Garamond</vt:lpstr>
      <vt:lpstr>Symbol</vt:lpstr>
      <vt:lpstr>Trebuchet MS</vt:lpstr>
      <vt:lpstr>Office-tema</vt:lpstr>
      <vt:lpstr>PowerPoint-presentation</vt:lpstr>
      <vt:lpstr>We in the Working Group</vt:lpstr>
      <vt:lpstr>Changes this Year</vt:lpstr>
      <vt:lpstr>Changes this Year</vt:lpstr>
      <vt:lpstr>The Journey – 2007 -- 2016</vt:lpstr>
      <vt:lpstr>Centralised vs Decentralised </vt:lpstr>
      <vt:lpstr>Share Capital </vt:lpstr>
      <vt:lpstr>The Digital Journey</vt:lpstr>
      <vt:lpstr>The World is (Becoming) Digitised </vt:lpstr>
      <vt:lpstr>… and the Business Registries </vt:lpstr>
      <vt:lpstr>… and the Business Registries </vt:lpstr>
      <vt:lpstr>Register Online</vt:lpstr>
      <vt:lpstr>Mandatory or not</vt:lpstr>
      <vt:lpstr>Positive Effect </vt:lpstr>
      <vt:lpstr>Digitisation + Globalisation = True</vt:lpstr>
      <vt:lpstr>A need for information cross border</vt:lpstr>
      <vt:lpstr>Case Studies</vt:lpstr>
      <vt:lpstr>The questions asked</vt:lpstr>
      <vt:lpstr>The Participants</vt:lpstr>
      <vt:lpstr>We learned that …</vt:lpstr>
      <vt:lpstr>Beneficial Ownership</vt:lpstr>
      <vt:lpstr>Why do we need Beneficial Ownership Registers?</vt:lpstr>
      <vt:lpstr>A lack of Corporate Transparency</vt:lpstr>
      <vt:lpstr>What is a Beneficial Owner?</vt:lpstr>
      <vt:lpstr>Europe</vt:lpstr>
      <vt:lpstr>Asia-Pacific</vt:lpstr>
      <vt:lpstr>Africa and the Middle East</vt:lpstr>
      <vt:lpstr>The Americas - USA</vt:lpstr>
      <vt:lpstr>The Americas - Canada</vt:lpstr>
      <vt:lpstr>Case Study - Register of Beneficial Ownership, United Kingdom</vt:lpstr>
      <vt:lpstr>Challenges</vt:lpstr>
      <vt:lpstr>The Digital Age – Challenges Past and Present</vt:lpstr>
      <vt:lpstr>… and in the Future</vt:lpstr>
      <vt:lpstr>Thanks! Marissa &amp; Monica</vt:lpstr>
    </vt:vector>
  </TitlesOfParts>
  <Company>Bolagsverket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 Tom mall - format 4:3</dc:title>
  <dc:creator>Näsström Lina</dc:creator>
  <cp:lastModifiedBy>Grahn Monica</cp:lastModifiedBy>
  <cp:revision>63</cp:revision>
  <dcterms:created xsi:type="dcterms:W3CDTF">2015-08-17T08:11:35Z</dcterms:created>
  <dcterms:modified xsi:type="dcterms:W3CDTF">2017-05-16T13:05:03Z</dcterms:modified>
</cp:coreProperties>
</file>