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9.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729" r:id="rId1"/>
    <p:sldMasterId id="2147483735" r:id="rId2"/>
    <p:sldMasterId id="2147483737" r:id="rId3"/>
    <p:sldMasterId id="2147483743" r:id="rId4"/>
    <p:sldMasterId id="2147483746" r:id="rId5"/>
    <p:sldMasterId id="2147483757" r:id="rId6"/>
    <p:sldMasterId id="2147483768" r:id="rId7"/>
    <p:sldMasterId id="2147483771" r:id="rId8"/>
    <p:sldMasterId id="2147483774" r:id="rId9"/>
    <p:sldMasterId id="2147483777" r:id="rId10"/>
  </p:sldMasterIdLst>
  <p:notesMasterIdLst>
    <p:notesMasterId r:id="rId38"/>
  </p:notesMasterIdLst>
  <p:handoutMasterIdLst>
    <p:handoutMasterId r:id="rId39"/>
  </p:handoutMasterIdLst>
  <p:sldIdLst>
    <p:sldId id="256" r:id="rId11"/>
    <p:sldId id="909" r:id="rId12"/>
    <p:sldId id="953" r:id="rId13"/>
    <p:sldId id="954" r:id="rId14"/>
    <p:sldId id="1006" r:id="rId15"/>
    <p:sldId id="964" r:id="rId16"/>
    <p:sldId id="965" r:id="rId17"/>
    <p:sldId id="966" r:id="rId18"/>
    <p:sldId id="997" r:id="rId19"/>
    <p:sldId id="967" r:id="rId20"/>
    <p:sldId id="968" r:id="rId21"/>
    <p:sldId id="998" r:id="rId22"/>
    <p:sldId id="996" r:id="rId23"/>
    <p:sldId id="999" r:id="rId24"/>
    <p:sldId id="1000" r:id="rId25"/>
    <p:sldId id="1001" r:id="rId26"/>
    <p:sldId id="970" r:id="rId27"/>
    <p:sldId id="1002" r:id="rId28"/>
    <p:sldId id="1007" r:id="rId29"/>
    <p:sldId id="1003" r:id="rId30"/>
    <p:sldId id="969" r:id="rId31"/>
    <p:sldId id="971" r:id="rId32"/>
    <p:sldId id="1004" r:id="rId33"/>
    <p:sldId id="972" r:id="rId34"/>
    <p:sldId id="1005" r:id="rId35"/>
    <p:sldId id="973" r:id="rId36"/>
    <p:sldId id="328" r:id="rId3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961">
          <p15:clr>
            <a:srgbClr val="A4A3A4"/>
          </p15:clr>
        </p15:guide>
        <p15:guide id="2" orient="horz" pos="1822">
          <p15:clr>
            <a:srgbClr val="A4A3A4"/>
          </p15:clr>
        </p15:guide>
        <p15:guide id="3" orient="horz" pos="1638">
          <p15:clr>
            <a:srgbClr val="A4A3A4"/>
          </p15:clr>
        </p15:guide>
        <p15:guide id="4" orient="horz" pos="1169">
          <p15:clr>
            <a:srgbClr val="A4A3A4"/>
          </p15:clr>
        </p15:guide>
        <p15:guide id="5" orient="horz" pos="1364">
          <p15:clr>
            <a:srgbClr val="A4A3A4"/>
          </p15:clr>
        </p15:guide>
        <p15:guide id="6" pos="5485">
          <p15:clr>
            <a:srgbClr val="A4A3A4"/>
          </p15:clr>
        </p15:guide>
        <p15:guide id="7" pos="577">
          <p15:clr>
            <a:srgbClr val="A4A3A4"/>
          </p15:clr>
        </p15:guide>
      </p15:sldGuideLst>
    </p:ext>
    <p:ext uri="{2D200454-40CA-4A62-9FC3-DE9A4176ACB9}">
      <p15:notesGuideLst xmlns:p15="http://schemas.microsoft.com/office/powerpoint/2012/main" xmlns="">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54" autoAdjust="0"/>
    <p:restoredTop sz="94674" autoAdjust="0"/>
  </p:normalViewPr>
  <p:slideViewPr>
    <p:cSldViewPr snapToGrid="0" snapToObjects="1">
      <p:cViewPr>
        <p:scale>
          <a:sx n="91" d="100"/>
          <a:sy n="91" d="100"/>
        </p:scale>
        <p:origin x="-1339" y="-29"/>
      </p:cViewPr>
      <p:guideLst>
        <p:guide orient="horz" pos="3961"/>
        <p:guide orient="horz" pos="1822"/>
        <p:guide orient="horz" pos="1638"/>
        <p:guide orient="horz" pos="1169"/>
        <p:guide orient="horz" pos="1364"/>
        <p:guide pos="5485"/>
        <p:guide pos="57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6" d="100"/>
          <a:sy n="86" d="100"/>
        </p:scale>
        <p:origin x="-384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06" tIns="47853" rIns="95706" bIns="4785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5706" tIns="47853" rIns="95706" bIns="47853" rtlCol="0"/>
          <a:lstStyle>
            <a:lvl1pPr algn="r">
              <a:defRPr sz="1300"/>
            </a:lvl1pPr>
          </a:lstStyle>
          <a:p>
            <a:fld id="{D01AC0F2-38CB-904E-8965-CC760D659B8D}" type="datetimeFigureOut">
              <a:rPr lang="en-US" smtClean="0"/>
              <a:t>7/25/2019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5706" tIns="47853" rIns="95706" bIns="4785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706" tIns="47853" rIns="95706" bIns="47853" rtlCol="0" anchor="b"/>
          <a:lstStyle>
            <a:lvl1pPr algn="r">
              <a:defRPr sz="1300"/>
            </a:lvl1pPr>
          </a:lstStyle>
          <a:p>
            <a:fld id="{A5F124B1-22DF-244E-AFCD-FA3312B0971F}" type="slidenum">
              <a:rPr lang="en-US" smtClean="0"/>
              <a:t>‹#›</a:t>
            </a:fld>
            <a:endParaRPr lang="en-US"/>
          </a:p>
        </p:txBody>
      </p:sp>
    </p:spTree>
    <p:extLst>
      <p:ext uri="{BB962C8B-B14F-4D97-AF65-F5344CB8AC3E}">
        <p14:creationId xmlns:p14="http://schemas.microsoft.com/office/powerpoint/2010/main" val="3078269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06" tIns="47853" rIns="95706" bIns="4785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06" tIns="47853" rIns="95706" bIns="47853" rtlCol="0"/>
          <a:lstStyle>
            <a:lvl1pPr algn="r">
              <a:defRPr sz="1300"/>
            </a:lvl1pPr>
          </a:lstStyle>
          <a:p>
            <a:fld id="{C2B8E2CC-97DE-4083-A343-C630B7F2A427}" type="datetimeFigureOut">
              <a:rPr lang="en-US" smtClean="0"/>
              <a:t>7/25/2019</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06" tIns="47853" rIns="95706" bIns="4785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06" tIns="47853" rIns="95706" bIns="478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706" tIns="47853" rIns="95706" bIns="4785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06" tIns="47853" rIns="95706" bIns="47853" rtlCol="0" anchor="b"/>
          <a:lstStyle>
            <a:lvl1pPr algn="r">
              <a:defRPr sz="1300"/>
            </a:lvl1pPr>
          </a:lstStyle>
          <a:p>
            <a:fld id="{B19E01DA-800D-4B79-B6E7-D178B5F7F20A}" type="slidenum">
              <a:rPr lang="en-US" smtClean="0"/>
              <a:t>‹#›</a:t>
            </a:fld>
            <a:endParaRPr lang="en-US"/>
          </a:p>
        </p:txBody>
      </p:sp>
    </p:spTree>
    <p:extLst>
      <p:ext uri="{BB962C8B-B14F-4D97-AF65-F5344CB8AC3E}">
        <p14:creationId xmlns:p14="http://schemas.microsoft.com/office/powerpoint/2010/main" val="2747865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t>0</a:t>
            </a:fld>
            <a:endParaRPr lang="en-US" dirty="0"/>
          </a:p>
        </p:txBody>
      </p:sp>
    </p:spTree>
    <p:extLst>
      <p:ext uri="{BB962C8B-B14F-4D97-AF65-F5344CB8AC3E}">
        <p14:creationId xmlns:p14="http://schemas.microsoft.com/office/powerpoint/2010/main" val="145274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554540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017154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563529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474682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159466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84382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098146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22979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959249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83561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228216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087210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6531315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29010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871656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792353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17236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2363793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t>26</a:t>
            </a:fld>
            <a:endParaRPr lang="en-US"/>
          </a:p>
        </p:txBody>
      </p:sp>
    </p:spTree>
    <p:extLst>
      <p:ext uri="{BB962C8B-B14F-4D97-AF65-F5344CB8AC3E}">
        <p14:creationId xmlns:p14="http://schemas.microsoft.com/office/powerpoint/2010/main" val="23459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t>2</a:t>
            </a:fld>
            <a:endParaRPr lang="en-US">
              <a:solidFill>
                <a:prstClr val="black"/>
              </a:solidFill>
            </a:endParaRPr>
          </a:p>
        </p:txBody>
      </p:sp>
    </p:spTree>
    <p:extLst>
      <p:ext uri="{BB962C8B-B14F-4D97-AF65-F5344CB8AC3E}">
        <p14:creationId xmlns:p14="http://schemas.microsoft.com/office/powerpoint/2010/main" val="2102945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t>3</a:t>
            </a:fld>
            <a:endParaRPr lang="en-US">
              <a:solidFill>
                <a:prstClr val="black"/>
              </a:solidFill>
            </a:endParaRPr>
          </a:p>
        </p:txBody>
      </p:sp>
    </p:spTree>
    <p:extLst>
      <p:ext uri="{BB962C8B-B14F-4D97-AF65-F5344CB8AC3E}">
        <p14:creationId xmlns:p14="http://schemas.microsoft.com/office/powerpoint/2010/main" val="1059305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t>4</a:t>
            </a:fld>
            <a:endParaRPr lang="en-US">
              <a:solidFill>
                <a:prstClr val="black"/>
              </a:solidFill>
            </a:endParaRPr>
          </a:p>
        </p:txBody>
      </p:sp>
    </p:spTree>
    <p:extLst>
      <p:ext uri="{BB962C8B-B14F-4D97-AF65-F5344CB8AC3E}">
        <p14:creationId xmlns:p14="http://schemas.microsoft.com/office/powerpoint/2010/main" val="2558085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38658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561181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657630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9E01DA-800D-4B79-B6E7-D178B5F7F20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72691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0" name="Subtitle 2"/>
          <p:cNvSpPr txBox="1">
            <a:spLocks/>
          </p:cNvSpPr>
          <p:nvPr userDrawn="1"/>
        </p:nvSpPr>
        <p:spPr>
          <a:xfrm>
            <a:off x="2721309" y="6274625"/>
            <a:ext cx="5961063" cy="425378"/>
          </a:xfrm>
          <a:prstGeom prst="rect">
            <a:avLst/>
          </a:prstGeom>
        </p:spPr>
        <p:txBody>
          <a:bodyPr wrap="none" lIns="0" tIns="0" rIns="0" bIns="0"/>
          <a:lstStyle>
            <a:lvl1pPr marL="0" indent="0" algn="l" defTabSz="457200" rtl="0" eaLnBrk="1" latinLnBrk="0" hangingPunct="1">
              <a:spcBef>
                <a:spcPct val="20000"/>
              </a:spcBef>
              <a:buFont typeface="Arial"/>
              <a:buNone/>
              <a:defRPr sz="1800" kern="1200">
                <a:solidFill>
                  <a:schemeClr val="bg1">
                    <a:lumMod val="6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6816470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4800" y="1371600"/>
            <a:ext cx="4038600" cy="4525963"/>
          </a:xfrm>
        </p:spPr>
        <p:txBody>
          <a:bodyPr/>
          <a:lstStyle>
            <a:lvl1pPr>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5800" y="1371600"/>
            <a:ext cx="4038600" cy="4525963"/>
          </a:xfrm>
        </p:spPr>
        <p:txBody>
          <a:bodyPr/>
          <a:lstStyle>
            <a:lvl1pPr>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343551D7-759A-460D-97D0-916DA15C8628}"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140223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1EE0761B-992E-4108-B8B1-F8B7E0E92B85}"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873864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B530BB97-7D65-4633-BD37-8D5F7450AEF4}"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1077040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33400"/>
            <a:ext cx="5111750" cy="5592763"/>
          </a:xfrm>
        </p:spPr>
        <p:txBody>
          <a:bodyPr/>
          <a:lstStyle>
            <a:lvl1pPr>
              <a:defRPr sz="18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5C069203-8289-4CC6-9CC9-065813E0B859}"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261488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0">
                <a:latin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5F447478-23DE-4D4E-BC0D-0D898B1C471F}"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1717472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7" name="Rectangle 5"/>
          <p:cNvSpPr>
            <a:spLocks noChangeArrowheads="1"/>
          </p:cNvSpPr>
          <p:nvPr/>
        </p:nvSpPr>
        <p:spPr bwMode="auto">
          <a:xfrm>
            <a:off x="0" y="5791200"/>
            <a:ext cx="838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eaLnBrk="0" fontAlgn="base" hangingPunct="0">
              <a:lnSpc>
                <a:spcPct val="80000"/>
              </a:lnSpc>
              <a:spcBef>
                <a:spcPct val="20000"/>
              </a:spcBef>
              <a:spcAft>
                <a:spcPct val="0"/>
              </a:spcAft>
            </a:pPr>
            <a:r>
              <a:rPr lang="en-US" sz="1000" dirty="0">
                <a:solidFill>
                  <a:srgbClr val="808080"/>
                </a:solidFill>
              </a:rPr>
              <a:t>	This presentation and the material contained herein are provided as general information and should not be construed as legal advice on any specific matter or as creating an attorney-client relationship.  Before relying on general legal information or deciding on legal action, request a consultation or information from a Richards, Layton &amp; Finger attorney on specific legal needs.</a:t>
            </a:r>
          </a:p>
        </p:txBody>
      </p:sp>
      <p:sp>
        <p:nvSpPr>
          <p:cNvPr id="8" name="Rectangle 6"/>
          <p:cNvSpPr>
            <a:spLocks noChangeArrowheads="1"/>
          </p:cNvSpPr>
          <p:nvPr/>
        </p:nvSpPr>
        <p:spPr bwMode="auto">
          <a:xfrm>
            <a:off x="341313" y="6248400"/>
            <a:ext cx="44958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0" fontAlgn="base" hangingPunct="0">
              <a:spcBef>
                <a:spcPct val="0"/>
              </a:spcBef>
              <a:spcAft>
                <a:spcPct val="0"/>
              </a:spcAft>
            </a:pPr>
            <a:r>
              <a:rPr lang="en-US" sz="900" dirty="0">
                <a:solidFill>
                  <a:srgbClr val="808080"/>
                </a:solidFill>
                <a:cs typeface="Arial" charset="0"/>
              </a:rPr>
              <a:t>Copyright © 2013 Richards, Layton &amp; Finger, P.A.   All rights reserved.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9" name="Picture Placeholder 18"/>
          <p:cNvSpPr>
            <a:spLocks noGrp="1"/>
          </p:cNvSpPr>
          <p:nvPr>
            <p:ph type="pic" sz="quarter" idx="10"/>
          </p:nvPr>
        </p:nvSpPr>
        <p:spPr>
          <a:xfrm>
            <a:off x="4747707" y="3505200"/>
            <a:ext cx="967293" cy="1295400"/>
          </a:xfrm>
          <a:ln>
            <a:solidFill>
              <a:schemeClr val="tx1"/>
            </a:solidFill>
          </a:ln>
        </p:spPr>
        <p:txBody>
          <a:bodyPr/>
          <a:lstStyle>
            <a:lvl1pPr>
              <a:defRPr sz="1000"/>
            </a:lvl1pPr>
          </a:lstStyle>
          <a:p>
            <a:pPr lvl="0"/>
            <a:r>
              <a:rPr lang="en-US" noProof="0" dirty="0" smtClean="0"/>
              <a:t>Click icon to add picture</a:t>
            </a:r>
          </a:p>
        </p:txBody>
      </p:sp>
      <p:sp>
        <p:nvSpPr>
          <p:cNvPr id="21" name="Picture Placeholder 20"/>
          <p:cNvSpPr>
            <a:spLocks noGrp="1"/>
          </p:cNvSpPr>
          <p:nvPr>
            <p:ph type="pic" sz="quarter" idx="11"/>
          </p:nvPr>
        </p:nvSpPr>
        <p:spPr>
          <a:xfrm>
            <a:off x="4746625" y="1752600"/>
            <a:ext cx="968375" cy="1295400"/>
          </a:xfrm>
          <a:ln>
            <a:solidFill>
              <a:schemeClr val="tx1"/>
            </a:solidFill>
          </a:ln>
        </p:spPr>
        <p:txBody>
          <a:bodyPr/>
          <a:lstStyle>
            <a:lvl1pPr>
              <a:defRPr sz="1000"/>
            </a:lvl1pPr>
          </a:lstStyle>
          <a:p>
            <a:pPr lvl="0"/>
            <a:r>
              <a:rPr lang="en-US" noProof="0" dirty="0" smtClean="0"/>
              <a:t>Click icon to add picture</a:t>
            </a:r>
          </a:p>
        </p:txBody>
      </p:sp>
      <p:sp>
        <p:nvSpPr>
          <p:cNvPr id="23" name="Picture Placeholder 22"/>
          <p:cNvSpPr>
            <a:spLocks noGrp="1"/>
          </p:cNvSpPr>
          <p:nvPr>
            <p:ph type="pic" sz="quarter" idx="12"/>
          </p:nvPr>
        </p:nvSpPr>
        <p:spPr>
          <a:xfrm>
            <a:off x="936625" y="1752600"/>
            <a:ext cx="968375" cy="1295400"/>
          </a:xfrm>
          <a:ln>
            <a:solidFill>
              <a:schemeClr val="tx1"/>
            </a:solidFill>
          </a:ln>
        </p:spPr>
        <p:txBody>
          <a:bodyPr/>
          <a:lstStyle>
            <a:lvl1pPr>
              <a:defRPr sz="1000"/>
            </a:lvl1pPr>
          </a:lstStyle>
          <a:p>
            <a:pPr lvl="0"/>
            <a:r>
              <a:rPr lang="en-US" noProof="0" dirty="0" smtClean="0"/>
              <a:t>Click icon to add picture</a:t>
            </a:r>
          </a:p>
        </p:txBody>
      </p:sp>
      <p:sp>
        <p:nvSpPr>
          <p:cNvPr id="25" name="Picture Placeholder 24"/>
          <p:cNvSpPr>
            <a:spLocks noGrp="1"/>
          </p:cNvSpPr>
          <p:nvPr>
            <p:ph type="pic" sz="quarter" idx="13"/>
          </p:nvPr>
        </p:nvSpPr>
        <p:spPr>
          <a:xfrm>
            <a:off x="935038" y="3505200"/>
            <a:ext cx="969962" cy="1295400"/>
          </a:xfrm>
          <a:ln>
            <a:solidFill>
              <a:schemeClr val="tx1"/>
            </a:solidFill>
          </a:ln>
        </p:spPr>
        <p:txBody>
          <a:bodyPr/>
          <a:lstStyle>
            <a:lvl1pPr>
              <a:defRPr sz="1000"/>
            </a:lvl1pPr>
          </a:lstStyle>
          <a:p>
            <a:pPr lvl="0"/>
            <a:r>
              <a:rPr lang="en-US" noProof="0" dirty="0" smtClean="0"/>
              <a:t>Click icon to add picture</a:t>
            </a:r>
          </a:p>
        </p:txBody>
      </p:sp>
      <p:sp>
        <p:nvSpPr>
          <p:cNvPr id="6" name="Content Placeholder 5"/>
          <p:cNvSpPr>
            <a:spLocks noGrp="1"/>
          </p:cNvSpPr>
          <p:nvPr>
            <p:ph sz="quarter" idx="14" hasCustomPrompt="1"/>
          </p:nvPr>
        </p:nvSpPr>
        <p:spPr>
          <a:xfrm>
            <a:off x="2133600" y="1839449"/>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14" name="Content Placeholder 13"/>
          <p:cNvSpPr>
            <a:spLocks noGrp="1"/>
          </p:cNvSpPr>
          <p:nvPr>
            <p:ph sz="quarter" idx="15" hasCustomPrompt="1"/>
          </p:nvPr>
        </p:nvSpPr>
        <p:spPr>
          <a:xfrm>
            <a:off x="2133600" y="2089768"/>
            <a:ext cx="2133600" cy="196232"/>
          </a:xfrm>
        </p:spPr>
        <p:txBody>
          <a:bodyPr/>
          <a:lstStyle>
            <a:lvl1pPr marL="0" indent="0">
              <a:lnSpc>
                <a:spcPct val="80000"/>
              </a:lnSpc>
              <a:spcBef>
                <a:spcPts val="600"/>
              </a:spcBef>
              <a:defRPr sz="1000"/>
            </a:lvl1pPr>
          </a:lstStyle>
          <a:p>
            <a:pPr lvl="0"/>
            <a:r>
              <a:rPr lang="en-US" dirty="0" smtClean="0"/>
              <a:t>Title</a:t>
            </a:r>
          </a:p>
        </p:txBody>
      </p:sp>
      <p:sp>
        <p:nvSpPr>
          <p:cNvPr id="20" name="Content Placeholder 5"/>
          <p:cNvSpPr>
            <a:spLocks noGrp="1"/>
          </p:cNvSpPr>
          <p:nvPr>
            <p:ph sz="quarter" idx="16" hasCustomPrompt="1"/>
          </p:nvPr>
        </p:nvSpPr>
        <p:spPr>
          <a:xfrm>
            <a:off x="5943600" y="1842821"/>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24" name="Content Placeholder 5"/>
          <p:cNvSpPr>
            <a:spLocks noGrp="1"/>
          </p:cNvSpPr>
          <p:nvPr>
            <p:ph sz="quarter" idx="18" hasCustomPrompt="1"/>
          </p:nvPr>
        </p:nvSpPr>
        <p:spPr>
          <a:xfrm>
            <a:off x="5943600" y="3635881"/>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27" name="Content Placeholder 5"/>
          <p:cNvSpPr>
            <a:spLocks noGrp="1"/>
          </p:cNvSpPr>
          <p:nvPr>
            <p:ph sz="quarter" idx="20" hasCustomPrompt="1"/>
          </p:nvPr>
        </p:nvSpPr>
        <p:spPr>
          <a:xfrm>
            <a:off x="2133600" y="3635881"/>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17" name="Content Placeholder 13"/>
          <p:cNvSpPr>
            <a:spLocks noGrp="1"/>
          </p:cNvSpPr>
          <p:nvPr>
            <p:ph sz="quarter" idx="22" hasCustomPrompt="1"/>
          </p:nvPr>
        </p:nvSpPr>
        <p:spPr>
          <a:xfrm>
            <a:off x="2133600" y="2313648"/>
            <a:ext cx="2133600" cy="196232"/>
          </a:xfrm>
        </p:spPr>
        <p:txBody>
          <a:bodyPr/>
          <a:lstStyle>
            <a:lvl1pPr marL="0" indent="0">
              <a:lnSpc>
                <a:spcPct val="80000"/>
              </a:lnSpc>
              <a:spcBef>
                <a:spcPts val="600"/>
              </a:spcBef>
              <a:defRPr sz="1000"/>
            </a:lvl1pPr>
          </a:lstStyle>
          <a:p>
            <a:pPr lvl="0"/>
            <a:r>
              <a:rPr lang="en-US" dirty="0" smtClean="0"/>
              <a:t>Phone</a:t>
            </a:r>
          </a:p>
        </p:txBody>
      </p:sp>
      <p:sp>
        <p:nvSpPr>
          <p:cNvPr id="18" name="Content Placeholder 13"/>
          <p:cNvSpPr>
            <a:spLocks noGrp="1"/>
          </p:cNvSpPr>
          <p:nvPr>
            <p:ph sz="quarter" idx="23" hasCustomPrompt="1"/>
          </p:nvPr>
        </p:nvSpPr>
        <p:spPr>
          <a:xfrm>
            <a:off x="2133600" y="2538876"/>
            <a:ext cx="2133600" cy="196232"/>
          </a:xfrm>
        </p:spPr>
        <p:txBody>
          <a:bodyPr/>
          <a:lstStyle>
            <a:lvl1pPr marL="0" indent="0">
              <a:lnSpc>
                <a:spcPct val="80000"/>
              </a:lnSpc>
              <a:spcBef>
                <a:spcPts val="600"/>
              </a:spcBef>
              <a:defRPr sz="1000"/>
            </a:lvl1pPr>
          </a:lstStyle>
          <a:p>
            <a:pPr lvl="0"/>
            <a:r>
              <a:rPr lang="en-US" dirty="0" smtClean="0"/>
              <a:t>Fax</a:t>
            </a:r>
          </a:p>
        </p:txBody>
      </p:sp>
      <p:sp>
        <p:nvSpPr>
          <p:cNvPr id="29" name="Content Placeholder 13"/>
          <p:cNvSpPr>
            <a:spLocks noGrp="1"/>
          </p:cNvSpPr>
          <p:nvPr>
            <p:ph sz="quarter" idx="24" hasCustomPrompt="1"/>
          </p:nvPr>
        </p:nvSpPr>
        <p:spPr>
          <a:xfrm>
            <a:off x="2133600" y="2767476"/>
            <a:ext cx="2133600" cy="196232"/>
          </a:xfrm>
        </p:spPr>
        <p:txBody>
          <a:bodyPr/>
          <a:lstStyle>
            <a:lvl1pPr marL="0" indent="0">
              <a:lnSpc>
                <a:spcPct val="80000"/>
              </a:lnSpc>
              <a:spcBef>
                <a:spcPts val="600"/>
              </a:spcBef>
              <a:defRPr sz="1000"/>
            </a:lvl1pPr>
          </a:lstStyle>
          <a:p>
            <a:pPr lvl="0"/>
            <a:r>
              <a:rPr lang="en-US" dirty="0" smtClean="0"/>
              <a:t>Email</a:t>
            </a:r>
          </a:p>
        </p:txBody>
      </p:sp>
      <p:sp>
        <p:nvSpPr>
          <p:cNvPr id="34" name="Content Placeholder 13"/>
          <p:cNvSpPr>
            <a:spLocks noGrp="1"/>
          </p:cNvSpPr>
          <p:nvPr>
            <p:ph sz="quarter" idx="25" hasCustomPrompt="1"/>
          </p:nvPr>
        </p:nvSpPr>
        <p:spPr>
          <a:xfrm>
            <a:off x="5943600" y="3886200"/>
            <a:ext cx="2133600" cy="196232"/>
          </a:xfrm>
        </p:spPr>
        <p:txBody>
          <a:bodyPr/>
          <a:lstStyle>
            <a:lvl1pPr marL="0" indent="0">
              <a:lnSpc>
                <a:spcPct val="80000"/>
              </a:lnSpc>
              <a:spcBef>
                <a:spcPts val="600"/>
              </a:spcBef>
              <a:defRPr sz="1000"/>
            </a:lvl1pPr>
          </a:lstStyle>
          <a:p>
            <a:pPr lvl="0"/>
            <a:r>
              <a:rPr lang="en-US" dirty="0" smtClean="0"/>
              <a:t>Title</a:t>
            </a:r>
          </a:p>
        </p:txBody>
      </p:sp>
      <p:sp>
        <p:nvSpPr>
          <p:cNvPr id="35" name="Content Placeholder 13"/>
          <p:cNvSpPr>
            <a:spLocks noGrp="1"/>
          </p:cNvSpPr>
          <p:nvPr>
            <p:ph sz="quarter" idx="26" hasCustomPrompt="1"/>
          </p:nvPr>
        </p:nvSpPr>
        <p:spPr>
          <a:xfrm>
            <a:off x="5943600" y="4110080"/>
            <a:ext cx="2133600" cy="196232"/>
          </a:xfrm>
        </p:spPr>
        <p:txBody>
          <a:bodyPr/>
          <a:lstStyle>
            <a:lvl1pPr marL="0" indent="0">
              <a:lnSpc>
                <a:spcPct val="80000"/>
              </a:lnSpc>
              <a:spcBef>
                <a:spcPts val="600"/>
              </a:spcBef>
              <a:defRPr sz="1000"/>
            </a:lvl1pPr>
          </a:lstStyle>
          <a:p>
            <a:pPr lvl="0"/>
            <a:r>
              <a:rPr lang="en-US" dirty="0" smtClean="0"/>
              <a:t>Phone</a:t>
            </a:r>
          </a:p>
        </p:txBody>
      </p:sp>
      <p:sp>
        <p:nvSpPr>
          <p:cNvPr id="36" name="Content Placeholder 13"/>
          <p:cNvSpPr>
            <a:spLocks noGrp="1"/>
          </p:cNvSpPr>
          <p:nvPr>
            <p:ph sz="quarter" idx="27" hasCustomPrompt="1"/>
          </p:nvPr>
        </p:nvSpPr>
        <p:spPr>
          <a:xfrm>
            <a:off x="5943600" y="4335308"/>
            <a:ext cx="2133600" cy="196232"/>
          </a:xfrm>
        </p:spPr>
        <p:txBody>
          <a:bodyPr/>
          <a:lstStyle>
            <a:lvl1pPr marL="0" indent="0">
              <a:lnSpc>
                <a:spcPct val="80000"/>
              </a:lnSpc>
              <a:spcBef>
                <a:spcPts val="600"/>
              </a:spcBef>
              <a:defRPr sz="1000"/>
            </a:lvl1pPr>
          </a:lstStyle>
          <a:p>
            <a:pPr lvl="0"/>
            <a:r>
              <a:rPr lang="en-US" dirty="0" smtClean="0"/>
              <a:t>Fax</a:t>
            </a:r>
          </a:p>
        </p:txBody>
      </p:sp>
      <p:sp>
        <p:nvSpPr>
          <p:cNvPr id="37" name="Content Placeholder 13"/>
          <p:cNvSpPr>
            <a:spLocks noGrp="1"/>
          </p:cNvSpPr>
          <p:nvPr>
            <p:ph sz="quarter" idx="28" hasCustomPrompt="1"/>
          </p:nvPr>
        </p:nvSpPr>
        <p:spPr>
          <a:xfrm>
            <a:off x="5943600" y="4563908"/>
            <a:ext cx="2133600" cy="196232"/>
          </a:xfrm>
        </p:spPr>
        <p:txBody>
          <a:bodyPr/>
          <a:lstStyle>
            <a:lvl1pPr marL="0" indent="0">
              <a:lnSpc>
                <a:spcPct val="80000"/>
              </a:lnSpc>
              <a:spcBef>
                <a:spcPts val="600"/>
              </a:spcBef>
              <a:defRPr sz="1000"/>
            </a:lvl1pPr>
          </a:lstStyle>
          <a:p>
            <a:pPr lvl="0"/>
            <a:r>
              <a:rPr lang="en-US" dirty="0" smtClean="0"/>
              <a:t>Email</a:t>
            </a:r>
          </a:p>
        </p:txBody>
      </p:sp>
      <p:sp>
        <p:nvSpPr>
          <p:cNvPr id="38" name="Content Placeholder 13"/>
          <p:cNvSpPr>
            <a:spLocks noGrp="1"/>
          </p:cNvSpPr>
          <p:nvPr>
            <p:ph sz="quarter" idx="29" hasCustomPrompt="1"/>
          </p:nvPr>
        </p:nvSpPr>
        <p:spPr>
          <a:xfrm>
            <a:off x="5943600" y="2089768"/>
            <a:ext cx="2133600" cy="196232"/>
          </a:xfrm>
        </p:spPr>
        <p:txBody>
          <a:bodyPr/>
          <a:lstStyle>
            <a:lvl1pPr marL="0" indent="0">
              <a:lnSpc>
                <a:spcPct val="80000"/>
              </a:lnSpc>
              <a:spcBef>
                <a:spcPts val="600"/>
              </a:spcBef>
              <a:defRPr sz="1000"/>
            </a:lvl1pPr>
          </a:lstStyle>
          <a:p>
            <a:pPr lvl="0"/>
            <a:r>
              <a:rPr lang="en-US" dirty="0" smtClean="0"/>
              <a:t>Title</a:t>
            </a:r>
          </a:p>
        </p:txBody>
      </p:sp>
      <p:sp>
        <p:nvSpPr>
          <p:cNvPr id="39" name="Content Placeholder 13"/>
          <p:cNvSpPr>
            <a:spLocks noGrp="1"/>
          </p:cNvSpPr>
          <p:nvPr>
            <p:ph sz="quarter" idx="30" hasCustomPrompt="1"/>
          </p:nvPr>
        </p:nvSpPr>
        <p:spPr>
          <a:xfrm>
            <a:off x="5943600" y="2313648"/>
            <a:ext cx="2133600" cy="196232"/>
          </a:xfrm>
        </p:spPr>
        <p:txBody>
          <a:bodyPr/>
          <a:lstStyle>
            <a:lvl1pPr marL="0" indent="0">
              <a:lnSpc>
                <a:spcPct val="80000"/>
              </a:lnSpc>
              <a:spcBef>
                <a:spcPts val="600"/>
              </a:spcBef>
              <a:defRPr sz="1000"/>
            </a:lvl1pPr>
          </a:lstStyle>
          <a:p>
            <a:pPr lvl="0"/>
            <a:r>
              <a:rPr lang="en-US" dirty="0" smtClean="0"/>
              <a:t>Phone</a:t>
            </a:r>
          </a:p>
        </p:txBody>
      </p:sp>
      <p:sp>
        <p:nvSpPr>
          <p:cNvPr id="40" name="Content Placeholder 13"/>
          <p:cNvSpPr>
            <a:spLocks noGrp="1"/>
          </p:cNvSpPr>
          <p:nvPr>
            <p:ph sz="quarter" idx="31" hasCustomPrompt="1"/>
          </p:nvPr>
        </p:nvSpPr>
        <p:spPr>
          <a:xfrm>
            <a:off x="5943600" y="2538876"/>
            <a:ext cx="2133600" cy="196232"/>
          </a:xfrm>
        </p:spPr>
        <p:txBody>
          <a:bodyPr/>
          <a:lstStyle>
            <a:lvl1pPr marL="0" indent="0">
              <a:lnSpc>
                <a:spcPct val="80000"/>
              </a:lnSpc>
              <a:spcBef>
                <a:spcPts val="600"/>
              </a:spcBef>
              <a:defRPr sz="1000"/>
            </a:lvl1pPr>
          </a:lstStyle>
          <a:p>
            <a:pPr lvl="0"/>
            <a:r>
              <a:rPr lang="en-US" dirty="0" smtClean="0"/>
              <a:t>Fax</a:t>
            </a:r>
          </a:p>
        </p:txBody>
      </p:sp>
      <p:sp>
        <p:nvSpPr>
          <p:cNvPr id="41" name="Content Placeholder 13"/>
          <p:cNvSpPr>
            <a:spLocks noGrp="1"/>
          </p:cNvSpPr>
          <p:nvPr>
            <p:ph sz="quarter" idx="32" hasCustomPrompt="1"/>
          </p:nvPr>
        </p:nvSpPr>
        <p:spPr>
          <a:xfrm>
            <a:off x="5943600" y="2767476"/>
            <a:ext cx="2133600" cy="196232"/>
          </a:xfrm>
        </p:spPr>
        <p:txBody>
          <a:bodyPr/>
          <a:lstStyle>
            <a:lvl1pPr marL="0" indent="0">
              <a:lnSpc>
                <a:spcPct val="80000"/>
              </a:lnSpc>
              <a:spcBef>
                <a:spcPts val="600"/>
              </a:spcBef>
              <a:defRPr sz="1000"/>
            </a:lvl1pPr>
          </a:lstStyle>
          <a:p>
            <a:pPr lvl="0"/>
            <a:r>
              <a:rPr lang="en-US" dirty="0" smtClean="0"/>
              <a:t>Email</a:t>
            </a:r>
          </a:p>
        </p:txBody>
      </p:sp>
      <p:sp>
        <p:nvSpPr>
          <p:cNvPr id="42" name="Content Placeholder 13"/>
          <p:cNvSpPr>
            <a:spLocks noGrp="1"/>
          </p:cNvSpPr>
          <p:nvPr>
            <p:ph sz="quarter" idx="33" hasCustomPrompt="1"/>
          </p:nvPr>
        </p:nvSpPr>
        <p:spPr>
          <a:xfrm>
            <a:off x="2133600" y="3886200"/>
            <a:ext cx="2133600" cy="196232"/>
          </a:xfrm>
        </p:spPr>
        <p:txBody>
          <a:bodyPr/>
          <a:lstStyle>
            <a:lvl1pPr marL="0" indent="0">
              <a:lnSpc>
                <a:spcPct val="80000"/>
              </a:lnSpc>
              <a:spcBef>
                <a:spcPts val="600"/>
              </a:spcBef>
              <a:defRPr sz="1000"/>
            </a:lvl1pPr>
          </a:lstStyle>
          <a:p>
            <a:pPr lvl="0"/>
            <a:r>
              <a:rPr lang="en-US" dirty="0" smtClean="0"/>
              <a:t>Title</a:t>
            </a:r>
          </a:p>
        </p:txBody>
      </p:sp>
      <p:sp>
        <p:nvSpPr>
          <p:cNvPr id="43" name="Content Placeholder 13"/>
          <p:cNvSpPr>
            <a:spLocks noGrp="1"/>
          </p:cNvSpPr>
          <p:nvPr>
            <p:ph sz="quarter" idx="34" hasCustomPrompt="1"/>
          </p:nvPr>
        </p:nvSpPr>
        <p:spPr>
          <a:xfrm>
            <a:off x="2133600" y="4110080"/>
            <a:ext cx="2133600" cy="196232"/>
          </a:xfrm>
        </p:spPr>
        <p:txBody>
          <a:bodyPr/>
          <a:lstStyle>
            <a:lvl1pPr marL="0" indent="0">
              <a:lnSpc>
                <a:spcPct val="80000"/>
              </a:lnSpc>
              <a:spcBef>
                <a:spcPts val="600"/>
              </a:spcBef>
              <a:defRPr sz="1000"/>
            </a:lvl1pPr>
          </a:lstStyle>
          <a:p>
            <a:pPr lvl="0"/>
            <a:r>
              <a:rPr lang="en-US" dirty="0" smtClean="0"/>
              <a:t>Phone</a:t>
            </a:r>
          </a:p>
        </p:txBody>
      </p:sp>
      <p:sp>
        <p:nvSpPr>
          <p:cNvPr id="44" name="Content Placeholder 13"/>
          <p:cNvSpPr>
            <a:spLocks noGrp="1"/>
          </p:cNvSpPr>
          <p:nvPr>
            <p:ph sz="quarter" idx="35" hasCustomPrompt="1"/>
          </p:nvPr>
        </p:nvSpPr>
        <p:spPr>
          <a:xfrm>
            <a:off x="2133600" y="4335308"/>
            <a:ext cx="2133600" cy="196232"/>
          </a:xfrm>
        </p:spPr>
        <p:txBody>
          <a:bodyPr/>
          <a:lstStyle>
            <a:lvl1pPr marL="0" indent="0">
              <a:lnSpc>
                <a:spcPct val="80000"/>
              </a:lnSpc>
              <a:spcBef>
                <a:spcPts val="600"/>
              </a:spcBef>
              <a:defRPr sz="1000"/>
            </a:lvl1pPr>
          </a:lstStyle>
          <a:p>
            <a:pPr lvl="0"/>
            <a:r>
              <a:rPr lang="en-US" dirty="0" smtClean="0"/>
              <a:t>Fax</a:t>
            </a:r>
          </a:p>
        </p:txBody>
      </p:sp>
      <p:sp>
        <p:nvSpPr>
          <p:cNvPr id="45" name="Content Placeholder 13"/>
          <p:cNvSpPr>
            <a:spLocks noGrp="1"/>
          </p:cNvSpPr>
          <p:nvPr>
            <p:ph sz="quarter" idx="36" hasCustomPrompt="1"/>
          </p:nvPr>
        </p:nvSpPr>
        <p:spPr>
          <a:xfrm>
            <a:off x="2133600" y="4563908"/>
            <a:ext cx="2133600" cy="196232"/>
          </a:xfrm>
        </p:spPr>
        <p:txBody>
          <a:bodyPr/>
          <a:lstStyle>
            <a:lvl1pPr marL="0" indent="0">
              <a:lnSpc>
                <a:spcPct val="80000"/>
              </a:lnSpc>
              <a:spcBef>
                <a:spcPts val="600"/>
              </a:spcBef>
              <a:defRPr sz="1000"/>
            </a:lvl1pPr>
          </a:lstStyle>
          <a:p>
            <a:pPr lvl="0"/>
            <a:r>
              <a:rPr lang="en-US" dirty="0" smtClean="0"/>
              <a:t>Email</a:t>
            </a:r>
          </a:p>
        </p:txBody>
      </p:sp>
    </p:spTree>
    <p:extLst>
      <p:ext uri="{BB962C8B-B14F-4D97-AF65-F5344CB8AC3E}">
        <p14:creationId xmlns:p14="http://schemas.microsoft.com/office/powerpoint/2010/main" val="128735565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BB04C435-9965-45F8-84B6-E7D316BA3070}"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2884997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876300"/>
            <a:ext cx="2057400" cy="50212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4800" y="876300"/>
            <a:ext cx="6019800" cy="5021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24DD32C-A00F-4F36-AC28-C166DCE1E0A3}"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1040531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2" descr="logo big 200"/>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248400" y="457200"/>
            <a:ext cx="2555875"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5"/>
          <p:cNvSpPr>
            <a:spLocks noGrp="1" noChangeArrowheads="1"/>
          </p:cNvSpPr>
          <p:nvPr>
            <p:ph type="ctrTitle" sz="quarter"/>
          </p:nvPr>
        </p:nvSpPr>
        <p:spPr>
          <a:xfrm>
            <a:off x="685800" y="2590800"/>
            <a:ext cx="7772400" cy="590550"/>
          </a:xfrm>
        </p:spPr>
        <p:txBody>
          <a:bodyPr/>
          <a:lstStyle>
            <a:lvl1pPr>
              <a:defRPr sz="3200"/>
            </a:lvl1pPr>
          </a:lstStyle>
          <a:p>
            <a:pPr lvl="0"/>
            <a:r>
              <a:rPr lang="en-US" noProof="0" smtClean="0"/>
              <a:t>Click to edit Master title style</a:t>
            </a:r>
            <a:endParaRPr lang="en-US" noProof="0" dirty="0" smtClean="0"/>
          </a:p>
        </p:txBody>
      </p:sp>
      <p:sp>
        <p:nvSpPr>
          <p:cNvPr id="5127" name="Rectangle 7"/>
          <p:cNvSpPr>
            <a:spLocks noGrp="1" noChangeArrowheads="1"/>
          </p:cNvSpPr>
          <p:nvPr>
            <p:ph type="subTitle" sz="quarter" idx="1"/>
          </p:nvPr>
        </p:nvSpPr>
        <p:spPr>
          <a:xfrm>
            <a:off x="685800" y="3200400"/>
            <a:ext cx="7772400" cy="533400"/>
          </a:xfrm>
        </p:spPr>
        <p:txBody>
          <a:bodyPr tIns="0" bIns="0"/>
          <a:lstStyle>
            <a:lvl1pPr marL="0" indent="0">
              <a:defRPr sz="2000">
                <a:solidFill>
                  <a:srgbClr val="808080"/>
                </a:solidFill>
              </a:defRPr>
            </a:lvl1pPr>
          </a:lstStyle>
          <a:p>
            <a:pPr lvl="0"/>
            <a:r>
              <a:rPr lang="en-US" noProof="0" smtClean="0"/>
              <a:t>Click to edit Master subtitle style</a:t>
            </a:r>
            <a:endParaRPr lang="en-US" noProof="0" dirty="0" smtClean="0"/>
          </a:p>
        </p:txBody>
      </p:sp>
      <p:sp>
        <p:nvSpPr>
          <p:cNvPr id="8" name="Content Placeholder 7"/>
          <p:cNvSpPr>
            <a:spLocks noGrp="1"/>
          </p:cNvSpPr>
          <p:nvPr>
            <p:ph sz="quarter" idx="12" hasCustomPrompt="1"/>
          </p:nvPr>
        </p:nvSpPr>
        <p:spPr>
          <a:xfrm>
            <a:off x="762000" y="6019800"/>
            <a:ext cx="7696200" cy="304800"/>
          </a:xfrm>
        </p:spPr>
        <p:txBody>
          <a:bodyPr/>
          <a:lstStyle>
            <a:lvl1pPr>
              <a:defRPr sz="1600"/>
            </a:lvl1pPr>
          </a:lstStyle>
          <a:p>
            <a:pPr lvl="0"/>
            <a:r>
              <a:rPr lang="en-US" dirty="0" smtClean="0"/>
              <a:t>Presenter Name(s)</a:t>
            </a:r>
            <a:endParaRPr lang="en-US" dirty="0"/>
          </a:p>
        </p:txBody>
      </p:sp>
      <p:sp>
        <p:nvSpPr>
          <p:cNvPr id="10" name="Content Placeholder 9"/>
          <p:cNvSpPr>
            <a:spLocks noGrp="1"/>
          </p:cNvSpPr>
          <p:nvPr>
            <p:ph sz="quarter" idx="13" hasCustomPrompt="1"/>
          </p:nvPr>
        </p:nvSpPr>
        <p:spPr>
          <a:xfrm>
            <a:off x="762000" y="5715000"/>
            <a:ext cx="7696200" cy="304800"/>
          </a:xfrm>
        </p:spPr>
        <p:txBody>
          <a:bodyPr/>
          <a:lstStyle>
            <a:lvl1pPr>
              <a:defRPr sz="1600"/>
            </a:lvl1pPr>
          </a:lstStyle>
          <a:p>
            <a:pPr lvl="0"/>
            <a:r>
              <a:rPr lang="en-US" dirty="0" smtClean="0"/>
              <a:t>Date</a:t>
            </a:r>
            <a:endParaRPr lang="en-US" dirty="0"/>
          </a:p>
        </p:txBody>
      </p:sp>
    </p:spTree>
    <p:extLst>
      <p:ext uri="{BB962C8B-B14F-4D97-AF65-F5344CB8AC3E}">
        <p14:creationId xmlns:p14="http://schemas.microsoft.com/office/powerpoint/2010/main" val="23800472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F8CBAA75-7B00-4B10-A369-6815641260C5}" type="slidenum">
              <a:rPr lang="en-US">
                <a:solidFill>
                  <a:srgbClr val="808080"/>
                </a:solidFill>
              </a:rPr>
              <a:pPr>
                <a:defRPr/>
              </a:pPr>
              <a:t>‹#›</a:t>
            </a:fld>
            <a:endParaRPr lang="en-US" dirty="0">
              <a:solidFill>
                <a:srgbClr val="808080"/>
              </a:solidFill>
            </a:endParaRPr>
          </a:p>
        </p:txBody>
      </p:sp>
      <p:sp>
        <p:nvSpPr>
          <p:cNvPr id="6" name="Content Placeholder 5"/>
          <p:cNvSpPr>
            <a:spLocks noGrp="1"/>
          </p:cNvSpPr>
          <p:nvPr>
            <p:ph sz="quarter" idx="11" hasCustomPrompt="1"/>
          </p:nvPr>
        </p:nvSpPr>
        <p:spPr>
          <a:xfrm>
            <a:off x="304800" y="1371600"/>
            <a:ext cx="8229600" cy="381000"/>
          </a:xfrm>
        </p:spPr>
        <p:txBody>
          <a:bodyPr/>
          <a:lstStyle>
            <a:lvl1pPr>
              <a:defRPr/>
            </a:lvl1pPr>
          </a:lstStyle>
          <a:p>
            <a:pPr lvl="0"/>
            <a:r>
              <a:rPr lang="en-US" dirty="0" smtClean="0"/>
              <a:t>Subtitle</a:t>
            </a:r>
          </a:p>
        </p:txBody>
      </p:sp>
      <p:sp>
        <p:nvSpPr>
          <p:cNvPr id="8" name="Text Placeholder 7"/>
          <p:cNvSpPr>
            <a:spLocks noGrp="1"/>
          </p:cNvSpPr>
          <p:nvPr>
            <p:ph type="body" sz="quarter" idx="12"/>
          </p:nvPr>
        </p:nvSpPr>
        <p:spPr>
          <a:xfrm>
            <a:off x="304800" y="1752600"/>
            <a:ext cx="8229600" cy="4114800"/>
          </a:xfrm>
        </p:spPr>
        <p:txBody>
          <a:bodyPr/>
          <a:lstStyle>
            <a:lvl1pPr marL="742950" indent="-285750" algn="l">
              <a:defRPr sz="1400">
                <a:solidFill>
                  <a:schemeClr val="tx1"/>
                </a:solidFill>
              </a:defRPr>
            </a:lvl1pPr>
            <a:lvl2pPr>
              <a:defRPr lang="en-US" sz="1400" dirty="0" smtClean="0">
                <a:solidFill>
                  <a:schemeClr val="tx1"/>
                </a:solidFill>
                <a:latin typeface="+mn-lt"/>
              </a:defRPr>
            </a:lvl2pPr>
            <a:lvl6pPr>
              <a:defRPr sz="1400"/>
            </a:lvl6pPr>
          </a:lstStyle>
          <a:p>
            <a:pPr marL="742950" lvl="0" indent="-285750" algn="l" rtl="0" eaLnBrk="1" fontAlgn="base" hangingPunct="1">
              <a:spcBef>
                <a:spcPct val="20000"/>
              </a:spcBef>
              <a:spcAft>
                <a:spcPct val="0"/>
              </a:spcAft>
              <a:buClr>
                <a:srgbClr val="CC0000"/>
              </a:buClr>
              <a:buFont typeface="Wingdings" pitchFamily="2" charset="2"/>
              <a:buChar char="§"/>
            </a:pPr>
            <a:r>
              <a:rPr lang="en-US" smtClean="0"/>
              <a:t>Click to edit Master text styles</a:t>
            </a:r>
          </a:p>
          <a:p>
            <a:pPr marL="742950" lvl="1" indent="-285750" algn="l" rtl="0" eaLnBrk="1" fontAlgn="base" hangingPunct="1">
              <a:spcBef>
                <a:spcPct val="20000"/>
              </a:spcBef>
              <a:spcAft>
                <a:spcPct val="0"/>
              </a:spcAft>
              <a:buClr>
                <a:srgbClr val="CC0000"/>
              </a:buClr>
              <a:buFont typeface="Wingdings" pitchFamily="2" charset="2"/>
              <a:buChar char="§"/>
            </a:pPr>
            <a:r>
              <a:rPr lang="en-US" smtClean="0"/>
              <a:t>Second level</a:t>
            </a:r>
          </a:p>
          <a:p>
            <a:pPr marL="742950" lvl="2" indent="-285750" algn="l" rtl="0" eaLnBrk="1" fontAlgn="base" hangingPunct="1">
              <a:spcBef>
                <a:spcPct val="20000"/>
              </a:spcBef>
              <a:spcAft>
                <a:spcPct val="0"/>
              </a:spcAft>
              <a:buClr>
                <a:srgbClr val="CC0000"/>
              </a:buClr>
              <a:buFont typeface="Wingdings" pitchFamily="2" charset="2"/>
              <a:buChar char="§"/>
            </a:pPr>
            <a:r>
              <a:rPr lang="en-US" smtClean="0"/>
              <a:t>Third level</a:t>
            </a:r>
          </a:p>
          <a:p>
            <a:pPr marL="742950" lvl="3" indent="-285750" algn="l" rtl="0" eaLnBrk="1" fontAlgn="base" hangingPunct="1">
              <a:spcBef>
                <a:spcPct val="20000"/>
              </a:spcBef>
              <a:spcAft>
                <a:spcPct val="0"/>
              </a:spcAft>
              <a:buClr>
                <a:srgbClr val="CC0000"/>
              </a:buClr>
              <a:buFont typeface="Wingdings" pitchFamily="2" charset="2"/>
              <a:buChar char="§"/>
            </a:pPr>
            <a:r>
              <a:rPr lang="en-US" smtClean="0"/>
              <a:t>Fourth level</a:t>
            </a:r>
          </a:p>
          <a:p>
            <a:pPr marL="742950" lvl="4" indent="-285750" algn="l" rtl="0" eaLnBrk="1" fontAlgn="base" hangingPunct="1">
              <a:spcBef>
                <a:spcPct val="20000"/>
              </a:spcBef>
              <a:spcAft>
                <a:spcPct val="0"/>
              </a:spcAft>
              <a:buClr>
                <a:srgbClr val="CC0000"/>
              </a:buClr>
              <a:buFont typeface="Wingdings" pitchFamily="2" charset="2"/>
              <a:buChar char="§"/>
            </a:pPr>
            <a:r>
              <a:rPr lang="en-US" smtClean="0"/>
              <a:t>Fifth level</a:t>
            </a:r>
            <a:endParaRPr lang="en-US" dirty="0"/>
          </a:p>
        </p:txBody>
      </p:sp>
    </p:spTree>
    <p:extLst>
      <p:ext uri="{BB962C8B-B14F-4D97-AF65-F5344CB8AC3E}">
        <p14:creationId xmlns:p14="http://schemas.microsoft.com/office/powerpoint/2010/main" val="36378672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E1C2CB1-A4FD-374C-8751-D00298D150FA}" type="slidenum">
              <a:rPr lang="en-US" smtClean="0"/>
              <a:t>‹#›</a:t>
            </a:fld>
            <a:endParaRPr lang="en-US" dirty="0"/>
          </a:p>
        </p:txBody>
      </p:sp>
      <p:sp>
        <p:nvSpPr>
          <p:cNvPr id="4" name="Footer Placeholder 3"/>
          <p:cNvSpPr>
            <a:spLocks noGrp="1"/>
          </p:cNvSpPr>
          <p:nvPr>
            <p:ph type="ftr" sz="quarter" idx="11"/>
          </p:nvPr>
        </p:nvSpPr>
        <p:spPr>
          <a:xfrm>
            <a:off x="696286" y="6356350"/>
            <a:ext cx="3926049" cy="365125"/>
          </a:xfrm>
        </p:spPr>
        <p:txBody>
          <a:bodyPr/>
          <a:lstStyle>
            <a:lvl1pPr>
              <a:defRPr sz="800">
                <a:latin typeface="Arial" panose="020B0604020202020204" pitchFamily="34" charset="0"/>
                <a:cs typeface="Arial" panose="020B0604020202020204" pitchFamily="34" charset="0"/>
              </a:defRPr>
            </a:lvl1pPr>
          </a:lstStyle>
          <a:p>
            <a:r>
              <a:rPr lang="en-US" dirty="0" smtClean="0"/>
              <a:t>Copyright © 2015 Richards, Layton &amp; Finger, P.A.  All rights reserved.</a:t>
            </a:r>
          </a:p>
        </p:txBody>
      </p:sp>
    </p:spTree>
    <p:extLst>
      <p:ext uri="{BB962C8B-B14F-4D97-AF65-F5344CB8AC3E}">
        <p14:creationId xmlns:p14="http://schemas.microsoft.com/office/powerpoint/2010/main" val="27672503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4800" y="1371600"/>
            <a:ext cx="4038600" cy="4525963"/>
          </a:xfrm>
        </p:spPr>
        <p:txBody>
          <a:bodyPr/>
          <a:lstStyle>
            <a:lvl1pPr>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5800" y="1371600"/>
            <a:ext cx="4038600" cy="4525963"/>
          </a:xfrm>
        </p:spPr>
        <p:txBody>
          <a:bodyPr/>
          <a:lstStyle>
            <a:lvl1pPr>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343551D7-759A-460D-97D0-916DA15C8628}"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20349726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1EE0761B-992E-4108-B8B1-F8B7E0E92B85}"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38033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B530BB97-7D65-4633-BD37-8D5F7450AEF4}"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369513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33400"/>
            <a:ext cx="5111750" cy="5592763"/>
          </a:xfrm>
        </p:spPr>
        <p:txBody>
          <a:bodyPr/>
          <a:lstStyle>
            <a:lvl1pPr>
              <a:defRPr sz="18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5C069203-8289-4CC6-9CC9-065813E0B859}"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728145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0">
                <a:latin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5F447478-23DE-4D4E-BC0D-0D898B1C471F}"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08217651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7" name="Rectangle 5"/>
          <p:cNvSpPr>
            <a:spLocks noChangeArrowheads="1"/>
          </p:cNvSpPr>
          <p:nvPr/>
        </p:nvSpPr>
        <p:spPr bwMode="auto">
          <a:xfrm>
            <a:off x="0" y="5791200"/>
            <a:ext cx="838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eaLnBrk="0" fontAlgn="base" hangingPunct="0">
              <a:lnSpc>
                <a:spcPct val="80000"/>
              </a:lnSpc>
              <a:spcBef>
                <a:spcPct val="20000"/>
              </a:spcBef>
              <a:spcAft>
                <a:spcPct val="0"/>
              </a:spcAft>
            </a:pPr>
            <a:r>
              <a:rPr lang="en-US" sz="1000" dirty="0">
                <a:solidFill>
                  <a:srgbClr val="808080"/>
                </a:solidFill>
              </a:rPr>
              <a:t>	This presentation and the material contained herein are provided as general information and should not be construed as legal advice on any specific matter or as creating an attorney-client relationship.  Before relying on general legal information or deciding on legal action, request a consultation or information from a Richards, Layton &amp; Finger attorney on specific legal needs.</a:t>
            </a:r>
          </a:p>
        </p:txBody>
      </p:sp>
      <p:sp>
        <p:nvSpPr>
          <p:cNvPr id="8" name="Rectangle 6"/>
          <p:cNvSpPr>
            <a:spLocks noChangeArrowheads="1"/>
          </p:cNvSpPr>
          <p:nvPr/>
        </p:nvSpPr>
        <p:spPr bwMode="auto">
          <a:xfrm>
            <a:off x="341313" y="6248400"/>
            <a:ext cx="44958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0" fontAlgn="base" hangingPunct="0">
              <a:spcBef>
                <a:spcPct val="0"/>
              </a:spcBef>
              <a:spcAft>
                <a:spcPct val="0"/>
              </a:spcAft>
            </a:pPr>
            <a:r>
              <a:rPr lang="en-US" sz="900" dirty="0">
                <a:solidFill>
                  <a:srgbClr val="808080"/>
                </a:solidFill>
                <a:cs typeface="Arial" charset="0"/>
              </a:rPr>
              <a:t>Copyright © 2013 Richards, Layton &amp; Finger, P.A.   All rights reserved.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9" name="Picture Placeholder 18"/>
          <p:cNvSpPr>
            <a:spLocks noGrp="1"/>
          </p:cNvSpPr>
          <p:nvPr>
            <p:ph type="pic" sz="quarter" idx="10"/>
          </p:nvPr>
        </p:nvSpPr>
        <p:spPr>
          <a:xfrm>
            <a:off x="4747707" y="3505200"/>
            <a:ext cx="967293" cy="1295400"/>
          </a:xfrm>
          <a:ln>
            <a:solidFill>
              <a:schemeClr val="tx1"/>
            </a:solidFill>
          </a:ln>
        </p:spPr>
        <p:txBody>
          <a:bodyPr/>
          <a:lstStyle>
            <a:lvl1pPr>
              <a:defRPr sz="1000"/>
            </a:lvl1pPr>
          </a:lstStyle>
          <a:p>
            <a:pPr lvl="0"/>
            <a:r>
              <a:rPr lang="en-US" noProof="0" dirty="0" smtClean="0"/>
              <a:t>Click icon to add picture</a:t>
            </a:r>
          </a:p>
        </p:txBody>
      </p:sp>
      <p:sp>
        <p:nvSpPr>
          <p:cNvPr id="21" name="Picture Placeholder 20"/>
          <p:cNvSpPr>
            <a:spLocks noGrp="1"/>
          </p:cNvSpPr>
          <p:nvPr>
            <p:ph type="pic" sz="quarter" idx="11"/>
          </p:nvPr>
        </p:nvSpPr>
        <p:spPr>
          <a:xfrm>
            <a:off x="4746625" y="1752600"/>
            <a:ext cx="968375" cy="1295400"/>
          </a:xfrm>
          <a:ln>
            <a:solidFill>
              <a:schemeClr val="tx1"/>
            </a:solidFill>
          </a:ln>
        </p:spPr>
        <p:txBody>
          <a:bodyPr/>
          <a:lstStyle>
            <a:lvl1pPr>
              <a:defRPr sz="1000"/>
            </a:lvl1pPr>
          </a:lstStyle>
          <a:p>
            <a:pPr lvl="0"/>
            <a:r>
              <a:rPr lang="en-US" noProof="0" dirty="0" smtClean="0"/>
              <a:t>Click icon to add picture</a:t>
            </a:r>
          </a:p>
        </p:txBody>
      </p:sp>
      <p:sp>
        <p:nvSpPr>
          <p:cNvPr id="23" name="Picture Placeholder 22"/>
          <p:cNvSpPr>
            <a:spLocks noGrp="1"/>
          </p:cNvSpPr>
          <p:nvPr>
            <p:ph type="pic" sz="quarter" idx="12"/>
          </p:nvPr>
        </p:nvSpPr>
        <p:spPr>
          <a:xfrm>
            <a:off x="936625" y="1752600"/>
            <a:ext cx="968375" cy="1295400"/>
          </a:xfrm>
          <a:ln>
            <a:solidFill>
              <a:schemeClr val="tx1"/>
            </a:solidFill>
          </a:ln>
        </p:spPr>
        <p:txBody>
          <a:bodyPr/>
          <a:lstStyle>
            <a:lvl1pPr>
              <a:defRPr sz="1000"/>
            </a:lvl1pPr>
          </a:lstStyle>
          <a:p>
            <a:pPr lvl="0"/>
            <a:r>
              <a:rPr lang="en-US" noProof="0" dirty="0" smtClean="0"/>
              <a:t>Click icon to add picture</a:t>
            </a:r>
          </a:p>
        </p:txBody>
      </p:sp>
      <p:sp>
        <p:nvSpPr>
          <p:cNvPr id="25" name="Picture Placeholder 24"/>
          <p:cNvSpPr>
            <a:spLocks noGrp="1"/>
          </p:cNvSpPr>
          <p:nvPr>
            <p:ph type="pic" sz="quarter" idx="13"/>
          </p:nvPr>
        </p:nvSpPr>
        <p:spPr>
          <a:xfrm>
            <a:off x="935038" y="3505200"/>
            <a:ext cx="969962" cy="1295400"/>
          </a:xfrm>
          <a:ln>
            <a:solidFill>
              <a:schemeClr val="tx1"/>
            </a:solidFill>
          </a:ln>
        </p:spPr>
        <p:txBody>
          <a:bodyPr/>
          <a:lstStyle>
            <a:lvl1pPr>
              <a:defRPr sz="1000"/>
            </a:lvl1pPr>
          </a:lstStyle>
          <a:p>
            <a:pPr lvl="0"/>
            <a:r>
              <a:rPr lang="en-US" noProof="0" dirty="0" smtClean="0"/>
              <a:t>Click icon to add picture</a:t>
            </a:r>
          </a:p>
        </p:txBody>
      </p:sp>
      <p:sp>
        <p:nvSpPr>
          <p:cNvPr id="6" name="Content Placeholder 5"/>
          <p:cNvSpPr>
            <a:spLocks noGrp="1"/>
          </p:cNvSpPr>
          <p:nvPr>
            <p:ph sz="quarter" idx="14" hasCustomPrompt="1"/>
          </p:nvPr>
        </p:nvSpPr>
        <p:spPr>
          <a:xfrm>
            <a:off x="2133600" y="1839449"/>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14" name="Content Placeholder 13"/>
          <p:cNvSpPr>
            <a:spLocks noGrp="1"/>
          </p:cNvSpPr>
          <p:nvPr>
            <p:ph sz="quarter" idx="15" hasCustomPrompt="1"/>
          </p:nvPr>
        </p:nvSpPr>
        <p:spPr>
          <a:xfrm>
            <a:off x="2133600" y="2089768"/>
            <a:ext cx="2133600" cy="196232"/>
          </a:xfrm>
        </p:spPr>
        <p:txBody>
          <a:bodyPr/>
          <a:lstStyle>
            <a:lvl1pPr marL="0" indent="0">
              <a:lnSpc>
                <a:spcPct val="80000"/>
              </a:lnSpc>
              <a:spcBef>
                <a:spcPts val="600"/>
              </a:spcBef>
              <a:defRPr sz="1000"/>
            </a:lvl1pPr>
          </a:lstStyle>
          <a:p>
            <a:pPr lvl="0"/>
            <a:r>
              <a:rPr lang="en-US" dirty="0" smtClean="0"/>
              <a:t>Title</a:t>
            </a:r>
          </a:p>
        </p:txBody>
      </p:sp>
      <p:sp>
        <p:nvSpPr>
          <p:cNvPr id="20" name="Content Placeholder 5"/>
          <p:cNvSpPr>
            <a:spLocks noGrp="1"/>
          </p:cNvSpPr>
          <p:nvPr>
            <p:ph sz="quarter" idx="16" hasCustomPrompt="1"/>
          </p:nvPr>
        </p:nvSpPr>
        <p:spPr>
          <a:xfrm>
            <a:off x="5943600" y="1842821"/>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24" name="Content Placeholder 5"/>
          <p:cNvSpPr>
            <a:spLocks noGrp="1"/>
          </p:cNvSpPr>
          <p:nvPr>
            <p:ph sz="quarter" idx="18" hasCustomPrompt="1"/>
          </p:nvPr>
        </p:nvSpPr>
        <p:spPr>
          <a:xfrm>
            <a:off x="5943600" y="3635881"/>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27" name="Content Placeholder 5"/>
          <p:cNvSpPr>
            <a:spLocks noGrp="1"/>
          </p:cNvSpPr>
          <p:nvPr>
            <p:ph sz="quarter" idx="20" hasCustomPrompt="1"/>
          </p:nvPr>
        </p:nvSpPr>
        <p:spPr>
          <a:xfrm>
            <a:off x="2133600" y="3635881"/>
            <a:ext cx="2133600" cy="193675"/>
          </a:xfrm>
        </p:spPr>
        <p:txBody>
          <a:bodyPr/>
          <a:lstStyle>
            <a:lvl1pPr>
              <a:defRPr sz="1200" b="1">
                <a:solidFill>
                  <a:srgbClr val="CC0000"/>
                </a:solidFill>
              </a:defRPr>
            </a:lvl1pPr>
          </a:lstStyle>
          <a:p>
            <a:pPr lvl="0"/>
            <a:r>
              <a:rPr lang="en-US" dirty="0" smtClean="0"/>
              <a:t>Attorney</a:t>
            </a:r>
            <a:endParaRPr lang="en-US" dirty="0"/>
          </a:p>
        </p:txBody>
      </p:sp>
      <p:sp>
        <p:nvSpPr>
          <p:cNvPr id="17" name="Content Placeholder 13"/>
          <p:cNvSpPr>
            <a:spLocks noGrp="1"/>
          </p:cNvSpPr>
          <p:nvPr>
            <p:ph sz="quarter" idx="22" hasCustomPrompt="1"/>
          </p:nvPr>
        </p:nvSpPr>
        <p:spPr>
          <a:xfrm>
            <a:off x="2133600" y="2313648"/>
            <a:ext cx="2133600" cy="196232"/>
          </a:xfrm>
        </p:spPr>
        <p:txBody>
          <a:bodyPr/>
          <a:lstStyle>
            <a:lvl1pPr marL="0" indent="0">
              <a:lnSpc>
                <a:spcPct val="80000"/>
              </a:lnSpc>
              <a:spcBef>
                <a:spcPts val="600"/>
              </a:spcBef>
              <a:defRPr sz="1000"/>
            </a:lvl1pPr>
          </a:lstStyle>
          <a:p>
            <a:pPr lvl="0"/>
            <a:r>
              <a:rPr lang="en-US" dirty="0" smtClean="0"/>
              <a:t>Phone</a:t>
            </a:r>
          </a:p>
        </p:txBody>
      </p:sp>
      <p:sp>
        <p:nvSpPr>
          <p:cNvPr id="18" name="Content Placeholder 13"/>
          <p:cNvSpPr>
            <a:spLocks noGrp="1"/>
          </p:cNvSpPr>
          <p:nvPr>
            <p:ph sz="quarter" idx="23" hasCustomPrompt="1"/>
          </p:nvPr>
        </p:nvSpPr>
        <p:spPr>
          <a:xfrm>
            <a:off x="2133600" y="2538876"/>
            <a:ext cx="2133600" cy="196232"/>
          </a:xfrm>
        </p:spPr>
        <p:txBody>
          <a:bodyPr/>
          <a:lstStyle>
            <a:lvl1pPr marL="0" indent="0">
              <a:lnSpc>
                <a:spcPct val="80000"/>
              </a:lnSpc>
              <a:spcBef>
                <a:spcPts val="600"/>
              </a:spcBef>
              <a:defRPr sz="1000"/>
            </a:lvl1pPr>
          </a:lstStyle>
          <a:p>
            <a:pPr lvl="0"/>
            <a:r>
              <a:rPr lang="en-US" dirty="0" smtClean="0"/>
              <a:t>Fax</a:t>
            </a:r>
          </a:p>
        </p:txBody>
      </p:sp>
      <p:sp>
        <p:nvSpPr>
          <p:cNvPr id="29" name="Content Placeholder 13"/>
          <p:cNvSpPr>
            <a:spLocks noGrp="1"/>
          </p:cNvSpPr>
          <p:nvPr>
            <p:ph sz="quarter" idx="24" hasCustomPrompt="1"/>
          </p:nvPr>
        </p:nvSpPr>
        <p:spPr>
          <a:xfrm>
            <a:off x="2133600" y="2767476"/>
            <a:ext cx="2133600" cy="196232"/>
          </a:xfrm>
        </p:spPr>
        <p:txBody>
          <a:bodyPr/>
          <a:lstStyle>
            <a:lvl1pPr marL="0" indent="0">
              <a:lnSpc>
                <a:spcPct val="80000"/>
              </a:lnSpc>
              <a:spcBef>
                <a:spcPts val="600"/>
              </a:spcBef>
              <a:defRPr sz="1000"/>
            </a:lvl1pPr>
          </a:lstStyle>
          <a:p>
            <a:pPr lvl="0"/>
            <a:r>
              <a:rPr lang="en-US" dirty="0" smtClean="0"/>
              <a:t>Email</a:t>
            </a:r>
          </a:p>
        </p:txBody>
      </p:sp>
      <p:sp>
        <p:nvSpPr>
          <p:cNvPr id="34" name="Content Placeholder 13"/>
          <p:cNvSpPr>
            <a:spLocks noGrp="1"/>
          </p:cNvSpPr>
          <p:nvPr>
            <p:ph sz="quarter" idx="25" hasCustomPrompt="1"/>
          </p:nvPr>
        </p:nvSpPr>
        <p:spPr>
          <a:xfrm>
            <a:off x="5943600" y="3886200"/>
            <a:ext cx="2133600" cy="196232"/>
          </a:xfrm>
        </p:spPr>
        <p:txBody>
          <a:bodyPr/>
          <a:lstStyle>
            <a:lvl1pPr marL="0" indent="0">
              <a:lnSpc>
                <a:spcPct val="80000"/>
              </a:lnSpc>
              <a:spcBef>
                <a:spcPts val="600"/>
              </a:spcBef>
              <a:defRPr sz="1000"/>
            </a:lvl1pPr>
          </a:lstStyle>
          <a:p>
            <a:pPr lvl="0"/>
            <a:r>
              <a:rPr lang="en-US" dirty="0" smtClean="0"/>
              <a:t>Title</a:t>
            </a:r>
          </a:p>
        </p:txBody>
      </p:sp>
      <p:sp>
        <p:nvSpPr>
          <p:cNvPr id="35" name="Content Placeholder 13"/>
          <p:cNvSpPr>
            <a:spLocks noGrp="1"/>
          </p:cNvSpPr>
          <p:nvPr>
            <p:ph sz="quarter" idx="26" hasCustomPrompt="1"/>
          </p:nvPr>
        </p:nvSpPr>
        <p:spPr>
          <a:xfrm>
            <a:off x="5943600" y="4110080"/>
            <a:ext cx="2133600" cy="196232"/>
          </a:xfrm>
        </p:spPr>
        <p:txBody>
          <a:bodyPr/>
          <a:lstStyle>
            <a:lvl1pPr marL="0" indent="0">
              <a:lnSpc>
                <a:spcPct val="80000"/>
              </a:lnSpc>
              <a:spcBef>
                <a:spcPts val="600"/>
              </a:spcBef>
              <a:defRPr sz="1000"/>
            </a:lvl1pPr>
          </a:lstStyle>
          <a:p>
            <a:pPr lvl="0"/>
            <a:r>
              <a:rPr lang="en-US" dirty="0" smtClean="0"/>
              <a:t>Phone</a:t>
            </a:r>
          </a:p>
        </p:txBody>
      </p:sp>
      <p:sp>
        <p:nvSpPr>
          <p:cNvPr id="36" name="Content Placeholder 13"/>
          <p:cNvSpPr>
            <a:spLocks noGrp="1"/>
          </p:cNvSpPr>
          <p:nvPr>
            <p:ph sz="quarter" idx="27" hasCustomPrompt="1"/>
          </p:nvPr>
        </p:nvSpPr>
        <p:spPr>
          <a:xfrm>
            <a:off x="5943600" y="4335308"/>
            <a:ext cx="2133600" cy="196232"/>
          </a:xfrm>
        </p:spPr>
        <p:txBody>
          <a:bodyPr/>
          <a:lstStyle>
            <a:lvl1pPr marL="0" indent="0">
              <a:lnSpc>
                <a:spcPct val="80000"/>
              </a:lnSpc>
              <a:spcBef>
                <a:spcPts val="600"/>
              </a:spcBef>
              <a:defRPr sz="1000"/>
            </a:lvl1pPr>
          </a:lstStyle>
          <a:p>
            <a:pPr lvl="0"/>
            <a:r>
              <a:rPr lang="en-US" dirty="0" smtClean="0"/>
              <a:t>Fax</a:t>
            </a:r>
          </a:p>
        </p:txBody>
      </p:sp>
      <p:sp>
        <p:nvSpPr>
          <p:cNvPr id="37" name="Content Placeholder 13"/>
          <p:cNvSpPr>
            <a:spLocks noGrp="1"/>
          </p:cNvSpPr>
          <p:nvPr>
            <p:ph sz="quarter" idx="28" hasCustomPrompt="1"/>
          </p:nvPr>
        </p:nvSpPr>
        <p:spPr>
          <a:xfrm>
            <a:off x="5943600" y="4563908"/>
            <a:ext cx="2133600" cy="196232"/>
          </a:xfrm>
        </p:spPr>
        <p:txBody>
          <a:bodyPr/>
          <a:lstStyle>
            <a:lvl1pPr marL="0" indent="0">
              <a:lnSpc>
                <a:spcPct val="80000"/>
              </a:lnSpc>
              <a:spcBef>
                <a:spcPts val="600"/>
              </a:spcBef>
              <a:defRPr sz="1000"/>
            </a:lvl1pPr>
          </a:lstStyle>
          <a:p>
            <a:pPr lvl="0"/>
            <a:r>
              <a:rPr lang="en-US" dirty="0" smtClean="0"/>
              <a:t>Email</a:t>
            </a:r>
          </a:p>
        </p:txBody>
      </p:sp>
      <p:sp>
        <p:nvSpPr>
          <p:cNvPr id="38" name="Content Placeholder 13"/>
          <p:cNvSpPr>
            <a:spLocks noGrp="1"/>
          </p:cNvSpPr>
          <p:nvPr>
            <p:ph sz="quarter" idx="29" hasCustomPrompt="1"/>
          </p:nvPr>
        </p:nvSpPr>
        <p:spPr>
          <a:xfrm>
            <a:off x="5943600" y="2089768"/>
            <a:ext cx="2133600" cy="196232"/>
          </a:xfrm>
        </p:spPr>
        <p:txBody>
          <a:bodyPr/>
          <a:lstStyle>
            <a:lvl1pPr marL="0" indent="0">
              <a:lnSpc>
                <a:spcPct val="80000"/>
              </a:lnSpc>
              <a:spcBef>
                <a:spcPts val="600"/>
              </a:spcBef>
              <a:defRPr sz="1000"/>
            </a:lvl1pPr>
          </a:lstStyle>
          <a:p>
            <a:pPr lvl="0"/>
            <a:r>
              <a:rPr lang="en-US" dirty="0" smtClean="0"/>
              <a:t>Title</a:t>
            </a:r>
          </a:p>
        </p:txBody>
      </p:sp>
      <p:sp>
        <p:nvSpPr>
          <p:cNvPr id="39" name="Content Placeholder 13"/>
          <p:cNvSpPr>
            <a:spLocks noGrp="1"/>
          </p:cNvSpPr>
          <p:nvPr>
            <p:ph sz="quarter" idx="30" hasCustomPrompt="1"/>
          </p:nvPr>
        </p:nvSpPr>
        <p:spPr>
          <a:xfrm>
            <a:off x="5943600" y="2313648"/>
            <a:ext cx="2133600" cy="196232"/>
          </a:xfrm>
        </p:spPr>
        <p:txBody>
          <a:bodyPr/>
          <a:lstStyle>
            <a:lvl1pPr marL="0" indent="0">
              <a:lnSpc>
                <a:spcPct val="80000"/>
              </a:lnSpc>
              <a:spcBef>
                <a:spcPts val="600"/>
              </a:spcBef>
              <a:defRPr sz="1000"/>
            </a:lvl1pPr>
          </a:lstStyle>
          <a:p>
            <a:pPr lvl="0"/>
            <a:r>
              <a:rPr lang="en-US" dirty="0" smtClean="0"/>
              <a:t>Phone</a:t>
            </a:r>
          </a:p>
        </p:txBody>
      </p:sp>
      <p:sp>
        <p:nvSpPr>
          <p:cNvPr id="40" name="Content Placeholder 13"/>
          <p:cNvSpPr>
            <a:spLocks noGrp="1"/>
          </p:cNvSpPr>
          <p:nvPr>
            <p:ph sz="quarter" idx="31" hasCustomPrompt="1"/>
          </p:nvPr>
        </p:nvSpPr>
        <p:spPr>
          <a:xfrm>
            <a:off x="5943600" y="2538876"/>
            <a:ext cx="2133600" cy="196232"/>
          </a:xfrm>
        </p:spPr>
        <p:txBody>
          <a:bodyPr/>
          <a:lstStyle>
            <a:lvl1pPr marL="0" indent="0">
              <a:lnSpc>
                <a:spcPct val="80000"/>
              </a:lnSpc>
              <a:spcBef>
                <a:spcPts val="600"/>
              </a:spcBef>
              <a:defRPr sz="1000"/>
            </a:lvl1pPr>
          </a:lstStyle>
          <a:p>
            <a:pPr lvl="0"/>
            <a:r>
              <a:rPr lang="en-US" dirty="0" smtClean="0"/>
              <a:t>Fax</a:t>
            </a:r>
          </a:p>
        </p:txBody>
      </p:sp>
      <p:sp>
        <p:nvSpPr>
          <p:cNvPr id="41" name="Content Placeholder 13"/>
          <p:cNvSpPr>
            <a:spLocks noGrp="1"/>
          </p:cNvSpPr>
          <p:nvPr>
            <p:ph sz="quarter" idx="32" hasCustomPrompt="1"/>
          </p:nvPr>
        </p:nvSpPr>
        <p:spPr>
          <a:xfrm>
            <a:off x="5943600" y="2767476"/>
            <a:ext cx="2133600" cy="196232"/>
          </a:xfrm>
        </p:spPr>
        <p:txBody>
          <a:bodyPr/>
          <a:lstStyle>
            <a:lvl1pPr marL="0" indent="0">
              <a:lnSpc>
                <a:spcPct val="80000"/>
              </a:lnSpc>
              <a:spcBef>
                <a:spcPts val="600"/>
              </a:spcBef>
              <a:defRPr sz="1000"/>
            </a:lvl1pPr>
          </a:lstStyle>
          <a:p>
            <a:pPr lvl="0"/>
            <a:r>
              <a:rPr lang="en-US" dirty="0" smtClean="0"/>
              <a:t>Email</a:t>
            </a:r>
          </a:p>
        </p:txBody>
      </p:sp>
      <p:sp>
        <p:nvSpPr>
          <p:cNvPr id="42" name="Content Placeholder 13"/>
          <p:cNvSpPr>
            <a:spLocks noGrp="1"/>
          </p:cNvSpPr>
          <p:nvPr>
            <p:ph sz="quarter" idx="33" hasCustomPrompt="1"/>
          </p:nvPr>
        </p:nvSpPr>
        <p:spPr>
          <a:xfrm>
            <a:off x="2133600" y="3886200"/>
            <a:ext cx="2133600" cy="196232"/>
          </a:xfrm>
        </p:spPr>
        <p:txBody>
          <a:bodyPr/>
          <a:lstStyle>
            <a:lvl1pPr marL="0" indent="0">
              <a:lnSpc>
                <a:spcPct val="80000"/>
              </a:lnSpc>
              <a:spcBef>
                <a:spcPts val="600"/>
              </a:spcBef>
              <a:defRPr sz="1000"/>
            </a:lvl1pPr>
          </a:lstStyle>
          <a:p>
            <a:pPr lvl="0"/>
            <a:r>
              <a:rPr lang="en-US" dirty="0" smtClean="0"/>
              <a:t>Title</a:t>
            </a:r>
          </a:p>
        </p:txBody>
      </p:sp>
      <p:sp>
        <p:nvSpPr>
          <p:cNvPr id="43" name="Content Placeholder 13"/>
          <p:cNvSpPr>
            <a:spLocks noGrp="1"/>
          </p:cNvSpPr>
          <p:nvPr>
            <p:ph sz="quarter" idx="34" hasCustomPrompt="1"/>
          </p:nvPr>
        </p:nvSpPr>
        <p:spPr>
          <a:xfrm>
            <a:off x="2133600" y="4110080"/>
            <a:ext cx="2133600" cy="196232"/>
          </a:xfrm>
        </p:spPr>
        <p:txBody>
          <a:bodyPr/>
          <a:lstStyle>
            <a:lvl1pPr marL="0" indent="0">
              <a:lnSpc>
                <a:spcPct val="80000"/>
              </a:lnSpc>
              <a:spcBef>
                <a:spcPts val="600"/>
              </a:spcBef>
              <a:defRPr sz="1000"/>
            </a:lvl1pPr>
          </a:lstStyle>
          <a:p>
            <a:pPr lvl="0"/>
            <a:r>
              <a:rPr lang="en-US" dirty="0" smtClean="0"/>
              <a:t>Phone</a:t>
            </a:r>
          </a:p>
        </p:txBody>
      </p:sp>
      <p:sp>
        <p:nvSpPr>
          <p:cNvPr id="44" name="Content Placeholder 13"/>
          <p:cNvSpPr>
            <a:spLocks noGrp="1"/>
          </p:cNvSpPr>
          <p:nvPr>
            <p:ph sz="quarter" idx="35" hasCustomPrompt="1"/>
          </p:nvPr>
        </p:nvSpPr>
        <p:spPr>
          <a:xfrm>
            <a:off x="2133600" y="4335308"/>
            <a:ext cx="2133600" cy="196232"/>
          </a:xfrm>
        </p:spPr>
        <p:txBody>
          <a:bodyPr/>
          <a:lstStyle>
            <a:lvl1pPr marL="0" indent="0">
              <a:lnSpc>
                <a:spcPct val="80000"/>
              </a:lnSpc>
              <a:spcBef>
                <a:spcPts val="600"/>
              </a:spcBef>
              <a:defRPr sz="1000"/>
            </a:lvl1pPr>
          </a:lstStyle>
          <a:p>
            <a:pPr lvl="0"/>
            <a:r>
              <a:rPr lang="en-US" dirty="0" smtClean="0"/>
              <a:t>Fax</a:t>
            </a:r>
          </a:p>
        </p:txBody>
      </p:sp>
      <p:sp>
        <p:nvSpPr>
          <p:cNvPr id="45" name="Content Placeholder 13"/>
          <p:cNvSpPr>
            <a:spLocks noGrp="1"/>
          </p:cNvSpPr>
          <p:nvPr>
            <p:ph sz="quarter" idx="36" hasCustomPrompt="1"/>
          </p:nvPr>
        </p:nvSpPr>
        <p:spPr>
          <a:xfrm>
            <a:off x="2133600" y="4563908"/>
            <a:ext cx="2133600" cy="196232"/>
          </a:xfrm>
        </p:spPr>
        <p:txBody>
          <a:bodyPr/>
          <a:lstStyle>
            <a:lvl1pPr marL="0" indent="0">
              <a:lnSpc>
                <a:spcPct val="80000"/>
              </a:lnSpc>
              <a:spcBef>
                <a:spcPts val="600"/>
              </a:spcBef>
              <a:defRPr sz="1000"/>
            </a:lvl1pPr>
          </a:lstStyle>
          <a:p>
            <a:pPr lvl="0"/>
            <a:r>
              <a:rPr lang="en-US" dirty="0" smtClean="0"/>
              <a:t>Email</a:t>
            </a:r>
          </a:p>
        </p:txBody>
      </p:sp>
    </p:spTree>
    <p:extLst>
      <p:ext uri="{BB962C8B-B14F-4D97-AF65-F5344CB8AC3E}">
        <p14:creationId xmlns:p14="http://schemas.microsoft.com/office/powerpoint/2010/main" val="12957723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BB04C435-9965-45F8-84B6-E7D316BA3070}"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31643174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876300"/>
            <a:ext cx="2057400" cy="50212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4800" y="876300"/>
            <a:ext cx="6019800" cy="5021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24DD32C-A00F-4F36-AC28-C166DCE1E0A3}" type="slidenum">
              <a:rPr lang="en-US">
                <a:solidFill>
                  <a:srgbClr val="808080"/>
                </a:solidFill>
              </a:rPr>
              <a:pPr>
                <a:defRPr/>
              </a:pPr>
              <a:t>‹#›</a:t>
            </a:fld>
            <a:endParaRPr lang="en-US" dirty="0">
              <a:solidFill>
                <a:srgbClr val="808080"/>
              </a:solidFill>
            </a:endParaRPr>
          </a:p>
        </p:txBody>
      </p:sp>
    </p:spTree>
    <p:extLst>
      <p:ext uri="{BB962C8B-B14F-4D97-AF65-F5344CB8AC3E}">
        <p14:creationId xmlns:p14="http://schemas.microsoft.com/office/powerpoint/2010/main" val="16220189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00279036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648881" y="6184457"/>
            <a:ext cx="2133600" cy="365125"/>
          </a:xfrm>
        </p:spPr>
        <p:txBody>
          <a:bodyPr/>
          <a:lstStyle>
            <a:lvl1pPr>
              <a:defRPr sz="1000"/>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4" name="Picture Placeholder 1"/>
          <p:cNvPicPr>
            <a:picLocks noChangeAspect="1"/>
          </p:cNvPicPr>
          <p:nvPr userDrawn="1"/>
        </p:nvPicPr>
        <p:blipFill>
          <a:blip r:embed="rId2"/>
          <a:srcRect/>
          <a:stretch>
            <a:fillRect/>
          </a:stretch>
        </p:blipFill>
        <p:spPr>
          <a:xfrm>
            <a:off x="915988" y="2186913"/>
            <a:ext cx="968375" cy="1293630"/>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4" name="TextBox 13"/>
          <p:cNvSpPr txBox="1"/>
          <p:nvPr userDrawn="1"/>
        </p:nvSpPr>
        <p:spPr>
          <a:xfrm>
            <a:off x="1884363" y="2138535"/>
            <a:ext cx="1624012" cy="1384995"/>
          </a:xfrm>
          <a:prstGeom prst="rect">
            <a:avLst/>
          </a:prstGeom>
          <a:noFill/>
        </p:spPr>
        <p:txBody>
          <a:bodyPr wrap="square" lIns="182880" tIns="0" rIns="0" bIns="0" rtlCol="0">
            <a:noAutofit/>
          </a:bodyPr>
          <a:lstStyle/>
          <a:p>
            <a:r>
              <a:rPr lang="en-US" sz="1100" b="1" dirty="0" smtClean="0">
                <a:solidFill>
                  <a:srgbClr val="EC0000"/>
                </a:solidFill>
              </a:rPr>
              <a:t>Doneene Damon</a:t>
            </a:r>
          </a:p>
          <a:p>
            <a:pPr>
              <a:spcBef>
                <a:spcPct val="0"/>
              </a:spcBef>
              <a:spcAft>
                <a:spcPct val="0"/>
              </a:spcAft>
              <a:defRPr/>
            </a:pPr>
            <a:r>
              <a:rPr lang="en-US" sz="1300" dirty="0" smtClean="0">
                <a:solidFill>
                  <a:prstClr val="white">
                    <a:lumMod val="65000"/>
                  </a:prstClr>
                </a:solidFill>
              </a:rPr>
              <a:t>Director</a:t>
            </a:r>
          </a:p>
          <a:p>
            <a:pPr>
              <a:spcBef>
                <a:spcPct val="0"/>
              </a:spcBef>
              <a:spcAft>
                <a:spcPct val="0"/>
              </a:spcAft>
              <a:defRPr/>
            </a:pPr>
            <a:r>
              <a:rPr lang="en-US" sz="1300" dirty="0" smtClean="0">
                <a:solidFill>
                  <a:prstClr val="white">
                    <a:lumMod val="65000"/>
                  </a:prstClr>
                </a:solidFill>
              </a:rPr>
              <a:t>302.651.7526</a:t>
            </a:r>
          </a:p>
          <a:p>
            <a:pPr>
              <a:spcBef>
                <a:spcPct val="0"/>
              </a:spcBef>
              <a:spcAft>
                <a:spcPct val="0"/>
              </a:spcAft>
              <a:defRPr/>
            </a:pPr>
            <a:r>
              <a:rPr lang="en-US" sz="1300" dirty="0" smtClean="0">
                <a:solidFill>
                  <a:prstClr val="white">
                    <a:lumMod val="65000"/>
                  </a:prstClr>
                </a:solidFill>
              </a:rPr>
              <a:t>damon@rlf.com</a:t>
            </a:r>
          </a:p>
          <a:p>
            <a:endParaRPr lang="en-US" b="1" dirty="0">
              <a:solidFill>
                <a:prstClr val="black"/>
              </a:solidFill>
            </a:endParaRPr>
          </a:p>
        </p:txBody>
      </p:sp>
      <p:pic>
        <p:nvPicPr>
          <p:cNvPr id="16" name="Picture Placeholder 1"/>
          <p:cNvPicPr>
            <a:picLocks noChangeAspect="1"/>
          </p:cNvPicPr>
          <p:nvPr userDrawn="1"/>
        </p:nvPicPr>
        <p:blipFill>
          <a:blip r:embed="rId3"/>
          <a:srcRect/>
          <a:stretch>
            <a:fillRect/>
          </a:stretch>
        </p:blipFill>
        <p:spPr>
          <a:xfrm>
            <a:off x="4295675" y="2200560"/>
            <a:ext cx="968293" cy="1293522"/>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7" name="TextBox 16"/>
          <p:cNvSpPr txBox="1"/>
          <p:nvPr userDrawn="1"/>
        </p:nvSpPr>
        <p:spPr>
          <a:xfrm>
            <a:off x="5257572" y="2152128"/>
            <a:ext cx="1611313" cy="1384995"/>
          </a:xfrm>
          <a:prstGeom prst="rect">
            <a:avLst/>
          </a:prstGeom>
          <a:noFill/>
        </p:spPr>
        <p:txBody>
          <a:bodyPr wrap="square" lIns="182880" tIns="0" rIns="0" bIns="0" rtlCol="0">
            <a:noAutofit/>
          </a:bodyPr>
          <a:lstStyle/>
          <a:p>
            <a:r>
              <a:rPr lang="en-US" sz="1100" b="1" dirty="0" smtClean="0">
                <a:solidFill>
                  <a:srgbClr val="EC0000"/>
                </a:solidFill>
              </a:rPr>
              <a:t>Wes Peterson</a:t>
            </a:r>
          </a:p>
          <a:p>
            <a:pPr>
              <a:spcBef>
                <a:spcPct val="0"/>
              </a:spcBef>
              <a:spcAft>
                <a:spcPct val="0"/>
              </a:spcAft>
              <a:defRPr/>
            </a:pPr>
            <a:r>
              <a:rPr lang="en-US" sz="1300" dirty="0" smtClean="0">
                <a:solidFill>
                  <a:prstClr val="white">
                    <a:lumMod val="65000"/>
                  </a:prstClr>
                </a:solidFill>
              </a:rPr>
              <a:t>Counsel</a:t>
            </a:r>
          </a:p>
          <a:p>
            <a:pPr>
              <a:spcBef>
                <a:spcPct val="0"/>
              </a:spcBef>
              <a:spcAft>
                <a:spcPct val="0"/>
              </a:spcAft>
              <a:defRPr/>
            </a:pPr>
            <a:r>
              <a:rPr lang="en-US" sz="1300" dirty="0" smtClean="0">
                <a:solidFill>
                  <a:prstClr val="white">
                    <a:lumMod val="65000"/>
                  </a:prstClr>
                </a:solidFill>
              </a:rPr>
              <a:t>302.651.7594</a:t>
            </a:r>
          </a:p>
          <a:p>
            <a:pPr>
              <a:spcBef>
                <a:spcPct val="0"/>
              </a:spcBef>
              <a:spcAft>
                <a:spcPct val="0"/>
              </a:spcAft>
              <a:defRPr/>
            </a:pPr>
            <a:r>
              <a:rPr lang="en-US" sz="1300" dirty="0" smtClean="0">
                <a:solidFill>
                  <a:prstClr val="white">
                    <a:lumMod val="65000"/>
                  </a:prstClr>
                </a:solidFill>
              </a:rPr>
              <a:t>peterson@rlf.com</a:t>
            </a:r>
          </a:p>
          <a:p>
            <a:endParaRPr lang="en-US" b="1" dirty="0">
              <a:solidFill>
                <a:prstClr val="black"/>
              </a:solidFill>
            </a:endParaRPr>
          </a:p>
        </p:txBody>
      </p:sp>
      <p:sp>
        <p:nvSpPr>
          <p:cNvPr id="20" name="TextBox 19"/>
          <p:cNvSpPr txBox="1"/>
          <p:nvPr userDrawn="1"/>
        </p:nvSpPr>
        <p:spPr>
          <a:xfrm>
            <a:off x="884840" y="1538533"/>
            <a:ext cx="5948362" cy="369332"/>
          </a:xfrm>
          <a:prstGeom prst="rect">
            <a:avLst/>
          </a:prstGeom>
          <a:noFill/>
        </p:spPr>
        <p:txBody>
          <a:bodyPr wrap="square" lIns="0" tIns="0" rIns="0" bIns="0" rtlCol="0">
            <a:spAutoFit/>
          </a:bodyPr>
          <a:lstStyle/>
          <a:p>
            <a:r>
              <a:rPr lang="en-US" sz="2400" dirty="0" smtClean="0">
                <a:solidFill>
                  <a:srgbClr val="EC0000"/>
                </a:solidFill>
                <a:latin typeface="Arial"/>
                <a:cs typeface="Arial"/>
              </a:rPr>
              <a:t>For More Information</a:t>
            </a:r>
            <a:endParaRPr lang="en-US" sz="2400" dirty="0">
              <a:solidFill>
                <a:srgbClr val="EC0000"/>
              </a:solidFill>
              <a:latin typeface="Arial"/>
              <a:cs typeface="Arial"/>
            </a:endParaRPr>
          </a:p>
        </p:txBody>
      </p:sp>
    </p:spTree>
    <p:extLst>
      <p:ext uri="{BB962C8B-B14F-4D97-AF65-F5344CB8AC3E}">
        <p14:creationId xmlns:p14="http://schemas.microsoft.com/office/powerpoint/2010/main" val="27225650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E1C2CB1-A4FD-374C-8751-D00298D150FA}" type="slidenum">
              <a:rPr lang="en-US" smtClean="0"/>
              <a:t>‹#›</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808245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48382785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648881" y="6184457"/>
            <a:ext cx="2133600" cy="365125"/>
          </a:xfrm>
        </p:spPr>
        <p:txBody>
          <a:bodyPr/>
          <a:lstStyle>
            <a:lvl1pPr>
              <a:defRPr sz="1000"/>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4" name="Picture Placeholder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5988" y="2186913"/>
            <a:ext cx="968375" cy="1293630"/>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4" name="TextBox 13"/>
          <p:cNvSpPr txBox="1"/>
          <p:nvPr userDrawn="1"/>
        </p:nvSpPr>
        <p:spPr>
          <a:xfrm>
            <a:off x="1884363" y="2138535"/>
            <a:ext cx="1624012" cy="1384995"/>
          </a:xfrm>
          <a:prstGeom prst="rect">
            <a:avLst/>
          </a:prstGeom>
          <a:noFill/>
        </p:spPr>
        <p:txBody>
          <a:bodyPr wrap="square" lIns="182880" tIns="0" rIns="0" bIns="0" rtlCol="0">
            <a:noAutofit/>
          </a:bodyPr>
          <a:lstStyle/>
          <a:p>
            <a:r>
              <a:rPr lang="en-US" sz="1100" b="1" dirty="0" smtClean="0">
                <a:solidFill>
                  <a:srgbClr val="EC0000"/>
                </a:solidFill>
              </a:rPr>
              <a:t>Doneene Damon</a:t>
            </a:r>
          </a:p>
          <a:p>
            <a:pPr>
              <a:defRPr/>
            </a:pPr>
            <a:r>
              <a:rPr lang="en-US" sz="1300" dirty="0" smtClean="0">
                <a:solidFill>
                  <a:prstClr val="white">
                    <a:lumMod val="65000"/>
                  </a:prstClr>
                </a:solidFill>
              </a:rPr>
              <a:t>Director</a:t>
            </a:r>
          </a:p>
          <a:p>
            <a:pPr>
              <a:defRPr/>
            </a:pPr>
            <a:r>
              <a:rPr lang="en-US" sz="1300" dirty="0" smtClean="0">
                <a:solidFill>
                  <a:prstClr val="white">
                    <a:lumMod val="65000"/>
                  </a:prstClr>
                </a:solidFill>
              </a:rPr>
              <a:t>302.651.7526</a:t>
            </a:r>
          </a:p>
          <a:p>
            <a:pPr>
              <a:defRPr/>
            </a:pPr>
            <a:r>
              <a:rPr lang="en-US" sz="1300" dirty="0" smtClean="0">
                <a:solidFill>
                  <a:prstClr val="white">
                    <a:lumMod val="65000"/>
                  </a:prstClr>
                </a:solidFill>
              </a:rPr>
              <a:t>damon@rlf.com</a:t>
            </a:r>
          </a:p>
          <a:p>
            <a:endParaRPr lang="en-US" b="1" dirty="0">
              <a:solidFill>
                <a:prstClr val="black"/>
              </a:solidFill>
            </a:endParaRPr>
          </a:p>
        </p:txBody>
      </p:sp>
      <p:pic>
        <p:nvPicPr>
          <p:cNvPr id="16" name="Picture Placeholder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95675" y="2200560"/>
            <a:ext cx="968293" cy="1293522"/>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7" name="TextBox 16"/>
          <p:cNvSpPr txBox="1"/>
          <p:nvPr userDrawn="1"/>
        </p:nvSpPr>
        <p:spPr>
          <a:xfrm>
            <a:off x="5257572" y="2152128"/>
            <a:ext cx="1611313" cy="1384995"/>
          </a:xfrm>
          <a:prstGeom prst="rect">
            <a:avLst/>
          </a:prstGeom>
          <a:noFill/>
        </p:spPr>
        <p:txBody>
          <a:bodyPr wrap="square" lIns="182880" tIns="0" rIns="0" bIns="0" rtlCol="0">
            <a:noAutofit/>
          </a:bodyPr>
          <a:lstStyle/>
          <a:p>
            <a:r>
              <a:rPr lang="en-US" sz="1100" b="1" dirty="0" smtClean="0">
                <a:solidFill>
                  <a:srgbClr val="EC0000"/>
                </a:solidFill>
              </a:rPr>
              <a:t>Wes Peterson</a:t>
            </a:r>
          </a:p>
          <a:p>
            <a:pPr>
              <a:defRPr/>
            </a:pPr>
            <a:r>
              <a:rPr lang="en-US" sz="1300" dirty="0" smtClean="0">
                <a:solidFill>
                  <a:prstClr val="white">
                    <a:lumMod val="65000"/>
                  </a:prstClr>
                </a:solidFill>
              </a:rPr>
              <a:t>Counsel</a:t>
            </a:r>
          </a:p>
          <a:p>
            <a:pPr>
              <a:defRPr/>
            </a:pPr>
            <a:r>
              <a:rPr lang="en-US" sz="1300" dirty="0" smtClean="0">
                <a:solidFill>
                  <a:prstClr val="white">
                    <a:lumMod val="65000"/>
                  </a:prstClr>
                </a:solidFill>
              </a:rPr>
              <a:t>302.651.7594</a:t>
            </a:r>
          </a:p>
          <a:p>
            <a:pPr>
              <a:defRPr/>
            </a:pPr>
            <a:r>
              <a:rPr lang="en-US" sz="1300" dirty="0" smtClean="0">
                <a:solidFill>
                  <a:prstClr val="white">
                    <a:lumMod val="65000"/>
                  </a:prstClr>
                </a:solidFill>
              </a:rPr>
              <a:t>peterson@rlf.com</a:t>
            </a:r>
          </a:p>
          <a:p>
            <a:endParaRPr lang="en-US" b="1" dirty="0">
              <a:solidFill>
                <a:prstClr val="black"/>
              </a:solidFill>
            </a:endParaRPr>
          </a:p>
        </p:txBody>
      </p:sp>
      <p:sp>
        <p:nvSpPr>
          <p:cNvPr id="20" name="TextBox 19"/>
          <p:cNvSpPr txBox="1"/>
          <p:nvPr userDrawn="1"/>
        </p:nvSpPr>
        <p:spPr>
          <a:xfrm>
            <a:off x="884840" y="1538533"/>
            <a:ext cx="5948362" cy="369332"/>
          </a:xfrm>
          <a:prstGeom prst="rect">
            <a:avLst/>
          </a:prstGeom>
          <a:noFill/>
        </p:spPr>
        <p:txBody>
          <a:bodyPr wrap="square" lIns="0" tIns="0" rIns="0" bIns="0" rtlCol="0">
            <a:spAutoFit/>
          </a:bodyPr>
          <a:lstStyle/>
          <a:p>
            <a:r>
              <a:rPr lang="en-US" sz="2400" dirty="0" smtClean="0">
                <a:solidFill>
                  <a:srgbClr val="EC0000"/>
                </a:solidFill>
                <a:latin typeface="Arial"/>
                <a:cs typeface="Arial"/>
              </a:rPr>
              <a:t>For More Information</a:t>
            </a:r>
            <a:endParaRPr lang="en-US" sz="2400" dirty="0">
              <a:solidFill>
                <a:srgbClr val="EC0000"/>
              </a:solidFill>
              <a:latin typeface="Arial"/>
              <a:cs typeface="Arial"/>
            </a:endParaRPr>
          </a:p>
        </p:txBody>
      </p:sp>
    </p:spTree>
    <p:extLst>
      <p:ext uri="{BB962C8B-B14F-4D97-AF65-F5344CB8AC3E}">
        <p14:creationId xmlns:p14="http://schemas.microsoft.com/office/powerpoint/2010/main" val="165251314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78397744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648881" y="6184457"/>
            <a:ext cx="2133600" cy="365125"/>
          </a:xfrm>
        </p:spPr>
        <p:txBody>
          <a:bodyPr/>
          <a:lstStyle>
            <a:lvl1pPr>
              <a:defRPr sz="1000"/>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4" name="Picture Placeholder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5988" y="2186913"/>
            <a:ext cx="968375" cy="1293630"/>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4" name="TextBox 13"/>
          <p:cNvSpPr txBox="1"/>
          <p:nvPr userDrawn="1"/>
        </p:nvSpPr>
        <p:spPr>
          <a:xfrm>
            <a:off x="1884363" y="2138535"/>
            <a:ext cx="1624012" cy="1384995"/>
          </a:xfrm>
          <a:prstGeom prst="rect">
            <a:avLst/>
          </a:prstGeom>
          <a:noFill/>
        </p:spPr>
        <p:txBody>
          <a:bodyPr wrap="square" lIns="182880" tIns="0" rIns="0" bIns="0" rtlCol="0">
            <a:noAutofit/>
          </a:bodyPr>
          <a:lstStyle/>
          <a:p>
            <a:r>
              <a:rPr lang="en-US" sz="1100" b="1" dirty="0" smtClean="0">
                <a:solidFill>
                  <a:srgbClr val="EC0000"/>
                </a:solidFill>
              </a:rPr>
              <a:t>Doneene Damon</a:t>
            </a:r>
          </a:p>
          <a:p>
            <a:pPr>
              <a:defRPr/>
            </a:pPr>
            <a:r>
              <a:rPr lang="en-US" sz="1300" dirty="0" smtClean="0">
                <a:solidFill>
                  <a:prstClr val="white">
                    <a:lumMod val="65000"/>
                  </a:prstClr>
                </a:solidFill>
              </a:rPr>
              <a:t>Director</a:t>
            </a:r>
          </a:p>
          <a:p>
            <a:pPr>
              <a:defRPr/>
            </a:pPr>
            <a:r>
              <a:rPr lang="en-US" sz="1300" dirty="0" smtClean="0">
                <a:solidFill>
                  <a:prstClr val="white">
                    <a:lumMod val="65000"/>
                  </a:prstClr>
                </a:solidFill>
              </a:rPr>
              <a:t>302.651.7526</a:t>
            </a:r>
          </a:p>
          <a:p>
            <a:pPr>
              <a:defRPr/>
            </a:pPr>
            <a:r>
              <a:rPr lang="en-US" sz="1300" dirty="0" smtClean="0">
                <a:solidFill>
                  <a:prstClr val="white">
                    <a:lumMod val="65000"/>
                  </a:prstClr>
                </a:solidFill>
              </a:rPr>
              <a:t>damon@rlf.com</a:t>
            </a:r>
          </a:p>
          <a:p>
            <a:endParaRPr lang="en-US" b="1" dirty="0">
              <a:solidFill>
                <a:prstClr val="black"/>
              </a:solidFill>
            </a:endParaRPr>
          </a:p>
        </p:txBody>
      </p:sp>
      <p:pic>
        <p:nvPicPr>
          <p:cNvPr id="16" name="Picture Placeholder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95675" y="2200560"/>
            <a:ext cx="968293" cy="1293522"/>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7" name="TextBox 16"/>
          <p:cNvSpPr txBox="1"/>
          <p:nvPr userDrawn="1"/>
        </p:nvSpPr>
        <p:spPr>
          <a:xfrm>
            <a:off x="5257572" y="2152128"/>
            <a:ext cx="1611313" cy="1384995"/>
          </a:xfrm>
          <a:prstGeom prst="rect">
            <a:avLst/>
          </a:prstGeom>
          <a:noFill/>
        </p:spPr>
        <p:txBody>
          <a:bodyPr wrap="square" lIns="182880" tIns="0" rIns="0" bIns="0" rtlCol="0">
            <a:noAutofit/>
          </a:bodyPr>
          <a:lstStyle/>
          <a:p>
            <a:r>
              <a:rPr lang="en-US" sz="1100" b="1" dirty="0" smtClean="0">
                <a:solidFill>
                  <a:srgbClr val="EC0000"/>
                </a:solidFill>
              </a:rPr>
              <a:t>Wes Peterson</a:t>
            </a:r>
          </a:p>
          <a:p>
            <a:pPr>
              <a:defRPr/>
            </a:pPr>
            <a:r>
              <a:rPr lang="en-US" sz="1300" dirty="0" smtClean="0">
                <a:solidFill>
                  <a:prstClr val="white">
                    <a:lumMod val="65000"/>
                  </a:prstClr>
                </a:solidFill>
              </a:rPr>
              <a:t>Counsel</a:t>
            </a:r>
          </a:p>
          <a:p>
            <a:pPr>
              <a:defRPr/>
            </a:pPr>
            <a:r>
              <a:rPr lang="en-US" sz="1300" dirty="0" smtClean="0">
                <a:solidFill>
                  <a:prstClr val="white">
                    <a:lumMod val="65000"/>
                  </a:prstClr>
                </a:solidFill>
              </a:rPr>
              <a:t>302.651.7594</a:t>
            </a:r>
          </a:p>
          <a:p>
            <a:pPr>
              <a:defRPr/>
            </a:pPr>
            <a:r>
              <a:rPr lang="en-US" sz="1300" dirty="0" smtClean="0">
                <a:solidFill>
                  <a:prstClr val="white">
                    <a:lumMod val="65000"/>
                  </a:prstClr>
                </a:solidFill>
              </a:rPr>
              <a:t>peterson@rlf.com</a:t>
            </a:r>
          </a:p>
          <a:p>
            <a:endParaRPr lang="en-US" b="1" dirty="0">
              <a:solidFill>
                <a:prstClr val="black"/>
              </a:solidFill>
            </a:endParaRPr>
          </a:p>
        </p:txBody>
      </p:sp>
      <p:sp>
        <p:nvSpPr>
          <p:cNvPr id="20" name="TextBox 19"/>
          <p:cNvSpPr txBox="1"/>
          <p:nvPr userDrawn="1"/>
        </p:nvSpPr>
        <p:spPr>
          <a:xfrm>
            <a:off x="884840" y="1538533"/>
            <a:ext cx="5948362" cy="369332"/>
          </a:xfrm>
          <a:prstGeom prst="rect">
            <a:avLst/>
          </a:prstGeom>
          <a:noFill/>
        </p:spPr>
        <p:txBody>
          <a:bodyPr wrap="square" lIns="0" tIns="0" rIns="0" bIns="0" rtlCol="0">
            <a:spAutoFit/>
          </a:bodyPr>
          <a:lstStyle/>
          <a:p>
            <a:r>
              <a:rPr lang="en-US" sz="2400" dirty="0" smtClean="0">
                <a:solidFill>
                  <a:srgbClr val="EC0000"/>
                </a:solidFill>
                <a:latin typeface="Arial"/>
                <a:cs typeface="Arial"/>
              </a:rPr>
              <a:t>For More Information</a:t>
            </a:r>
            <a:endParaRPr lang="en-US" sz="2400" dirty="0">
              <a:solidFill>
                <a:srgbClr val="EC0000"/>
              </a:solidFill>
              <a:latin typeface="Arial"/>
              <a:cs typeface="Arial"/>
            </a:endParaRPr>
          </a:p>
        </p:txBody>
      </p:sp>
    </p:spTree>
    <p:extLst>
      <p:ext uri="{BB962C8B-B14F-4D97-AF65-F5344CB8AC3E}">
        <p14:creationId xmlns:p14="http://schemas.microsoft.com/office/powerpoint/2010/main" val="82070901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04273438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648881" y="6184457"/>
            <a:ext cx="2133600" cy="365125"/>
          </a:xfrm>
        </p:spPr>
        <p:txBody>
          <a:bodyPr/>
          <a:lstStyle>
            <a:lvl1pPr>
              <a:defRPr sz="1000"/>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4" name="Picture Placeholder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5988" y="2186913"/>
            <a:ext cx="968375" cy="1293630"/>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4" name="TextBox 13"/>
          <p:cNvSpPr txBox="1"/>
          <p:nvPr userDrawn="1"/>
        </p:nvSpPr>
        <p:spPr>
          <a:xfrm>
            <a:off x="1884363" y="2138535"/>
            <a:ext cx="1624012" cy="1384995"/>
          </a:xfrm>
          <a:prstGeom prst="rect">
            <a:avLst/>
          </a:prstGeom>
          <a:noFill/>
        </p:spPr>
        <p:txBody>
          <a:bodyPr wrap="square" lIns="182880" tIns="0" rIns="0" bIns="0" rtlCol="0">
            <a:noAutofit/>
          </a:bodyPr>
          <a:lstStyle/>
          <a:p>
            <a:r>
              <a:rPr lang="en-US" sz="1100" b="1" dirty="0" smtClean="0">
                <a:solidFill>
                  <a:srgbClr val="EC0000"/>
                </a:solidFill>
              </a:rPr>
              <a:t>Doneene Damon</a:t>
            </a:r>
          </a:p>
          <a:p>
            <a:pPr>
              <a:defRPr/>
            </a:pPr>
            <a:r>
              <a:rPr lang="en-US" sz="1300" dirty="0" smtClean="0">
                <a:solidFill>
                  <a:prstClr val="white">
                    <a:lumMod val="65000"/>
                  </a:prstClr>
                </a:solidFill>
              </a:rPr>
              <a:t>Director</a:t>
            </a:r>
          </a:p>
          <a:p>
            <a:pPr>
              <a:defRPr/>
            </a:pPr>
            <a:r>
              <a:rPr lang="en-US" sz="1300" dirty="0" smtClean="0">
                <a:solidFill>
                  <a:prstClr val="white">
                    <a:lumMod val="65000"/>
                  </a:prstClr>
                </a:solidFill>
              </a:rPr>
              <a:t>302.651.7526</a:t>
            </a:r>
          </a:p>
          <a:p>
            <a:pPr>
              <a:defRPr/>
            </a:pPr>
            <a:r>
              <a:rPr lang="en-US" sz="1300" dirty="0" smtClean="0">
                <a:solidFill>
                  <a:prstClr val="white">
                    <a:lumMod val="65000"/>
                  </a:prstClr>
                </a:solidFill>
              </a:rPr>
              <a:t>damon@rlf.com</a:t>
            </a:r>
          </a:p>
          <a:p>
            <a:endParaRPr lang="en-US" b="1" dirty="0">
              <a:solidFill>
                <a:prstClr val="black"/>
              </a:solidFill>
            </a:endParaRPr>
          </a:p>
        </p:txBody>
      </p:sp>
      <p:pic>
        <p:nvPicPr>
          <p:cNvPr id="16" name="Picture Placeholder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95675" y="2200560"/>
            <a:ext cx="968293" cy="1293522"/>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7" name="TextBox 16"/>
          <p:cNvSpPr txBox="1"/>
          <p:nvPr userDrawn="1"/>
        </p:nvSpPr>
        <p:spPr>
          <a:xfrm>
            <a:off x="5257572" y="2152128"/>
            <a:ext cx="1611313" cy="1384995"/>
          </a:xfrm>
          <a:prstGeom prst="rect">
            <a:avLst/>
          </a:prstGeom>
          <a:noFill/>
        </p:spPr>
        <p:txBody>
          <a:bodyPr wrap="square" lIns="182880" tIns="0" rIns="0" bIns="0" rtlCol="0">
            <a:noAutofit/>
          </a:bodyPr>
          <a:lstStyle/>
          <a:p>
            <a:r>
              <a:rPr lang="en-US" sz="1100" b="1" dirty="0" smtClean="0">
                <a:solidFill>
                  <a:srgbClr val="EC0000"/>
                </a:solidFill>
              </a:rPr>
              <a:t>Wes Peterson</a:t>
            </a:r>
          </a:p>
          <a:p>
            <a:pPr>
              <a:defRPr/>
            </a:pPr>
            <a:r>
              <a:rPr lang="en-US" sz="1300" dirty="0" smtClean="0">
                <a:solidFill>
                  <a:prstClr val="white">
                    <a:lumMod val="65000"/>
                  </a:prstClr>
                </a:solidFill>
              </a:rPr>
              <a:t>Counsel</a:t>
            </a:r>
          </a:p>
          <a:p>
            <a:pPr>
              <a:defRPr/>
            </a:pPr>
            <a:r>
              <a:rPr lang="en-US" sz="1300" dirty="0" smtClean="0">
                <a:solidFill>
                  <a:prstClr val="white">
                    <a:lumMod val="65000"/>
                  </a:prstClr>
                </a:solidFill>
              </a:rPr>
              <a:t>302.651.7594</a:t>
            </a:r>
          </a:p>
          <a:p>
            <a:pPr>
              <a:defRPr/>
            </a:pPr>
            <a:r>
              <a:rPr lang="en-US" sz="1300" dirty="0" smtClean="0">
                <a:solidFill>
                  <a:prstClr val="white">
                    <a:lumMod val="65000"/>
                  </a:prstClr>
                </a:solidFill>
              </a:rPr>
              <a:t>peterson@rlf.com</a:t>
            </a:r>
          </a:p>
          <a:p>
            <a:endParaRPr lang="en-US" b="1" dirty="0">
              <a:solidFill>
                <a:prstClr val="black"/>
              </a:solidFill>
            </a:endParaRPr>
          </a:p>
        </p:txBody>
      </p:sp>
      <p:sp>
        <p:nvSpPr>
          <p:cNvPr id="20" name="TextBox 19"/>
          <p:cNvSpPr txBox="1"/>
          <p:nvPr userDrawn="1"/>
        </p:nvSpPr>
        <p:spPr>
          <a:xfrm>
            <a:off x="884840" y="1538533"/>
            <a:ext cx="5948362" cy="369332"/>
          </a:xfrm>
          <a:prstGeom prst="rect">
            <a:avLst/>
          </a:prstGeom>
          <a:noFill/>
        </p:spPr>
        <p:txBody>
          <a:bodyPr wrap="square" lIns="0" tIns="0" rIns="0" bIns="0" rtlCol="0">
            <a:spAutoFit/>
          </a:bodyPr>
          <a:lstStyle/>
          <a:p>
            <a:r>
              <a:rPr lang="en-US" sz="2400" dirty="0" smtClean="0">
                <a:solidFill>
                  <a:srgbClr val="EC0000"/>
                </a:solidFill>
                <a:latin typeface="Arial"/>
                <a:cs typeface="Arial"/>
              </a:rPr>
              <a:t>For More Information</a:t>
            </a:r>
            <a:endParaRPr lang="en-US" sz="2400" dirty="0">
              <a:solidFill>
                <a:srgbClr val="EC0000"/>
              </a:solidFill>
              <a:latin typeface="Arial"/>
              <a:cs typeface="Arial"/>
            </a:endParaRPr>
          </a:p>
        </p:txBody>
      </p:sp>
    </p:spTree>
    <p:extLst>
      <p:ext uri="{BB962C8B-B14F-4D97-AF65-F5344CB8AC3E}">
        <p14:creationId xmlns:p14="http://schemas.microsoft.com/office/powerpoint/2010/main" val="38599431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648881" y="6184457"/>
            <a:ext cx="2133600" cy="365125"/>
          </a:xfrm>
        </p:spPr>
        <p:txBody>
          <a:bodyPr/>
          <a:lstStyle>
            <a:lvl1pPr>
              <a:defRPr sz="1000"/>
            </a:lvl1pPr>
          </a:lstStyle>
          <a:p>
            <a:fld id="{3E1C2CB1-A4FD-374C-8751-D00298D150FA}" type="slidenum">
              <a:rPr lang="en-US" smtClean="0"/>
              <a:pPr/>
              <a:t>‹#›</a:t>
            </a:fld>
            <a:endParaRPr lang="en-US" dirty="0"/>
          </a:p>
        </p:txBody>
      </p:sp>
      <p:pic>
        <p:nvPicPr>
          <p:cNvPr id="4" name="Picture Placeholder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5988" y="2186913"/>
            <a:ext cx="968375" cy="1293630"/>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4" name="TextBox 13"/>
          <p:cNvSpPr txBox="1"/>
          <p:nvPr userDrawn="1"/>
        </p:nvSpPr>
        <p:spPr>
          <a:xfrm>
            <a:off x="1884363" y="2138535"/>
            <a:ext cx="1624012" cy="1384995"/>
          </a:xfrm>
          <a:prstGeom prst="rect">
            <a:avLst/>
          </a:prstGeom>
          <a:noFill/>
        </p:spPr>
        <p:txBody>
          <a:bodyPr wrap="square" lIns="182880" tIns="0" rIns="0" bIns="0" rtlCol="0">
            <a:noAutofit/>
          </a:bodyPr>
          <a:lstStyle/>
          <a:p>
            <a:r>
              <a:rPr lang="en-US" sz="1100" b="1" dirty="0" smtClean="0">
                <a:solidFill>
                  <a:srgbClr val="EC0000"/>
                </a:solidFill>
              </a:rPr>
              <a:t>Doneene Damon</a:t>
            </a:r>
          </a:p>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solidFill>
                  <a:schemeClr val="bg1">
                    <a:lumMod val="65000"/>
                  </a:schemeClr>
                </a:solidFill>
              </a:rPr>
              <a:t>Director</a:t>
            </a:r>
          </a:p>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solidFill>
                  <a:schemeClr val="bg1">
                    <a:lumMod val="65000"/>
                  </a:schemeClr>
                </a:solidFill>
              </a:rPr>
              <a:t>302.651.7526</a:t>
            </a:r>
          </a:p>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solidFill>
                  <a:schemeClr val="bg1">
                    <a:lumMod val="65000"/>
                  </a:schemeClr>
                </a:solidFill>
              </a:rPr>
              <a:t>damon@rlf.com</a:t>
            </a:r>
          </a:p>
          <a:p>
            <a:endParaRPr lang="en-US" b="1" dirty="0"/>
          </a:p>
        </p:txBody>
      </p:sp>
      <p:pic>
        <p:nvPicPr>
          <p:cNvPr id="16" name="Picture Placeholder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95675" y="2200560"/>
            <a:ext cx="968293" cy="1293522"/>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7" name="TextBox 16"/>
          <p:cNvSpPr txBox="1"/>
          <p:nvPr userDrawn="1"/>
        </p:nvSpPr>
        <p:spPr>
          <a:xfrm>
            <a:off x="5257572" y="2152128"/>
            <a:ext cx="1611313" cy="1384995"/>
          </a:xfrm>
          <a:prstGeom prst="rect">
            <a:avLst/>
          </a:prstGeom>
          <a:noFill/>
        </p:spPr>
        <p:txBody>
          <a:bodyPr wrap="square" lIns="182880" tIns="0" rIns="0" bIns="0" rtlCol="0">
            <a:noAutofit/>
          </a:bodyPr>
          <a:lstStyle/>
          <a:p>
            <a:r>
              <a:rPr lang="en-US" sz="1100" b="1" dirty="0" smtClean="0">
                <a:solidFill>
                  <a:srgbClr val="EC0000"/>
                </a:solidFill>
              </a:rPr>
              <a:t>Wes Peterson</a:t>
            </a:r>
          </a:p>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solidFill>
                  <a:schemeClr val="bg1">
                    <a:lumMod val="65000"/>
                  </a:schemeClr>
                </a:solidFill>
              </a:rPr>
              <a:t>Counsel</a:t>
            </a:r>
          </a:p>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solidFill>
                  <a:schemeClr val="bg1">
                    <a:lumMod val="65000"/>
                  </a:schemeClr>
                </a:solidFill>
              </a:rPr>
              <a:t>302.651.7594</a:t>
            </a:r>
          </a:p>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solidFill>
                  <a:schemeClr val="bg1">
                    <a:lumMod val="65000"/>
                  </a:schemeClr>
                </a:solidFill>
              </a:rPr>
              <a:t>peterson@rlf.com</a:t>
            </a:r>
          </a:p>
          <a:p>
            <a:endParaRPr lang="en-US" b="1" dirty="0"/>
          </a:p>
        </p:txBody>
      </p:sp>
      <p:sp>
        <p:nvSpPr>
          <p:cNvPr id="20" name="TextBox 19"/>
          <p:cNvSpPr txBox="1"/>
          <p:nvPr userDrawn="1"/>
        </p:nvSpPr>
        <p:spPr>
          <a:xfrm>
            <a:off x="884840" y="1538533"/>
            <a:ext cx="5948362" cy="369332"/>
          </a:xfrm>
          <a:prstGeom prst="rect">
            <a:avLst/>
          </a:prstGeom>
          <a:noFill/>
        </p:spPr>
        <p:txBody>
          <a:bodyPr wrap="square" lIns="0" tIns="0" rIns="0" bIns="0" rtlCol="0">
            <a:spAutoFit/>
          </a:bodyPr>
          <a:lstStyle/>
          <a:p>
            <a:r>
              <a:rPr lang="en-US" sz="2400" dirty="0" smtClean="0">
                <a:solidFill>
                  <a:srgbClr val="EC0000"/>
                </a:solidFill>
                <a:latin typeface="Arial"/>
                <a:cs typeface="Arial"/>
              </a:rPr>
              <a:t>For More</a:t>
            </a:r>
            <a:r>
              <a:rPr lang="en-US" sz="2400" baseline="0" dirty="0" smtClean="0">
                <a:solidFill>
                  <a:srgbClr val="EC0000"/>
                </a:solidFill>
                <a:latin typeface="Arial"/>
                <a:cs typeface="Arial"/>
              </a:rPr>
              <a:t> Information</a:t>
            </a:r>
            <a:endParaRPr lang="en-US" sz="2400" dirty="0">
              <a:solidFill>
                <a:srgbClr val="EC0000"/>
              </a:solidFill>
              <a:latin typeface="Arial"/>
              <a:cs typeface="Arial"/>
            </a:endParaRPr>
          </a:p>
        </p:txBody>
      </p:sp>
    </p:spTree>
    <p:extLst>
      <p:ext uri="{BB962C8B-B14F-4D97-AF65-F5344CB8AC3E}">
        <p14:creationId xmlns:p14="http://schemas.microsoft.com/office/powerpoint/2010/main" val="14800578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744586" y="6356350"/>
            <a:ext cx="2133600" cy="365125"/>
          </a:xfrm>
          <a:prstGeom prst="rect">
            <a:avLst/>
          </a:prstGeom>
        </p:spPr>
        <p:txBody>
          <a:bodyPr/>
          <a:lstStyle>
            <a:lvl1pPr algn="r">
              <a:defRPr sz="1400">
                <a:solidFill>
                  <a:schemeClr val="bg1">
                    <a:lumMod val="50000"/>
                  </a:schemeClr>
                </a:solidFill>
              </a:defRPr>
            </a:lvl1pPr>
          </a:lstStyle>
          <a:p>
            <a:fld id="{3E1C2CB1-A4FD-374C-8751-D00298D150FA}" type="slidenum">
              <a:rPr lang="en-US" smtClean="0">
                <a:solidFill>
                  <a:prstClr val="white">
                    <a:lumMod val="50000"/>
                  </a:prstClr>
                </a:solidFill>
              </a:rPr>
              <a:pPr/>
              <a:t>‹#›</a:t>
            </a:fld>
            <a:endParaRPr lang="en-US" dirty="0">
              <a:solidFill>
                <a:prstClr val="white">
                  <a:lumMod val="50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41582120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2224690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648881" y="6184457"/>
            <a:ext cx="2133600" cy="365125"/>
          </a:xfrm>
        </p:spPr>
        <p:txBody>
          <a:bodyPr/>
          <a:lstStyle>
            <a:lvl1pPr>
              <a:defRPr sz="1000"/>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4" name="Picture Placeholder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15988" y="2186913"/>
            <a:ext cx="968375" cy="1293630"/>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4" name="TextBox 13"/>
          <p:cNvSpPr txBox="1"/>
          <p:nvPr userDrawn="1"/>
        </p:nvSpPr>
        <p:spPr>
          <a:xfrm>
            <a:off x="1884363" y="2138535"/>
            <a:ext cx="1624012" cy="1384995"/>
          </a:xfrm>
          <a:prstGeom prst="rect">
            <a:avLst/>
          </a:prstGeom>
          <a:noFill/>
        </p:spPr>
        <p:txBody>
          <a:bodyPr wrap="square" lIns="182880" tIns="0" rIns="0" bIns="0" rtlCol="0">
            <a:noAutofit/>
          </a:bodyPr>
          <a:lstStyle/>
          <a:p>
            <a:r>
              <a:rPr lang="en-US" sz="1100" b="1" dirty="0" smtClean="0">
                <a:solidFill>
                  <a:srgbClr val="EC0000"/>
                </a:solidFill>
              </a:rPr>
              <a:t>Doneene Damon</a:t>
            </a:r>
          </a:p>
          <a:p>
            <a:pPr>
              <a:defRPr/>
            </a:pPr>
            <a:r>
              <a:rPr lang="en-US" sz="1300" dirty="0" smtClean="0">
                <a:solidFill>
                  <a:prstClr val="white">
                    <a:lumMod val="65000"/>
                  </a:prstClr>
                </a:solidFill>
              </a:rPr>
              <a:t>Director</a:t>
            </a:r>
          </a:p>
          <a:p>
            <a:pPr>
              <a:defRPr/>
            </a:pPr>
            <a:r>
              <a:rPr lang="en-US" sz="1300" dirty="0" smtClean="0">
                <a:solidFill>
                  <a:prstClr val="white">
                    <a:lumMod val="65000"/>
                  </a:prstClr>
                </a:solidFill>
              </a:rPr>
              <a:t>302.651.7526</a:t>
            </a:r>
          </a:p>
          <a:p>
            <a:pPr>
              <a:defRPr/>
            </a:pPr>
            <a:r>
              <a:rPr lang="en-US" sz="1300" dirty="0" smtClean="0">
                <a:solidFill>
                  <a:prstClr val="white">
                    <a:lumMod val="65000"/>
                  </a:prstClr>
                </a:solidFill>
              </a:rPr>
              <a:t>damon@rlf.com</a:t>
            </a:r>
          </a:p>
          <a:p>
            <a:endParaRPr lang="en-US" b="1" dirty="0">
              <a:solidFill>
                <a:prstClr val="black"/>
              </a:solidFill>
            </a:endParaRPr>
          </a:p>
        </p:txBody>
      </p:sp>
      <p:pic>
        <p:nvPicPr>
          <p:cNvPr id="16" name="Picture Placeholder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95675" y="2200560"/>
            <a:ext cx="968293" cy="1293522"/>
          </a:xfrm>
          <a:prstGeom prst="rect">
            <a:avLst/>
          </a:prstGeom>
          <a:ln w="3175" cap="sq" cmpd="sng">
            <a:solidFill>
              <a:schemeClr val="bg1">
                <a:lumMod val="65000"/>
              </a:schemeClr>
            </a:solidFill>
            <a:prstDash val="solid"/>
            <a:miter lim="800000"/>
          </a:ln>
          <a:effectLst>
            <a:outerShdw blurRad="50800" dist="38100" dir="2700000" algn="tl" rotWithShape="0">
              <a:srgbClr val="000000">
                <a:alpha val="43000"/>
              </a:srgbClr>
            </a:outerShdw>
          </a:effectLst>
        </p:spPr>
      </p:pic>
      <p:sp>
        <p:nvSpPr>
          <p:cNvPr id="17" name="TextBox 16"/>
          <p:cNvSpPr txBox="1"/>
          <p:nvPr userDrawn="1"/>
        </p:nvSpPr>
        <p:spPr>
          <a:xfrm>
            <a:off x="5257572" y="2152128"/>
            <a:ext cx="1611313" cy="1384995"/>
          </a:xfrm>
          <a:prstGeom prst="rect">
            <a:avLst/>
          </a:prstGeom>
          <a:noFill/>
        </p:spPr>
        <p:txBody>
          <a:bodyPr wrap="square" lIns="182880" tIns="0" rIns="0" bIns="0" rtlCol="0">
            <a:noAutofit/>
          </a:bodyPr>
          <a:lstStyle/>
          <a:p>
            <a:r>
              <a:rPr lang="en-US" sz="1100" b="1" dirty="0" smtClean="0">
                <a:solidFill>
                  <a:srgbClr val="EC0000"/>
                </a:solidFill>
              </a:rPr>
              <a:t>Wes Peterson</a:t>
            </a:r>
          </a:p>
          <a:p>
            <a:pPr>
              <a:defRPr/>
            </a:pPr>
            <a:r>
              <a:rPr lang="en-US" sz="1300" dirty="0" smtClean="0">
                <a:solidFill>
                  <a:prstClr val="white">
                    <a:lumMod val="65000"/>
                  </a:prstClr>
                </a:solidFill>
              </a:rPr>
              <a:t>Counsel</a:t>
            </a:r>
          </a:p>
          <a:p>
            <a:pPr>
              <a:defRPr/>
            </a:pPr>
            <a:r>
              <a:rPr lang="en-US" sz="1300" dirty="0" smtClean="0">
                <a:solidFill>
                  <a:prstClr val="white">
                    <a:lumMod val="65000"/>
                  </a:prstClr>
                </a:solidFill>
              </a:rPr>
              <a:t>302.651.7594</a:t>
            </a:r>
          </a:p>
          <a:p>
            <a:pPr>
              <a:defRPr/>
            </a:pPr>
            <a:r>
              <a:rPr lang="en-US" sz="1300" dirty="0" smtClean="0">
                <a:solidFill>
                  <a:prstClr val="white">
                    <a:lumMod val="65000"/>
                  </a:prstClr>
                </a:solidFill>
              </a:rPr>
              <a:t>peterson@rlf.com</a:t>
            </a:r>
          </a:p>
          <a:p>
            <a:endParaRPr lang="en-US" b="1" dirty="0">
              <a:solidFill>
                <a:prstClr val="black"/>
              </a:solidFill>
            </a:endParaRPr>
          </a:p>
        </p:txBody>
      </p:sp>
      <p:sp>
        <p:nvSpPr>
          <p:cNvPr id="20" name="TextBox 19"/>
          <p:cNvSpPr txBox="1"/>
          <p:nvPr userDrawn="1"/>
        </p:nvSpPr>
        <p:spPr>
          <a:xfrm>
            <a:off x="884840" y="1538533"/>
            <a:ext cx="5948362" cy="369332"/>
          </a:xfrm>
          <a:prstGeom prst="rect">
            <a:avLst/>
          </a:prstGeom>
          <a:noFill/>
        </p:spPr>
        <p:txBody>
          <a:bodyPr wrap="square" lIns="0" tIns="0" rIns="0" bIns="0" rtlCol="0">
            <a:spAutoFit/>
          </a:bodyPr>
          <a:lstStyle/>
          <a:p>
            <a:r>
              <a:rPr lang="en-US" sz="2400" dirty="0" smtClean="0">
                <a:solidFill>
                  <a:srgbClr val="EC0000"/>
                </a:solidFill>
                <a:latin typeface="Arial"/>
                <a:cs typeface="Arial"/>
              </a:rPr>
              <a:t>For More Information</a:t>
            </a:r>
            <a:endParaRPr lang="en-US" sz="2400" dirty="0">
              <a:solidFill>
                <a:srgbClr val="EC0000"/>
              </a:solidFill>
              <a:latin typeface="Arial"/>
              <a:cs typeface="Arial"/>
            </a:endParaRPr>
          </a:p>
        </p:txBody>
      </p:sp>
    </p:spTree>
    <p:extLst>
      <p:ext uri="{BB962C8B-B14F-4D97-AF65-F5344CB8AC3E}">
        <p14:creationId xmlns:p14="http://schemas.microsoft.com/office/powerpoint/2010/main" val="36809478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2" descr="logo big 200"/>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248400" y="457200"/>
            <a:ext cx="2555875"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5"/>
          <p:cNvSpPr>
            <a:spLocks noGrp="1" noChangeArrowheads="1"/>
          </p:cNvSpPr>
          <p:nvPr>
            <p:ph type="ctrTitle" sz="quarter"/>
          </p:nvPr>
        </p:nvSpPr>
        <p:spPr>
          <a:xfrm>
            <a:off x="685800" y="2590800"/>
            <a:ext cx="7772400" cy="590550"/>
          </a:xfrm>
        </p:spPr>
        <p:txBody>
          <a:bodyPr/>
          <a:lstStyle>
            <a:lvl1pPr>
              <a:defRPr sz="3200"/>
            </a:lvl1pPr>
          </a:lstStyle>
          <a:p>
            <a:pPr lvl="0"/>
            <a:r>
              <a:rPr lang="en-US" noProof="0" smtClean="0"/>
              <a:t>Click to edit Master title style</a:t>
            </a:r>
            <a:endParaRPr lang="en-US" noProof="0" dirty="0" smtClean="0"/>
          </a:p>
        </p:txBody>
      </p:sp>
      <p:sp>
        <p:nvSpPr>
          <p:cNvPr id="5127" name="Rectangle 7"/>
          <p:cNvSpPr>
            <a:spLocks noGrp="1" noChangeArrowheads="1"/>
          </p:cNvSpPr>
          <p:nvPr>
            <p:ph type="subTitle" sz="quarter" idx="1"/>
          </p:nvPr>
        </p:nvSpPr>
        <p:spPr>
          <a:xfrm>
            <a:off x="685800" y="3200400"/>
            <a:ext cx="7772400" cy="533400"/>
          </a:xfrm>
        </p:spPr>
        <p:txBody>
          <a:bodyPr tIns="0" bIns="0"/>
          <a:lstStyle>
            <a:lvl1pPr marL="0" indent="0">
              <a:defRPr sz="2000">
                <a:solidFill>
                  <a:srgbClr val="808080"/>
                </a:solidFill>
              </a:defRPr>
            </a:lvl1pPr>
          </a:lstStyle>
          <a:p>
            <a:pPr lvl="0"/>
            <a:r>
              <a:rPr lang="en-US" noProof="0" smtClean="0"/>
              <a:t>Click to edit Master subtitle style</a:t>
            </a:r>
            <a:endParaRPr lang="en-US" noProof="0" dirty="0" smtClean="0"/>
          </a:p>
        </p:txBody>
      </p:sp>
      <p:sp>
        <p:nvSpPr>
          <p:cNvPr id="8" name="Content Placeholder 7"/>
          <p:cNvSpPr>
            <a:spLocks noGrp="1"/>
          </p:cNvSpPr>
          <p:nvPr>
            <p:ph sz="quarter" idx="12" hasCustomPrompt="1"/>
          </p:nvPr>
        </p:nvSpPr>
        <p:spPr>
          <a:xfrm>
            <a:off x="762000" y="6019800"/>
            <a:ext cx="7696200" cy="304800"/>
          </a:xfrm>
        </p:spPr>
        <p:txBody>
          <a:bodyPr/>
          <a:lstStyle>
            <a:lvl1pPr>
              <a:defRPr sz="1600"/>
            </a:lvl1pPr>
          </a:lstStyle>
          <a:p>
            <a:pPr lvl="0"/>
            <a:r>
              <a:rPr lang="en-US" dirty="0" smtClean="0"/>
              <a:t>Presenter Name(s)</a:t>
            </a:r>
            <a:endParaRPr lang="en-US" dirty="0"/>
          </a:p>
        </p:txBody>
      </p:sp>
      <p:sp>
        <p:nvSpPr>
          <p:cNvPr id="10" name="Content Placeholder 9"/>
          <p:cNvSpPr>
            <a:spLocks noGrp="1"/>
          </p:cNvSpPr>
          <p:nvPr>
            <p:ph sz="quarter" idx="13" hasCustomPrompt="1"/>
          </p:nvPr>
        </p:nvSpPr>
        <p:spPr>
          <a:xfrm>
            <a:off x="762000" y="5715000"/>
            <a:ext cx="7696200" cy="304800"/>
          </a:xfrm>
        </p:spPr>
        <p:txBody>
          <a:bodyPr/>
          <a:lstStyle>
            <a:lvl1pPr>
              <a:defRPr sz="1600"/>
            </a:lvl1pPr>
          </a:lstStyle>
          <a:p>
            <a:pPr lvl="0"/>
            <a:r>
              <a:rPr lang="en-US" dirty="0" smtClean="0"/>
              <a:t>Date</a:t>
            </a:r>
            <a:endParaRPr lang="en-US" dirty="0"/>
          </a:p>
        </p:txBody>
      </p:sp>
    </p:spTree>
    <p:extLst>
      <p:ext uri="{BB962C8B-B14F-4D97-AF65-F5344CB8AC3E}">
        <p14:creationId xmlns:p14="http://schemas.microsoft.com/office/powerpoint/2010/main" val="11816341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F8CBAA75-7B00-4B10-A369-6815641260C5}" type="slidenum">
              <a:rPr lang="en-US">
                <a:solidFill>
                  <a:srgbClr val="808080"/>
                </a:solidFill>
              </a:rPr>
              <a:pPr>
                <a:defRPr/>
              </a:pPr>
              <a:t>‹#›</a:t>
            </a:fld>
            <a:endParaRPr lang="en-US" dirty="0">
              <a:solidFill>
                <a:srgbClr val="808080"/>
              </a:solidFill>
            </a:endParaRPr>
          </a:p>
        </p:txBody>
      </p:sp>
      <p:sp>
        <p:nvSpPr>
          <p:cNvPr id="6" name="Content Placeholder 5"/>
          <p:cNvSpPr>
            <a:spLocks noGrp="1"/>
          </p:cNvSpPr>
          <p:nvPr>
            <p:ph sz="quarter" idx="11" hasCustomPrompt="1"/>
          </p:nvPr>
        </p:nvSpPr>
        <p:spPr>
          <a:xfrm>
            <a:off x="304800" y="1371600"/>
            <a:ext cx="8229600" cy="381000"/>
          </a:xfrm>
        </p:spPr>
        <p:txBody>
          <a:bodyPr/>
          <a:lstStyle>
            <a:lvl1pPr>
              <a:defRPr/>
            </a:lvl1pPr>
          </a:lstStyle>
          <a:p>
            <a:pPr lvl="0"/>
            <a:r>
              <a:rPr lang="en-US" dirty="0" smtClean="0"/>
              <a:t>Subtitle</a:t>
            </a:r>
          </a:p>
        </p:txBody>
      </p:sp>
      <p:sp>
        <p:nvSpPr>
          <p:cNvPr id="8" name="Text Placeholder 7"/>
          <p:cNvSpPr>
            <a:spLocks noGrp="1"/>
          </p:cNvSpPr>
          <p:nvPr>
            <p:ph type="body" sz="quarter" idx="12"/>
          </p:nvPr>
        </p:nvSpPr>
        <p:spPr>
          <a:xfrm>
            <a:off x="304800" y="1752600"/>
            <a:ext cx="8229600" cy="4114800"/>
          </a:xfrm>
        </p:spPr>
        <p:txBody>
          <a:bodyPr/>
          <a:lstStyle>
            <a:lvl1pPr marL="742950" indent="-285750" algn="l">
              <a:defRPr sz="1400">
                <a:solidFill>
                  <a:schemeClr val="tx1"/>
                </a:solidFill>
              </a:defRPr>
            </a:lvl1pPr>
            <a:lvl2pPr>
              <a:defRPr lang="en-US" sz="1400" dirty="0" smtClean="0">
                <a:solidFill>
                  <a:schemeClr val="tx1"/>
                </a:solidFill>
                <a:latin typeface="+mn-lt"/>
              </a:defRPr>
            </a:lvl2pPr>
            <a:lvl6pPr>
              <a:defRPr sz="1400"/>
            </a:lvl6pPr>
          </a:lstStyle>
          <a:p>
            <a:pPr marL="742950" lvl="0" indent="-285750" algn="l" rtl="0" eaLnBrk="1" fontAlgn="base" hangingPunct="1">
              <a:spcBef>
                <a:spcPct val="20000"/>
              </a:spcBef>
              <a:spcAft>
                <a:spcPct val="0"/>
              </a:spcAft>
              <a:buClr>
                <a:srgbClr val="CC0000"/>
              </a:buClr>
              <a:buFont typeface="Wingdings" pitchFamily="2" charset="2"/>
              <a:buChar char="§"/>
            </a:pPr>
            <a:r>
              <a:rPr lang="en-US" smtClean="0"/>
              <a:t>Click to edit Master text styles</a:t>
            </a:r>
          </a:p>
          <a:p>
            <a:pPr marL="742950" lvl="1" indent="-285750" algn="l" rtl="0" eaLnBrk="1" fontAlgn="base" hangingPunct="1">
              <a:spcBef>
                <a:spcPct val="20000"/>
              </a:spcBef>
              <a:spcAft>
                <a:spcPct val="0"/>
              </a:spcAft>
              <a:buClr>
                <a:srgbClr val="CC0000"/>
              </a:buClr>
              <a:buFont typeface="Wingdings" pitchFamily="2" charset="2"/>
              <a:buChar char="§"/>
            </a:pPr>
            <a:r>
              <a:rPr lang="en-US" smtClean="0"/>
              <a:t>Second level</a:t>
            </a:r>
          </a:p>
          <a:p>
            <a:pPr marL="742950" lvl="2" indent="-285750" algn="l" rtl="0" eaLnBrk="1" fontAlgn="base" hangingPunct="1">
              <a:spcBef>
                <a:spcPct val="20000"/>
              </a:spcBef>
              <a:spcAft>
                <a:spcPct val="0"/>
              </a:spcAft>
              <a:buClr>
                <a:srgbClr val="CC0000"/>
              </a:buClr>
              <a:buFont typeface="Wingdings" pitchFamily="2" charset="2"/>
              <a:buChar char="§"/>
            </a:pPr>
            <a:r>
              <a:rPr lang="en-US" smtClean="0"/>
              <a:t>Third level</a:t>
            </a:r>
          </a:p>
          <a:p>
            <a:pPr marL="742950" lvl="3" indent="-285750" algn="l" rtl="0" eaLnBrk="1" fontAlgn="base" hangingPunct="1">
              <a:spcBef>
                <a:spcPct val="20000"/>
              </a:spcBef>
              <a:spcAft>
                <a:spcPct val="0"/>
              </a:spcAft>
              <a:buClr>
                <a:srgbClr val="CC0000"/>
              </a:buClr>
              <a:buFont typeface="Wingdings" pitchFamily="2" charset="2"/>
              <a:buChar char="§"/>
            </a:pPr>
            <a:r>
              <a:rPr lang="en-US" smtClean="0"/>
              <a:t>Fourth level</a:t>
            </a:r>
          </a:p>
          <a:p>
            <a:pPr marL="742950" lvl="4" indent="-285750" algn="l" rtl="0" eaLnBrk="1" fontAlgn="base" hangingPunct="1">
              <a:spcBef>
                <a:spcPct val="20000"/>
              </a:spcBef>
              <a:spcAft>
                <a:spcPct val="0"/>
              </a:spcAft>
              <a:buClr>
                <a:srgbClr val="CC0000"/>
              </a:buClr>
              <a:buFont typeface="Wingdings" pitchFamily="2" charset="2"/>
              <a:buChar char="§"/>
            </a:pPr>
            <a:r>
              <a:rPr lang="en-US" smtClean="0"/>
              <a:t>Fifth level</a:t>
            </a:r>
            <a:endParaRPr lang="en-US" dirty="0"/>
          </a:p>
        </p:txBody>
      </p:sp>
    </p:spTree>
    <p:extLst>
      <p:ext uri="{BB962C8B-B14F-4D97-AF65-F5344CB8AC3E}">
        <p14:creationId xmlns:p14="http://schemas.microsoft.com/office/powerpoint/2010/main" val="31604394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4" Type="http://schemas.openxmlformats.org/officeDocument/2006/relationships/image" Target="../media/image3.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3.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6.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5.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6.jpe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6.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image" Target="../media/image3.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31.xml"/><Relationship Id="rId1" Type="http://schemas.openxmlformats.org/officeDocument/2006/relationships/slideLayout" Target="../slideLayouts/slideLayout30.xml"/><Relationship Id="rId4" Type="http://schemas.openxmlformats.org/officeDocument/2006/relationships/image" Target="../media/image3.emf"/></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33.xml"/><Relationship Id="rId1" Type="http://schemas.openxmlformats.org/officeDocument/2006/relationships/slideLayout" Target="../slideLayouts/slideLayout3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C6D33-4B06-EB42-8928-C89C4C188CC5}" type="slidenum">
              <a:rPr lang="en-US" smtClean="0">
                <a:solidFill>
                  <a:prstClr val="black">
                    <a:tint val="75000"/>
                  </a:prstClr>
                </a:solidFill>
              </a:rPr>
              <a:pPr/>
              <a:t>‹#›</a:t>
            </a:fld>
            <a:endParaRPr lang="en-US" dirty="0">
              <a:solidFill>
                <a:prstClr val="black">
                  <a:tint val="75000"/>
                </a:prstClr>
              </a:solidFill>
            </a:endParaRPr>
          </a:p>
        </p:txBody>
      </p:sp>
      <p:pic>
        <p:nvPicPr>
          <p:cNvPr id="11" name="Picture 10" descr="RLF PPT 10 x 7.5 08_29_14 (no logo)"/>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0" y="7257"/>
            <a:ext cx="9144000" cy="6858000"/>
          </a:xfrm>
          <a:prstGeom prst="rect">
            <a:avLst/>
          </a:prstGeom>
        </p:spPr>
      </p:pic>
      <p:pic>
        <p:nvPicPr>
          <p:cNvPr id="12" name="Picture 11" descr="RLF logo 60% size for PPT.ai"/>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0" y="854896"/>
            <a:ext cx="2286000" cy="1143000"/>
          </a:xfrm>
          <a:prstGeom prst="rect">
            <a:avLst/>
          </a:prstGeom>
        </p:spPr>
      </p:pic>
      <p:sp>
        <p:nvSpPr>
          <p:cNvPr id="4" name="Rectangle 3"/>
          <p:cNvSpPr/>
          <p:nvPr userDrawn="1"/>
        </p:nvSpPr>
        <p:spPr>
          <a:xfrm>
            <a:off x="2412880" y="3062348"/>
            <a:ext cx="5987142" cy="923330"/>
          </a:xfrm>
          <a:prstGeom prst="rect">
            <a:avLst/>
          </a:prstGeom>
        </p:spPr>
        <p:txBody>
          <a:bodyPr wrap="square">
            <a:spAutoFit/>
          </a:bodyPr>
          <a:lstStyle/>
          <a:p>
            <a:pPr marL="800100" indent="-342900">
              <a:buFont typeface="Wingdings" pitchFamily="2" charset="2"/>
              <a:buChar char="§"/>
            </a:pPr>
            <a:endParaRPr lang="en-US" dirty="0" smtClean="0">
              <a:solidFill>
                <a:prstClr val="black"/>
              </a:solidFill>
            </a:endParaRPr>
          </a:p>
          <a:p>
            <a:pPr marL="800100" indent="-342900">
              <a:buFont typeface="Wingdings" pitchFamily="2" charset="2"/>
              <a:buChar char="§"/>
            </a:pPr>
            <a:endParaRPr lang="en-US" dirty="0" smtClean="0">
              <a:solidFill>
                <a:prstClr val="black"/>
              </a:solidFill>
            </a:endParaRPr>
          </a:p>
          <a:p>
            <a:pPr marL="800100" indent="-342900">
              <a:buFont typeface="Wingdings" pitchFamily="2" charset="2"/>
              <a:buChar char="§"/>
            </a:pPr>
            <a:endParaRPr lang="en-US" dirty="0" smtClean="0">
              <a:solidFill>
                <a:prstClr val="black"/>
              </a:solidFill>
            </a:endParaRPr>
          </a:p>
        </p:txBody>
      </p:sp>
      <p:sp>
        <p:nvSpPr>
          <p:cNvPr id="10" name="Title Placeholder 9"/>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3" name="Text Placeholder 1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All rights reserved.</a:t>
            </a:r>
            <a:endParaRPr lang="en-US"/>
          </a:p>
        </p:txBody>
      </p:sp>
    </p:spTree>
    <p:extLst>
      <p:ext uri="{BB962C8B-B14F-4D97-AF65-F5344CB8AC3E}">
        <p14:creationId xmlns:p14="http://schemas.microsoft.com/office/powerpoint/2010/main" val="319909921"/>
      </p:ext>
    </p:extLst>
  </p:cSld>
  <p:clrMap bg1="lt1" tx1="dk1" bg2="lt2" tx2="dk2" accent1="accent1" accent2="accent2" accent3="accent3" accent4="accent4" accent5="accent5" accent6="accent6" hlink="hlink" folHlink="folHlink"/>
  <p:sldLayoutIdLst>
    <p:sldLayoutId id="2147483730" r:id="rId1"/>
    <p:sldLayoutId id="2147483732" r:id="rId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RLF PPT 10 x 7.5 08_29_14 red bar.pdf"/>
          <p:cNvPicPr>
            <a:picLocks noChangeAspect="1"/>
          </p:cNvPicPr>
          <p:nvPr/>
        </p:nvPicPr>
        <p:blipFill rotWithShape="1">
          <a:blip r:embed="rId4" cstate="screen">
            <a:extLst>
              <a:ext uri="{28A0092B-C50C-407E-A947-70E740481C1C}">
                <a14:useLocalDpi xmlns:a14="http://schemas.microsoft.com/office/drawing/2010/main"/>
              </a:ext>
            </a:extLst>
          </a:blip>
          <a:srcRect b="10249"/>
          <a:stretch/>
        </p:blipFill>
        <p:spPr>
          <a:xfrm>
            <a:off x="0" y="0"/>
            <a:ext cx="9144000" cy="6155140"/>
          </a:xfrm>
          <a:prstGeom prst="rect">
            <a:avLst/>
          </a:prstGeom>
        </p:spPr>
      </p:pic>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Tree>
    <p:extLst>
      <p:ext uri="{BB962C8B-B14F-4D97-AF65-F5344CB8AC3E}">
        <p14:creationId xmlns:p14="http://schemas.microsoft.com/office/powerpoint/2010/main" val="2026141741"/>
      </p:ext>
    </p:extLst>
  </p:cSld>
  <p:clrMap bg1="lt1" tx1="dk1" bg2="lt2" tx2="dk2" accent1="accent1" accent2="accent2" accent3="accent3" accent4="accent4" accent5="accent5" accent6="accent6" hlink="hlink" folHlink="folHlink"/>
  <p:sldLayoutIdLst>
    <p:sldLayoutId id="2147483778" r:id="rId1"/>
    <p:sldLayoutId id="2147483779"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C2CB1-A4FD-374C-8751-D00298D150FA}" type="slidenum">
              <a:rPr lang="en-US" smtClean="0"/>
              <a:t>‹#›</a:t>
            </a:fld>
            <a:endParaRPr lang="en-US" dirty="0"/>
          </a:p>
        </p:txBody>
      </p:sp>
      <p:pic>
        <p:nvPicPr>
          <p:cNvPr id="8" name="Picture 7" descr="RLF PPT 10 x 7.5 08_29_14 red bar.pdf"/>
          <p:cNvPicPr>
            <a:picLocks noChangeAspect="1"/>
          </p:cNvPicPr>
          <p:nvPr/>
        </p:nvPicPr>
        <p:blipFill rotWithShape="1">
          <a:blip r:embed="rId4" cstate="screen">
            <a:extLst>
              <a:ext uri="{28A0092B-C50C-407E-A947-70E740481C1C}">
                <a14:useLocalDpi xmlns:a14="http://schemas.microsoft.com/office/drawing/2010/main"/>
              </a:ext>
            </a:extLst>
          </a:blip>
          <a:srcRect b="10249"/>
          <a:stretch/>
        </p:blipFill>
        <p:spPr>
          <a:xfrm>
            <a:off x="0" y="0"/>
            <a:ext cx="9144000" cy="6155140"/>
          </a:xfrm>
          <a:prstGeom prst="rect">
            <a:avLst/>
          </a:prstGeom>
        </p:spPr>
      </p:pic>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76129238"/>
      </p:ext>
    </p:extLst>
  </p:cSld>
  <p:clrMap bg1="lt1" tx1="dk1" bg2="lt2" tx2="dk2" accent1="accent1" accent2="accent2" accent3="accent3" accent4="accent4" accent5="accent5" accent6="accent6" hlink="hlink" folHlink="folHlink"/>
  <p:sldLayoutIdLst>
    <p:sldLayoutId id="2147483736" r:id="rId1"/>
    <p:sldLayoutId id="2147483733"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RLF PPT 10 x 7.5 08_29_14 red bar.pdf"/>
          <p:cNvPicPr>
            <a:picLocks noChangeAspect="1"/>
          </p:cNvPicPr>
          <p:nvPr/>
        </p:nvPicPr>
        <p:blipFill rotWithShape="1">
          <a:blip r:embed="rId3" cstate="screen">
            <a:extLst>
              <a:ext uri="{28A0092B-C50C-407E-A947-70E740481C1C}">
                <a14:useLocalDpi xmlns:a14="http://schemas.microsoft.com/office/drawing/2010/main"/>
              </a:ext>
            </a:extLst>
          </a:blip>
          <a:srcRect b="10249"/>
          <a:stretch/>
        </p:blipFill>
        <p:spPr>
          <a:xfrm>
            <a:off x="0" y="0"/>
            <a:ext cx="9144000" cy="6155140"/>
          </a:xfrm>
          <a:prstGeom prst="rect">
            <a:avLst/>
          </a:prstGeom>
        </p:spPr>
      </p:pic>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384400764"/>
      </p:ext>
    </p:extLst>
  </p:cSld>
  <p:clrMap bg1="lt1" tx1="dk1" bg2="lt2" tx2="dk2" accent1="accent1" accent2="accent2" accent3="accent3" accent4="accent4" accent5="accent5" accent6="accent6" hlink="hlink" folHlink="folHlink"/>
  <p:sldLayoutIdLst>
    <p:sldLayoutId id="2147483738"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RLF PPT 10 x 7.5 08_29_14 red bar.pdf"/>
          <p:cNvPicPr>
            <a:picLocks noChangeAspect="1"/>
          </p:cNvPicPr>
          <p:nvPr/>
        </p:nvPicPr>
        <p:blipFill rotWithShape="1">
          <a:blip r:embed="rId4" cstate="screen">
            <a:extLst>
              <a:ext uri="{28A0092B-C50C-407E-A947-70E740481C1C}">
                <a14:useLocalDpi xmlns:a14="http://schemas.microsoft.com/office/drawing/2010/main"/>
              </a:ext>
            </a:extLst>
          </a:blip>
          <a:srcRect b="10249"/>
          <a:stretch/>
        </p:blipFill>
        <p:spPr>
          <a:xfrm>
            <a:off x="0" y="0"/>
            <a:ext cx="9144000" cy="6155140"/>
          </a:xfrm>
          <a:prstGeom prst="rect">
            <a:avLst/>
          </a:prstGeom>
        </p:spPr>
      </p:pic>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Tree>
    <p:extLst>
      <p:ext uri="{BB962C8B-B14F-4D97-AF65-F5344CB8AC3E}">
        <p14:creationId xmlns:p14="http://schemas.microsoft.com/office/powerpoint/2010/main" val="986667791"/>
      </p:ext>
    </p:extLst>
  </p:cSld>
  <p:clrMap bg1="lt1" tx1="dk1" bg2="lt2" tx2="dk2" accent1="accent1" accent2="accent2" accent3="accent3" accent4="accent4" accent5="accent5" accent6="accent6" hlink="hlink" folHlink="folHlink"/>
  <p:sldLayoutIdLst>
    <p:sldLayoutId id="2147483744" r:id="rId1"/>
    <p:sldLayoutId id="2147483745"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Energy Ba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0" y="228600"/>
            <a:ext cx="91440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6"/>
          <p:cNvSpPr>
            <a:spLocks noGrp="1" noChangeArrowheads="1"/>
          </p:cNvSpPr>
          <p:nvPr>
            <p:ph type="title"/>
          </p:nvPr>
        </p:nvSpPr>
        <p:spPr bwMode="auto">
          <a:xfrm>
            <a:off x="304800" y="876300"/>
            <a:ext cx="8229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Title</a:t>
            </a:r>
          </a:p>
        </p:txBody>
      </p:sp>
      <p:sp>
        <p:nvSpPr>
          <p:cNvPr id="1028" name="Rectangle 7"/>
          <p:cNvSpPr>
            <a:spLocks noGrp="1" noChangeArrowheads="1"/>
          </p:cNvSpPr>
          <p:nvPr>
            <p:ph type="body" idx="1"/>
          </p:nvPr>
        </p:nvSpPr>
        <p:spPr bwMode="auto">
          <a:xfrm>
            <a:off x="304800" y="13716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bg2"/>
                </a:solidFill>
              </a:defRPr>
            </a:lvl1pPr>
          </a:lstStyle>
          <a:p>
            <a:pPr defTabSz="914400" fontAlgn="base">
              <a:spcBef>
                <a:spcPct val="0"/>
              </a:spcBef>
              <a:spcAft>
                <a:spcPct val="0"/>
              </a:spcAft>
              <a:defRPr/>
            </a:pPr>
            <a:fld id="{A15BE5D9-1027-4DA9-941B-C2368EC04DC3}" type="slidenum">
              <a:rPr lang="en-US">
                <a:solidFill>
                  <a:srgbClr val="808080"/>
                </a:solidFill>
              </a:rPr>
              <a:pPr defTabSz="914400" fontAlgn="base">
                <a:spcBef>
                  <a:spcPct val="0"/>
                </a:spcBef>
                <a:spcAft>
                  <a:spcPct val="0"/>
                </a:spcAft>
                <a:defRPr/>
              </a:pPr>
              <a:t>‹#›</a:t>
            </a:fld>
            <a:endParaRPr lang="en-US" dirty="0">
              <a:solidFill>
                <a:srgbClr val="808080"/>
              </a:solidFill>
            </a:endParaRPr>
          </a:p>
        </p:txBody>
      </p:sp>
    </p:spTree>
    <p:extLst>
      <p:ext uri="{BB962C8B-B14F-4D97-AF65-F5344CB8AC3E}">
        <p14:creationId xmlns:p14="http://schemas.microsoft.com/office/powerpoint/2010/main" val="211001107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Lst>
  <p:hf hdr="0" dt="0"/>
  <p:txStyles>
    <p:titleStyle>
      <a:lvl1pPr algn="l" rtl="0" eaLnBrk="1" fontAlgn="base" hangingPunct="1">
        <a:spcBef>
          <a:spcPct val="0"/>
        </a:spcBef>
        <a:spcAft>
          <a:spcPct val="0"/>
        </a:spcAft>
        <a:defRPr sz="2400">
          <a:solidFill>
            <a:srgbClr val="CC0000"/>
          </a:solidFill>
          <a:latin typeface="+mj-lt"/>
          <a:ea typeface="+mj-ea"/>
          <a:cs typeface="+mj-cs"/>
        </a:defRPr>
      </a:lvl1pPr>
      <a:lvl2pPr algn="l" rtl="0" eaLnBrk="1" fontAlgn="base" hangingPunct="1">
        <a:spcBef>
          <a:spcPct val="0"/>
        </a:spcBef>
        <a:spcAft>
          <a:spcPct val="0"/>
        </a:spcAft>
        <a:defRPr sz="2400">
          <a:solidFill>
            <a:srgbClr val="CC0000"/>
          </a:solidFill>
          <a:latin typeface="Arial" charset="0"/>
        </a:defRPr>
      </a:lvl2pPr>
      <a:lvl3pPr algn="l" rtl="0" eaLnBrk="1" fontAlgn="base" hangingPunct="1">
        <a:spcBef>
          <a:spcPct val="0"/>
        </a:spcBef>
        <a:spcAft>
          <a:spcPct val="0"/>
        </a:spcAft>
        <a:defRPr sz="2400">
          <a:solidFill>
            <a:srgbClr val="CC0000"/>
          </a:solidFill>
          <a:latin typeface="Arial" charset="0"/>
        </a:defRPr>
      </a:lvl3pPr>
      <a:lvl4pPr algn="l" rtl="0" eaLnBrk="1" fontAlgn="base" hangingPunct="1">
        <a:spcBef>
          <a:spcPct val="0"/>
        </a:spcBef>
        <a:spcAft>
          <a:spcPct val="0"/>
        </a:spcAft>
        <a:defRPr sz="2400">
          <a:solidFill>
            <a:srgbClr val="CC0000"/>
          </a:solidFill>
          <a:latin typeface="Arial" charset="0"/>
        </a:defRPr>
      </a:lvl4pPr>
      <a:lvl5pPr algn="l" rtl="0" eaLnBrk="1" fontAlgn="base" hangingPunct="1">
        <a:spcBef>
          <a:spcPct val="0"/>
        </a:spcBef>
        <a:spcAft>
          <a:spcPct val="0"/>
        </a:spcAft>
        <a:defRPr sz="2400">
          <a:solidFill>
            <a:srgbClr val="CC0000"/>
          </a:solidFill>
          <a:latin typeface="Arial" charset="0"/>
        </a:defRPr>
      </a:lvl5pPr>
      <a:lvl6pPr marL="457200" algn="l" rtl="0" eaLnBrk="1" fontAlgn="base" hangingPunct="1">
        <a:spcBef>
          <a:spcPct val="0"/>
        </a:spcBef>
        <a:spcAft>
          <a:spcPct val="0"/>
        </a:spcAft>
        <a:defRPr sz="2400">
          <a:solidFill>
            <a:srgbClr val="CC0000"/>
          </a:solidFill>
          <a:latin typeface="Arial" charset="0"/>
        </a:defRPr>
      </a:lvl6pPr>
      <a:lvl7pPr marL="914400" algn="l" rtl="0" eaLnBrk="1" fontAlgn="base" hangingPunct="1">
        <a:spcBef>
          <a:spcPct val="0"/>
        </a:spcBef>
        <a:spcAft>
          <a:spcPct val="0"/>
        </a:spcAft>
        <a:defRPr sz="2400">
          <a:solidFill>
            <a:srgbClr val="CC0000"/>
          </a:solidFill>
          <a:latin typeface="Arial" charset="0"/>
        </a:defRPr>
      </a:lvl7pPr>
      <a:lvl8pPr marL="1371600" algn="l" rtl="0" eaLnBrk="1" fontAlgn="base" hangingPunct="1">
        <a:spcBef>
          <a:spcPct val="0"/>
        </a:spcBef>
        <a:spcAft>
          <a:spcPct val="0"/>
        </a:spcAft>
        <a:defRPr sz="2400">
          <a:solidFill>
            <a:srgbClr val="CC0000"/>
          </a:solidFill>
          <a:latin typeface="Arial" charset="0"/>
        </a:defRPr>
      </a:lvl8pPr>
      <a:lvl9pPr marL="1828800" algn="l" rtl="0" eaLnBrk="1" fontAlgn="base" hangingPunct="1">
        <a:spcBef>
          <a:spcPct val="0"/>
        </a:spcBef>
        <a:spcAft>
          <a:spcPct val="0"/>
        </a:spcAft>
        <a:defRPr sz="2400">
          <a:solidFill>
            <a:srgbClr val="CC0000"/>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pitchFamily="2" charset="2"/>
        <a:defRPr>
          <a:solidFill>
            <a:schemeClr val="bg2"/>
          </a:solidFill>
          <a:latin typeface="+mn-lt"/>
          <a:ea typeface="+mn-ea"/>
          <a:cs typeface="+mn-cs"/>
        </a:defRPr>
      </a:lvl1pPr>
      <a:lvl2pPr marL="742950" indent="-28575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2pPr>
      <a:lvl3pPr marL="1143000" indent="-22860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3pPr>
      <a:lvl4pPr marL="1600200" indent="-22860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5pPr>
      <a:lvl6pPr marL="25146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6pPr>
      <a:lvl7pPr marL="29718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7pPr>
      <a:lvl8pPr marL="34290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8pPr>
      <a:lvl9pPr marL="38862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Energy Ba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0" y="228600"/>
            <a:ext cx="91440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6"/>
          <p:cNvSpPr>
            <a:spLocks noGrp="1" noChangeArrowheads="1"/>
          </p:cNvSpPr>
          <p:nvPr>
            <p:ph type="title"/>
          </p:nvPr>
        </p:nvSpPr>
        <p:spPr bwMode="auto">
          <a:xfrm>
            <a:off x="304800" y="876300"/>
            <a:ext cx="8229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Title</a:t>
            </a:r>
          </a:p>
        </p:txBody>
      </p:sp>
      <p:sp>
        <p:nvSpPr>
          <p:cNvPr id="1028" name="Rectangle 7"/>
          <p:cNvSpPr>
            <a:spLocks noGrp="1" noChangeArrowheads="1"/>
          </p:cNvSpPr>
          <p:nvPr>
            <p:ph type="body" idx="1"/>
          </p:nvPr>
        </p:nvSpPr>
        <p:spPr bwMode="auto">
          <a:xfrm>
            <a:off x="304800" y="13716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bg2"/>
                </a:solidFill>
              </a:defRPr>
            </a:lvl1pPr>
          </a:lstStyle>
          <a:p>
            <a:pPr defTabSz="914400" fontAlgn="base">
              <a:spcBef>
                <a:spcPct val="0"/>
              </a:spcBef>
              <a:spcAft>
                <a:spcPct val="0"/>
              </a:spcAft>
              <a:defRPr/>
            </a:pPr>
            <a:fld id="{A15BE5D9-1027-4DA9-941B-C2368EC04DC3}" type="slidenum">
              <a:rPr lang="en-US">
                <a:solidFill>
                  <a:srgbClr val="808080"/>
                </a:solidFill>
              </a:rPr>
              <a:pPr defTabSz="914400" fontAlgn="base">
                <a:spcBef>
                  <a:spcPct val="0"/>
                </a:spcBef>
                <a:spcAft>
                  <a:spcPct val="0"/>
                </a:spcAft>
                <a:defRPr/>
              </a:pPr>
              <a:t>‹#›</a:t>
            </a:fld>
            <a:endParaRPr lang="en-US" dirty="0">
              <a:solidFill>
                <a:srgbClr val="808080"/>
              </a:solidFill>
            </a:endParaRPr>
          </a:p>
        </p:txBody>
      </p:sp>
    </p:spTree>
    <p:extLst>
      <p:ext uri="{BB962C8B-B14F-4D97-AF65-F5344CB8AC3E}">
        <p14:creationId xmlns:p14="http://schemas.microsoft.com/office/powerpoint/2010/main" val="1436068817"/>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Lst>
  <p:hf hdr="0" dt="0"/>
  <p:txStyles>
    <p:titleStyle>
      <a:lvl1pPr algn="l" rtl="0" eaLnBrk="1" fontAlgn="base" hangingPunct="1">
        <a:spcBef>
          <a:spcPct val="0"/>
        </a:spcBef>
        <a:spcAft>
          <a:spcPct val="0"/>
        </a:spcAft>
        <a:defRPr sz="2400">
          <a:solidFill>
            <a:srgbClr val="CC0000"/>
          </a:solidFill>
          <a:latin typeface="+mj-lt"/>
          <a:ea typeface="+mj-ea"/>
          <a:cs typeface="+mj-cs"/>
        </a:defRPr>
      </a:lvl1pPr>
      <a:lvl2pPr algn="l" rtl="0" eaLnBrk="1" fontAlgn="base" hangingPunct="1">
        <a:spcBef>
          <a:spcPct val="0"/>
        </a:spcBef>
        <a:spcAft>
          <a:spcPct val="0"/>
        </a:spcAft>
        <a:defRPr sz="2400">
          <a:solidFill>
            <a:srgbClr val="CC0000"/>
          </a:solidFill>
          <a:latin typeface="Arial" charset="0"/>
        </a:defRPr>
      </a:lvl2pPr>
      <a:lvl3pPr algn="l" rtl="0" eaLnBrk="1" fontAlgn="base" hangingPunct="1">
        <a:spcBef>
          <a:spcPct val="0"/>
        </a:spcBef>
        <a:spcAft>
          <a:spcPct val="0"/>
        </a:spcAft>
        <a:defRPr sz="2400">
          <a:solidFill>
            <a:srgbClr val="CC0000"/>
          </a:solidFill>
          <a:latin typeface="Arial" charset="0"/>
        </a:defRPr>
      </a:lvl3pPr>
      <a:lvl4pPr algn="l" rtl="0" eaLnBrk="1" fontAlgn="base" hangingPunct="1">
        <a:spcBef>
          <a:spcPct val="0"/>
        </a:spcBef>
        <a:spcAft>
          <a:spcPct val="0"/>
        </a:spcAft>
        <a:defRPr sz="2400">
          <a:solidFill>
            <a:srgbClr val="CC0000"/>
          </a:solidFill>
          <a:latin typeface="Arial" charset="0"/>
        </a:defRPr>
      </a:lvl4pPr>
      <a:lvl5pPr algn="l" rtl="0" eaLnBrk="1" fontAlgn="base" hangingPunct="1">
        <a:spcBef>
          <a:spcPct val="0"/>
        </a:spcBef>
        <a:spcAft>
          <a:spcPct val="0"/>
        </a:spcAft>
        <a:defRPr sz="2400">
          <a:solidFill>
            <a:srgbClr val="CC0000"/>
          </a:solidFill>
          <a:latin typeface="Arial" charset="0"/>
        </a:defRPr>
      </a:lvl5pPr>
      <a:lvl6pPr marL="457200" algn="l" rtl="0" eaLnBrk="1" fontAlgn="base" hangingPunct="1">
        <a:spcBef>
          <a:spcPct val="0"/>
        </a:spcBef>
        <a:spcAft>
          <a:spcPct val="0"/>
        </a:spcAft>
        <a:defRPr sz="2400">
          <a:solidFill>
            <a:srgbClr val="CC0000"/>
          </a:solidFill>
          <a:latin typeface="Arial" charset="0"/>
        </a:defRPr>
      </a:lvl6pPr>
      <a:lvl7pPr marL="914400" algn="l" rtl="0" eaLnBrk="1" fontAlgn="base" hangingPunct="1">
        <a:spcBef>
          <a:spcPct val="0"/>
        </a:spcBef>
        <a:spcAft>
          <a:spcPct val="0"/>
        </a:spcAft>
        <a:defRPr sz="2400">
          <a:solidFill>
            <a:srgbClr val="CC0000"/>
          </a:solidFill>
          <a:latin typeface="Arial" charset="0"/>
        </a:defRPr>
      </a:lvl7pPr>
      <a:lvl8pPr marL="1371600" algn="l" rtl="0" eaLnBrk="1" fontAlgn="base" hangingPunct="1">
        <a:spcBef>
          <a:spcPct val="0"/>
        </a:spcBef>
        <a:spcAft>
          <a:spcPct val="0"/>
        </a:spcAft>
        <a:defRPr sz="2400">
          <a:solidFill>
            <a:srgbClr val="CC0000"/>
          </a:solidFill>
          <a:latin typeface="Arial" charset="0"/>
        </a:defRPr>
      </a:lvl8pPr>
      <a:lvl9pPr marL="1828800" algn="l" rtl="0" eaLnBrk="1" fontAlgn="base" hangingPunct="1">
        <a:spcBef>
          <a:spcPct val="0"/>
        </a:spcBef>
        <a:spcAft>
          <a:spcPct val="0"/>
        </a:spcAft>
        <a:defRPr sz="2400">
          <a:solidFill>
            <a:srgbClr val="CC0000"/>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pitchFamily="2" charset="2"/>
        <a:defRPr>
          <a:solidFill>
            <a:schemeClr val="bg2"/>
          </a:solidFill>
          <a:latin typeface="+mn-lt"/>
          <a:ea typeface="+mn-ea"/>
          <a:cs typeface="+mn-cs"/>
        </a:defRPr>
      </a:lvl1pPr>
      <a:lvl2pPr marL="742950" indent="-28575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2pPr>
      <a:lvl3pPr marL="1143000" indent="-22860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3pPr>
      <a:lvl4pPr marL="1600200" indent="-22860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buClr>
          <a:srgbClr val="CC0000"/>
        </a:buClr>
        <a:buFont typeface="Wingdings" pitchFamily="2" charset="2"/>
        <a:buChar char="§"/>
        <a:defRPr sz="1400">
          <a:solidFill>
            <a:schemeClr val="tx1"/>
          </a:solidFill>
          <a:latin typeface="+mn-lt"/>
        </a:defRPr>
      </a:lvl5pPr>
      <a:lvl6pPr marL="25146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6pPr>
      <a:lvl7pPr marL="29718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7pPr>
      <a:lvl8pPr marL="34290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8pPr>
      <a:lvl9pPr marL="3886200" indent="-228600" algn="l" rtl="0" eaLnBrk="1" fontAlgn="base" hangingPunct="1">
        <a:spcBef>
          <a:spcPct val="20000"/>
        </a:spcBef>
        <a:spcAft>
          <a:spcPct val="0"/>
        </a:spcAft>
        <a:buClr>
          <a:srgbClr val="CC0000"/>
        </a:buClr>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RLF PPT 10 x 7.5 08_29_14 red bar.pdf"/>
          <p:cNvPicPr>
            <a:picLocks noChangeAspect="1"/>
          </p:cNvPicPr>
          <p:nvPr/>
        </p:nvPicPr>
        <p:blipFill>
          <a:blip r:embed="rId4" cstate="screen">
            <a:extLst>
              <a:ext uri="{28A0092B-C50C-407E-A947-70E740481C1C}">
                <a14:useLocalDpi xmlns:a14="http://schemas.microsoft.com/office/drawing/2010/main"/>
              </a:ext>
            </a:extLst>
          </a:blip>
          <a:srcRect b="10249"/>
          <a:stretch>
            <a:fillRect/>
          </a:stretch>
        </p:blipFill>
        <p:spPr>
          <a:xfrm>
            <a:off x="0" y="0"/>
            <a:ext cx="9144000" cy="6155140"/>
          </a:xfrm>
          <a:prstGeom prst="rect">
            <a:avLst/>
          </a:prstGeom>
        </p:spPr>
      </p:pic>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711345082"/>
      </p:ext>
    </p:extLst>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RLF PPT 10 x 7.5 08_29_14 red bar.pdf"/>
          <p:cNvPicPr>
            <a:picLocks noChangeAspect="1"/>
          </p:cNvPicPr>
          <p:nvPr/>
        </p:nvPicPr>
        <p:blipFill rotWithShape="1">
          <a:blip r:embed="rId4" cstate="screen">
            <a:extLst>
              <a:ext uri="{28A0092B-C50C-407E-A947-70E740481C1C}">
                <a14:useLocalDpi xmlns:a14="http://schemas.microsoft.com/office/drawing/2010/main"/>
              </a:ext>
            </a:extLst>
          </a:blip>
          <a:srcRect b="10249"/>
          <a:stretch/>
        </p:blipFill>
        <p:spPr>
          <a:xfrm>
            <a:off x="0" y="0"/>
            <a:ext cx="9144000" cy="6155140"/>
          </a:xfrm>
          <a:prstGeom prst="rect">
            <a:avLst/>
          </a:prstGeom>
        </p:spPr>
      </p:pic>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Tree>
    <p:extLst>
      <p:ext uri="{BB962C8B-B14F-4D97-AF65-F5344CB8AC3E}">
        <p14:creationId xmlns:p14="http://schemas.microsoft.com/office/powerpoint/2010/main" val="2759296623"/>
      </p:ext>
    </p:extLst>
  </p:cSld>
  <p:clrMap bg1="lt1" tx1="dk1" bg2="lt2" tx2="dk2" accent1="accent1" accent2="accent2" accent3="accent3" accent4="accent4" accent5="accent5" accent6="accent6" hlink="hlink" folHlink="folHlink"/>
  <p:sldLayoutIdLst>
    <p:sldLayoutId id="2147483772" r:id="rId1"/>
    <p:sldLayoutId id="2147483773"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C2CB1-A4FD-374C-8751-D00298D150FA}"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RLF PPT 10 x 7.5 08_29_14 red bar.pdf"/>
          <p:cNvPicPr>
            <a:picLocks noChangeAspect="1"/>
          </p:cNvPicPr>
          <p:nvPr/>
        </p:nvPicPr>
        <p:blipFill rotWithShape="1">
          <a:blip r:embed="rId4" cstate="screen">
            <a:extLst>
              <a:ext uri="{28A0092B-C50C-407E-A947-70E740481C1C}">
                <a14:useLocalDpi xmlns:a14="http://schemas.microsoft.com/office/drawing/2010/main"/>
              </a:ext>
            </a:extLst>
          </a:blip>
          <a:srcRect b="10249"/>
          <a:stretch/>
        </p:blipFill>
        <p:spPr>
          <a:xfrm>
            <a:off x="0" y="0"/>
            <a:ext cx="9144000" cy="6155140"/>
          </a:xfrm>
          <a:prstGeom prst="rect">
            <a:avLst/>
          </a:prstGeom>
        </p:spPr>
      </p:pic>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Tree>
    <p:extLst>
      <p:ext uri="{BB962C8B-B14F-4D97-AF65-F5344CB8AC3E}">
        <p14:creationId xmlns:p14="http://schemas.microsoft.com/office/powerpoint/2010/main" val="39038548"/>
      </p:ext>
    </p:extLst>
  </p:cSld>
  <p:clrMap bg1="lt1" tx1="dk1" bg2="lt2" tx2="dk2" accent1="accent1" accent2="accent2" accent3="accent3" accent4="accent4" accent5="accent5" accent6="accent6" hlink="hlink" folHlink="folHlink"/>
  <p:sldLayoutIdLst>
    <p:sldLayoutId id="2147483775" r:id="rId1"/>
    <p:sldLayoutId id="2147483776"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7789" y="1751152"/>
            <a:ext cx="6261029" cy="2893100"/>
          </a:xfrm>
          <a:prstGeom prst="rect">
            <a:avLst/>
          </a:prstGeom>
        </p:spPr>
        <p:txBody>
          <a:bodyPr wrap="square">
            <a:spAutoFit/>
          </a:bodyPr>
          <a:lstStyle/>
          <a:p>
            <a:r>
              <a:rPr lang="en-US" sz="2800" dirty="0" smtClean="0">
                <a:solidFill>
                  <a:srgbClr val="EC0000"/>
                </a:solidFill>
              </a:rPr>
              <a:t>Ratification of Defective Corporate Acts</a:t>
            </a:r>
          </a:p>
          <a:p>
            <a:r>
              <a:rPr lang="en-US" sz="2800" dirty="0">
                <a:solidFill>
                  <a:srgbClr val="EC0000"/>
                </a:solidFill>
              </a:rPr>
              <a:t/>
            </a:r>
            <a:br>
              <a:rPr lang="en-US" sz="2800" dirty="0">
                <a:solidFill>
                  <a:srgbClr val="EC0000"/>
                </a:solidFill>
              </a:rPr>
            </a:br>
            <a:r>
              <a:rPr lang="en-US" dirty="0" smtClean="0"/>
              <a:t>International Association of Commercial Administrators</a:t>
            </a:r>
          </a:p>
          <a:p>
            <a:r>
              <a:rPr lang="en-US" dirty="0" smtClean="0"/>
              <a:t>2019 Conference</a:t>
            </a:r>
          </a:p>
          <a:p>
            <a:endParaRPr lang="en-US" dirty="0"/>
          </a:p>
          <a:p>
            <a:endParaRPr lang="en-US" dirty="0" smtClean="0"/>
          </a:p>
          <a:p>
            <a:endParaRPr lang="en-US" dirty="0"/>
          </a:p>
          <a:p>
            <a:endParaRPr lang="en-US" dirty="0" smtClean="0"/>
          </a:p>
          <a:p>
            <a:r>
              <a:rPr lang="en-US" dirty="0" smtClean="0">
                <a:solidFill>
                  <a:schemeClr val="tx1">
                    <a:lumMod val="50000"/>
                    <a:lumOff val="50000"/>
                  </a:schemeClr>
                </a:solidFill>
              </a:rPr>
              <a:t>May 22, 2019</a:t>
            </a:r>
            <a:endParaRPr lang="en-US" dirty="0">
              <a:solidFill>
                <a:schemeClr val="tx1">
                  <a:lumMod val="50000"/>
                  <a:lumOff val="50000"/>
                </a:schemeClr>
              </a:solidFill>
            </a:endParaRPr>
          </a:p>
        </p:txBody>
      </p:sp>
      <p:sp>
        <p:nvSpPr>
          <p:cNvPr id="6" name="Rectangle 5"/>
          <p:cNvSpPr/>
          <p:nvPr/>
        </p:nvSpPr>
        <p:spPr>
          <a:xfrm>
            <a:off x="2365745" y="3737564"/>
            <a:ext cx="6438890" cy="2862322"/>
          </a:xfrm>
          <a:prstGeom prst="rect">
            <a:avLst/>
          </a:prstGeom>
        </p:spPr>
        <p:txBody>
          <a:bodyPr wrap="square">
            <a:spAutoFit/>
          </a:bodyPr>
          <a:lstStyle/>
          <a:p>
            <a:pPr marL="457200" indent="0">
              <a:buFont typeface="Wingdings" pitchFamily="2" charset="2"/>
              <a:buNone/>
            </a:pPr>
            <a:r>
              <a:rPr lang="en-US" sz="1800" dirty="0" smtClean="0">
                <a:solidFill>
                  <a:schemeClr val="bg1">
                    <a:lumMod val="50000"/>
                  </a:schemeClr>
                </a:solidFill>
              </a:rPr>
              <a:t>			</a:t>
            </a:r>
          </a:p>
          <a:p>
            <a:pPr marL="457200" indent="0">
              <a:buFont typeface="Wingdings" pitchFamily="2" charset="2"/>
              <a:buNone/>
            </a:pPr>
            <a:endParaRPr lang="en-US" baseline="0" dirty="0">
              <a:solidFill>
                <a:schemeClr val="bg1">
                  <a:lumMod val="50000"/>
                </a:schemeClr>
              </a:solidFill>
            </a:endParaRPr>
          </a:p>
          <a:p>
            <a:pPr marL="457200" indent="0" algn="r">
              <a:buFont typeface="Wingdings" pitchFamily="2" charset="2"/>
              <a:buNone/>
            </a:pPr>
            <a:r>
              <a:rPr lang="en-US" sz="1800" dirty="0" smtClean="0">
                <a:solidFill>
                  <a:schemeClr val="bg1">
                    <a:lumMod val="50000"/>
                  </a:schemeClr>
                </a:solidFill>
              </a:rPr>
              <a:t>			</a:t>
            </a:r>
          </a:p>
          <a:p>
            <a:pPr marL="457200" indent="0" algn="r">
              <a:buFont typeface="Wingdings" pitchFamily="2" charset="2"/>
              <a:buNone/>
            </a:pPr>
            <a:endParaRPr lang="en-US" dirty="0">
              <a:solidFill>
                <a:schemeClr val="bg1">
                  <a:lumMod val="50000"/>
                </a:schemeClr>
              </a:solidFill>
            </a:endParaRPr>
          </a:p>
          <a:p>
            <a:pPr marL="457200" indent="0" algn="r">
              <a:buFont typeface="Wingdings" pitchFamily="2" charset="2"/>
              <a:buNone/>
            </a:pPr>
            <a:endParaRPr lang="en-US" sz="1800" dirty="0" smtClean="0">
              <a:solidFill>
                <a:schemeClr val="bg1">
                  <a:lumMod val="50000"/>
                </a:schemeClr>
              </a:solidFill>
            </a:endParaRPr>
          </a:p>
          <a:p>
            <a:pPr marL="457200" indent="0" algn="r">
              <a:buFont typeface="Wingdings" pitchFamily="2" charset="2"/>
              <a:buNone/>
            </a:pPr>
            <a:endParaRPr lang="en-US" dirty="0" smtClean="0">
              <a:solidFill>
                <a:schemeClr val="bg1">
                  <a:lumMod val="50000"/>
                </a:schemeClr>
              </a:solidFill>
            </a:endParaRPr>
          </a:p>
          <a:p>
            <a:pPr marL="457200" indent="0" algn="r">
              <a:buFont typeface="Wingdings" pitchFamily="2" charset="2"/>
              <a:buNone/>
            </a:pPr>
            <a:r>
              <a:rPr lang="en-US" dirty="0" smtClean="0">
                <a:solidFill>
                  <a:schemeClr val="bg1">
                    <a:lumMod val="50000"/>
                  </a:schemeClr>
                </a:solidFill>
              </a:rPr>
              <a:t>John Mark Zeberkiewicz</a:t>
            </a:r>
          </a:p>
          <a:p>
            <a:pPr marL="457200" indent="0" algn="r">
              <a:buFont typeface="Wingdings" pitchFamily="2" charset="2"/>
              <a:buNone/>
            </a:pPr>
            <a:r>
              <a:rPr lang="en-US" dirty="0" smtClean="0">
                <a:solidFill>
                  <a:schemeClr val="bg1">
                    <a:lumMod val="50000"/>
                  </a:schemeClr>
                </a:solidFill>
              </a:rPr>
              <a:t>Richards, Layton &amp; Finger, P.A.</a:t>
            </a:r>
          </a:p>
          <a:p>
            <a:pPr marL="457200" indent="0" algn="r">
              <a:buFont typeface="Wingdings" pitchFamily="2" charset="2"/>
              <a:buNone/>
            </a:pPr>
            <a:endParaRPr lang="en-US" dirty="0" smtClean="0">
              <a:solidFill>
                <a:schemeClr val="bg1">
                  <a:lumMod val="50000"/>
                </a:schemeClr>
              </a:solidFill>
            </a:endParaRPr>
          </a:p>
          <a:p>
            <a:pPr marL="457200" indent="0" algn="r">
              <a:buFont typeface="Wingdings" pitchFamily="2" charset="2"/>
              <a:buNone/>
            </a:pPr>
            <a:endParaRPr lang="en-US" dirty="0" smtClean="0">
              <a:solidFill>
                <a:schemeClr val="bg1">
                  <a:lumMod val="50000"/>
                </a:schemeClr>
              </a:solidFill>
            </a:endParaRPr>
          </a:p>
        </p:txBody>
      </p:sp>
    </p:spTree>
    <p:extLst>
      <p:ext uri="{BB962C8B-B14F-4D97-AF65-F5344CB8AC3E}">
        <p14:creationId xmlns:p14="http://schemas.microsoft.com/office/powerpoint/2010/main" val="2649169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29384"/>
            <a:ext cx="7315200" cy="4770537"/>
          </a:xfrm>
          <a:prstGeom prst="rect">
            <a:avLst/>
          </a:prstGeom>
        </p:spPr>
        <p:txBody>
          <a:bodyPr wrap="square">
            <a:spAutoFit/>
          </a:bodyPr>
          <a:lstStyle/>
          <a:p>
            <a:pPr marL="285750" indent="-285750" algn="just">
              <a:buFont typeface="Wingdings" panose="05000000000000000000" pitchFamily="2" charset="2"/>
              <a:buChar char="§"/>
              <a:defRPr/>
            </a:pPr>
            <a:r>
              <a:rPr lang="en-US" sz="1600" dirty="0" smtClean="0">
                <a:solidFill>
                  <a:prstClr val="black"/>
                </a:solidFill>
              </a:rPr>
              <a:t>The second item in any ratification process is identifying the “failure of authorization”—which is essentially the </a:t>
            </a:r>
            <a:r>
              <a:rPr lang="en-US" sz="1600" i="1" dirty="0" smtClean="0">
                <a:solidFill>
                  <a:prstClr val="black"/>
                </a:solidFill>
              </a:rPr>
              <a:t>reason</a:t>
            </a:r>
            <a:r>
              <a:rPr lang="en-US" sz="1600" dirty="0" smtClean="0">
                <a:solidFill>
                  <a:prstClr val="black"/>
                </a:solidFill>
              </a:rPr>
              <a:t> the act is a defective corporate act.  </a:t>
            </a:r>
          </a:p>
          <a:p>
            <a:pPr marL="285750" indent="-285750" algn="just">
              <a:buFont typeface="Wingdings" panose="05000000000000000000" pitchFamily="2" charset="2"/>
              <a:buChar char="§"/>
              <a:defRPr/>
            </a:pPr>
            <a:endParaRPr lang="en-US" sz="1600" dirty="0" smtClean="0">
              <a:solidFill>
                <a:prstClr val="black"/>
              </a:solidFill>
            </a:endParaRPr>
          </a:p>
          <a:p>
            <a:pPr marL="285750" indent="-285750" algn="just">
              <a:buFont typeface="Wingdings" panose="05000000000000000000" pitchFamily="2" charset="2"/>
              <a:buChar char="§"/>
              <a:defRPr/>
            </a:pPr>
            <a:r>
              <a:rPr lang="en-US" sz="1600" dirty="0" smtClean="0">
                <a:solidFill>
                  <a:prstClr val="black"/>
                </a:solidFill>
              </a:rPr>
              <a:t>Section </a:t>
            </a:r>
            <a:r>
              <a:rPr lang="en-US" sz="1600" dirty="0">
                <a:solidFill>
                  <a:prstClr val="black"/>
                </a:solidFill>
              </a:rPr>
              <a:t>204(h)(2) defines “failure of authorization” as:</a:t>
            </a:r>
          </a:p>
          <a:p>
            <a:pPr marL="285750" indent="-285750" algn="just">
              <a:buFont typeface="Wingdings" panose="05000000000000000000" pitchFamily="2" charset="2"/>
              <a:buChar char="§"/>
              <a:defRPr/>
            </a:pPr>
            <a:endParaRPr lang="en-US" sz="1600" dirty="0" smtClean="0">
              <a:solidFill>
                <a:prstClr val="black"/>
              </a:solidFill>
            </a:endParaRPr>
          </a:p>
          <a:p>
            <a:pPr marL="742950" lvl="1" indent="-285750" algn="just">
              <a:buFont typeface="Wingdings" panose="05000000000000000000" pitchFamily="2" charset="2"/>
              <a:buChar char="§"/>
              <a:defRPr/>
            </a:pPr>
            <a:r>
              <a:rPr lang="en-US" sz="1600" dirty="0" smtClean="0">
                <a:solidFill>
                  <a:prstClr val="black"/>
                </a:solidFill>
              </a:rPr>
              <a:t>the </a:t>
            </a:r>
            <a:r>
              <a:rPr lang="en-US" sz="1600" dirty="0">
                <a:solidFill>
                  <a:prstClr val="black"/>
                </a:solidFill>
              </a:rPr>
              <a:t>failure to authorize or effect an act or transaction in compliance with </a:t>
            </a:r>
            <a:endParaRPr lang="en-US" sz="1600" dirty="0" smtClean="0">
              <a:solidFill>
                <a:prstClr val="black"/>
              </a:solidFill>
            </a:endParaRPr>
          </a:p>
          <a:p>
            <a:pPr marL="1200150" lvl="2" indent="-285750" algn="just">
              <a:buFont typeface="Wingdings" panose="05000000000000000000" pitchFamily="2" charset="2"/>
              <a:buChar char="§"/>
              <a:defRPr/>
            </a:pPr>
            <a:r>
              <a:rPr lang="en-US" sz="1600" dirty="0" smtClean="0">
                <a:solidFill>
                  <a:prstClr val="black"/>
                </a:solidFill>
              </a:rPr>
              <a:t>the </a:t>
            </a:r>
            <a:r>
              <a:rPr lang="en-US" sz="1600" dirty="0">
                <a:solidFill>
                  <a:prstClr val="black"/>
                </a:solidFill>
              </a:rPr>
              <a:t>provisions of </a:t>
            </a:r>
            <a:r>
              <a:rPr lang="en-US" sz="1600" dirty="0" smtClean="0">
                <a:solidFill>
                  <a:prstClr val="black"/>
                </a:solidFill>
              </a:rPr>
              <a:t>the DGCL, </a:t>
            </a:r>
          </a:p>
          <a:p>
            <a:pPr marL="1200150" lvl="2" indent="-285750" algn="just">
              <a:buFont typeface="Wingdings" panose="05000000000000000000" pitchFamily="2" charset="2"/>
              <a:buChar char="§"/>
              <a:defRPr/>
            </a:pPr>
            <a:r>
              <a:rPr lang="en-US" sz="1600" dirty="0" smtClean="0">
                <a:solidFill>
                  <a:prstClr val="black"/>
                </a:solidFill>
              </a:rPr>
              <a:t>the </a:t>
            </a:r>
            <a:r>
              <a:rPr lang="en-US" sz="1600" dirty="0">
                <a:solidFill>
                  <a:prstClr val="black"/>
                </a:solidFill>
              </a:rPr>
              <a:t>certificate of incorporation or bylaws of the corporation, or </a:t>
            </a:r>
            <a:endParaRPr lang="en-US" sz="1600" dirty="0" smtClean="0">
              <a:solidFill>
                <a:prstClr val="black"/>
              </a:solidFill>
            </a:endParaRPr>
          </a:p>
          <a:p>
            <a:pPr marL="1200150" lvl="2" indent="-285750" algn="just">
              <a:buFont typeface="Wingdings" panose="05000000000000000000" pitchFamily="2" charset="2"/>
              <a:buChar char="§"/>
              <a:defRPr/>
            </a:pPr>
            <a:r>
              <a:rPr lang="en-US" sz="1600" dirty="0" smtClean="0">
                <a:solidFill>
                  <a:prstClr val="black"/>
                </a:solidFill>
              </a:rPr>
              <a:t>any </a:t>
            </a:r>
            <a:r>
              <a:rPr lang="en-US" sz="1600" dirty="0">
                <a:solidFill>
                  <a:prstClr val="black"/>
                </a:solidFill>
              </a:rPr>
              <a:t>plan or agreement to which the corporation is a party or the disclosure set forth in any proxy or consent solicitation statement, if and to the extent such failure would render such act or transaction void or </a:t>
            </a:r>
            <a:r>
              <a:rPr lang="en-US" sz="1600" dirty="0" smtClean="0">
                <a:solidFill>
                  <a:prstClr val="black"/>
                </a:solidFill>
              </a:rPr>
              <a:t>voidable; or</a:t>
            </a:r>
          </a:p>
          <a:p>
            <a:pPr marL="742950" lvl="1" indent="-285750" algn="just">
              <a:buFont typeface="Wingdings" panose="05000000000000000000" pitchFamily="2" charset="2"/>
              <a:buChar char="§"/>
              <a:defRPr/>
            </a:pPr>
            <a:endParaRPr lang="en-US" sz="1600" dirty="0" smtClean="0">
              <a:solidFill>
                <a:prstClr val="black"/>
              </a:solidFill>
            </a:endParaRPr>
          </a:p>
          <a:p>
            <a:pPr marL="742950" lvl="1" indent="-285750" algn="just">
              <a:buFont typeface="Wingdings" panose="05000000000000000000" pitchFamily="2" charset="2"/>
              <a:buChar char="§"/>
              <a:defRPr/>
            </a:pPr>
            <a:r>
              <a:rPr lang="en-US" sz="1600" dirty="0" smtClean="0">
                <a:solidFill>
                  <a:prstClr val="black"/>
                </a:solidFill>
              </a:rPr>
              <a:t>the </a:t>
            </a:r>
            <a:r>
              <a:rPr lang="en-US" sz="1600" dirty="0">
                <a:solidFill>
                  <a:prstClr val="black"/>
                </a:solidFill>
              </a:rPr>
              <a:t>failure of the board of directors or any officer of the corporation to authorize or approve any act or transaction taken by or on behalf of the corporation that would have required for its due authorization the approval of the board of directors or such officer.</a:t>
            </a:r>
          </a:p>
          <a:p>
            <a:pPr marL="457200">
              <a:spcAft>
                <a:spcPts val="600"/>
              </a:spcAft>
            </a:pPr>
            <a:r>
              <a:rPr lang="en-US" sz="1600" dirty="0" smtClean="0">
                <a:solidFill>
                  <a:prstClr val="black"/>
                </a:solidFill>
              </a:rPr>
              <a:t/>
            </a:r>
            <a:br>
              <a:rPr lang="en-US" sz="1600" dirty="0" smtClean="0">
                <a:solidFill>
                  <a:prstClr val="black"/>
                </a:solidFill>
              </a:rPr>
            </a:br>
            <a:endParaRPr lang="en-US" sz="1600" dirty="0">
              <a:solidFill>
                <a:prstClr val="black"/>
              </a:solidFill>
            </a:endParaRP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9</a:t>
            </a:fld>
            <a:endParaRPr lang="en-US" dirty="0">
              <a:solidFill>
                <a:prstClr val="black">
                  <a:tint val="75000"/>
                </a:prstClr>
              </a:solidFill>
            </a:endParaRPr>
          </a:p>
        </p:txBody>
      </p:sp>
      <p:sp>
        <p:nvSpPr>
          <p:cNvPr id="6" name="TextBox 5"/>
          <p:cNvSpPr txBox="1"/>
          <p:nvPr/>
        </p:nvSpPr>
        <p:spPr>
          <a:xfrm>
            <a:off x="850392" y="1429658"/>
            <a:ext cx="7443216" cy="400110"/>
          </a:xfrm>
          <a:prstGeom prst="rect">
            <a:avLst/>
          </a:prstGeom>
          <a:noFill/>
        </p:spPr>
        <p:txBody>
          <a:bodyPr wrap="square" rtlCol="0">
            <a:spAutoFit/>
          </a:bodyPr>
          <a:lstStyle/>
          <a:p>
            <a:r>
              <a:rPr lang="en-US" sz="2000" dirty="0" smtClean="0">
                <a:solidFill>
                  <a:prstClr val="white">
                    <a:lumMod val="50000"/>
                  </a:prstClr>
                </a:solidFill>
              </a:rPr>
              <a:t>Identifying Failures of Authorization</a:t>
            </a:r>
            <a:endParaRPr lang="en-US" sz="2000" dirty="0">
              <a:solidFill>
                <a:prstClr val="white">
                  <a:lumMod val="50000"/>
                </a:prstClr>
              </a:solidFill>
            </a:endParaRPr>
          </a:p>
        </p:txBody>
      </p:sp>
    </p:spTree>
    <p:extLst>
      <p:ext uri="{BB962C8B-B14F-4D97-AF65-F5344CB8AC3E}">
        <p14:creationId xmlns:p14="http://schemas.microsoft.com/office/powerpoint/2010/main" val="2449585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29384"/>
            <a:ext cx="7315200" cy="2400657"/>
          </a:xfrm>
          <a:prstGeom prst="rect">
            <a:avLst/>
          </a:prstGeom>
        </p:spPr>
        <p:txBody>
          <a:bodyPr wrap="square">
            <a:spAutoFit/>
          </a:bodyPr>
          <a:lstStyle/>
          <a:p>
            <a:pPr marL="285750" indent="-285750" algn="just">
              <a:buFont typeface="Arial" panose="020B0604020202020204" pitchFamily="34" charset="0"/>
              <a:buChar char="•"/>
              <a:defRPr/>
            </a:pPr>
            <a:r>
              <a:rPr lang="en-US" sz="1500" dirty="0" smtClean="0">
                <a:solidFill>
                  <a:prstClr val="black"/>
                </a:solidFill>
                <a:cs typeface="Arial"/>
              </a:rPr>
              <a:t>Although the types of failures of authorization are endlessly variable, some common failures of authorization that tend to recur include:</a:t>
            </a:r>
          </a:p>
          <a:p>
            <a:pPr algn="just">
              <a:defRPr/>
            </a:pPr>
            <a:endParaRPr lang="en-US" sz="1500" dirty="0" smtClean="0">
              <a:solidFill>
                <a:prstClr val="black"/>
              </a:solidFill>
              <a:cs typeface="Arial"/>
            </a:endParaRPr>
          </a:p>
          <a:p>
            <a:pPr marL="742950" lvl="1" indent="-285750" algn="just">
              <a:buFont typeface="Wingdings" panose="05000000000000000000" pitchFamily="2" charset="2"/>
              <a:buChar char="§"/>
              <a:defRPr/>
            </a:pPr>
            <a:r>
              <a:rPr lang="en-US" sz="1500" dirty="0" smtClean="0">
                <a:solidFill>
                  <a:prstClr val="black"/>
                </a:solidFill>
                <a:cs typeface="Arial"/>
              </a:rPr>
              <a:t>Failure </a:t>
            </a:r>
            <a:r>
              <a:rPr lang="en-US" sz="1500" dirty="0">
                <a:solidFill>
                  <a:prstClr val="black"/>
                </a:solidFill>
                <a:cs typeface="Arial"/>
              </a:rPr>
              <a:t>of the incorporator to elect the initial board</a:t>
            </a:r>
          </a:p>
          <a:p>
            <a:pPr marL="742950" lvl="1" indent="-285750" algn="just">
              <a:buFont typeface="Wingdings" panose="05000000000000000000" pitchFamily="2" charset="2"/>
              <a:buChar char="§"/>
              <a:defRPr/>
            </a:pPr>
            <a:r>
              <a:rPr lang="en-US" sz="1500" dirty="0">
                <a:solidFill>
                  <a:prstClr val="black"/>
                </a:solidFill>
                <a:cs typeface="Arial"/>
              </a:rPr>
              <a:t>Failure </a:t>
            </a:r>
            <a:r>
              <a:rPr lang="en-US" sz="1500" dirty="0" smtClean="0">
                <a:solidFill>
                  <a:prstClr val="black"/>
                </a:solidFill>
                <a:cs typeface="Arial"/>
              </a:rPr>
              <a:t>to have valid board action due to lack of quorum</a:t>
            </a:r>
          </a:p>
          <a:p>
            <a:pPr marL="742950" lvl="1" indent="-285750" algn="just">
              <a:buFont typeface="Wingdings" panose="05000000000000000000" pitchFamily="2" charset="2"/>
              <a:buChar char="§"/>
              <a:defRPr/>
            </a:pPr>
            <a:r>
              <a:rPr lang="en-US" sz="1500" dirty="0" smtClean="0">
                <a:solidFill>
                  <a:prstClr val="black"/>
                </a:solidFill>
                <a:cs typeface="Arial"/>
              </a:rPr>
              <a:t>Failure to have valid board action due to less than unanimous board consent in lieu of a meeting</a:t>
            </a:r>
            <a:endParaRPr lang="en-US" sz="1500" dirty="0">
              <a:solidFill>
                <a:prstClr val="black"/>
              </a:solidFill>
              <a:cs typeface="Arial"/>
            </a:endParaRPr>
          </a:p>
          <a:p>
            <a:pPr marL="742950" lvl="1" indent="-285750" algn="just">
              <a:buFont typeface="Wingdings" panose="05000000000000000000" pitchFamily="2" charset="2"/>
              <a:buChar char="§"/>
              <a:defRPr/>
            </a:pPr>
            <a:r>
              <a:rPr lang="en-US" sz="1500" dirty="0">
                <a:solidFill>
                  <a:prstClr val="black"/>
                </a:solidFill>
                <a:cs typeface="Arial"/>
              </a:rPr>
              <a:t>Failure to follow prescribed statutory sequences</a:t>
            </a:r>
          </a:p>
          <a:p>
            <a:pPr marL="742950" lvl="1" indent="-285750" algn="just">
              <a:buFont typeface="Wingdings" panose="05000000000000000000" pitchFamily="2" charset="2"/>
              <a:buChar char="§"/>
              <a:defRPr/>
            </a:pPr>
            <a:r>
              <a:rPr lang="en-US" sz="1500" dirty="0" smtClean="0">
                <a:solidFill>
                  <a:prstClr val="black"/>
                </a:solidFill>
                <a:cs typeface="Arial"/>
              </a:rPr>
              <a:t>Failure to obtain requisite stockholder vote or consent</a:t>
            </a:r>
          </a:p>
          <a:p>
            <a:pPr marL="742950" lvl="1" indent="-285750" algn="just">
              <a:buFont typeface="Wingdings" panose="05000000000000000000" pitchFamily="2" charset="2"/>
              <a:buChar char="§"/>
              <a:defRPr/>
            </a:pPr>
            <a:r>
              <a:rPr lang="en-US" sz="1500" dirty="0" smtClean="0">
                <a:solidFill>
                  <a:prstClr val="black"/>
                </a:solidFill>
                <a:cs typeface="Arial"/>
              </a:rPr>
              <a:t>“</a:t>
            </a:r>
            <a:r>
              <a:rPr lang="en-US" sz="1500" dirty="0">
                <a:solidFill>
                  <a:prstClr val="black"/>
                </a:solidFill>
                <a:cs typeface="Arial"/>
              </a:rPr>
              <a:t>Late” charter filings</a:t>
            </a: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10</a:t>
            </a:fld>
            <a:endParaRPr lang="en-US" dirty="0">
              <a:solidFill>
                <a:prstClr val="black">
                  <a:tint val="75000"/>
                </a:prstClr>
              </a:solidFill>
            </a:endParaRPr>
          </a:p>
        </p:txBody>
      </p:sp>
      <p:sp>
        <p:nvSpPr>
          <p:cNvPr id="6" name="TextBox 5"/>
          <p:cNvSpPr txBox="1"/>
          <p:nvPr/>
        </p:nvSpPr>
        <p:spPr>
          <a:xfrm>
            <a:off x="841600" y="1429658"/>
            <a:ext cx="7443216" cy="400110"/>
          </a:xfrm>
          <a:prstGeom prst="rect">
            <a:avLst/>
          </a:prstGeom>
          <a:noFill/>
        </p:spPr>
        <p:txBody>
          <a:bodyPr wrap="square" rtlCol="0">
            <a:spAutoFit/>
          </a:bodyPr>
          <a:lstStyle/>
          <a:p>
            <a:r>
              <a:rPr lang="en-US" sz="2000" dirty="0" smtClean="0">
                <a:solidFill>
                  <a:prstClr val="white">
                    <a:lumMod val="50000"/>
                  </a:prstClr>
                </a:solidFill>
              </a:rPr>
              <a:t>Common Failures of Authorization</a:t>
            </a:r>
            <a:endParaRPr lang="en-US" sz="2000" dirty="0">
              <a:solidFill>
                <a:prstClr val="white">
                  <a:lumMod val="50000"/>
                </a:prstClr>
              </a:solidFill>
            </a:endParaRPr>
          </a:p>
        </p:txBody>
      </p:sp>
    </p:spTree>
    <p:extLst>
      <p:ext uri="{BB962C8B-B14F-4D97-AF65-F5344CB8AC3E}">
        <p14:creationId xmlns:p14="http://schemas.microsoft.com/office/powerpoint/2010/main" val="379225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11</a:t>
            </a:fld>
            <a:endParaRPr lang="en-US" dirty="0">
              <a:solidFill>
                <a:prstClr val="black">
                  <a:tint val="75000"/>
                </a:prstClr>
              </a:solidFill>
            </a:endParaRPr>
          </a:p>
        </p:txBody>
      </p:sp>
      <p:sp>
        <p:nvSpPr>
          <p:cNvPr id="5" name="TextBox 4"/>
          <p:cNvSpPr txBox="1"/>
          <p:nvPr/>
        </p:nvSpPr>
        <p:spPr>
          <a:xfrm>
            <a:off x="0" y="3062468"/>
            <a:ext cx="9144000" cy="461665"/>
          </a:xfrm>
          <a:prstGeom prst="rect">
            <a:avLst/>
          </a:prstGeom>
          <a:noFill/>
        </p:spPr>
        <p:txBody>
          <a:bodyPr wrap="square" rtlCol="0">
            <a:spAutoFit/>
          </a:bodyPr>
          <a:lstStyle/>
          <a:p>
            <a:pPr lvl="1" algn="ctr"/>
            <a:r>
              <a:rPr lang="en-US" sz="2400" dirty="0" smtClean="0">
                <a:solidFill>
                  <a:prstClr val="white">
                    <a:lumMod val="50000"/>
                  </a:prstClr>
                </a:solidFill>
              </a:rPr>
              <a:t>Authorization of Ratification of Defective Acts</a:t>
            </a:r>
            <a:endParaRPr lang="en-US" sz="2400" i="1" dirty="0" smtClean="0">
              <a:solidFill>
                <a:prstClr val="white">
                  <a:lumMod val="50000"/>
                </a:prstClr>
              </a:solidFill>
            </a:endParaRPr>
          </a:p>
        </p:txBody>
      </p:sp>
    </p:spTree>
    <p:extLst>
      <p:ext uri="{BB962C8B-B14F-4D97-AF65-F5344CB8AC3E}">
        <p14:creationId xmlns:p14="http://schemas.microsoft.com/office/powerpoint/2010/main" val="1966439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29384"/>
            <a:ext cx="7315200" cy="2816156"/>
          </a:xfrm>
          <a:prstGeom prst="rect">
            <a:avLst/>
          </a:prstGeom>
        </p:spPr>
        <p:txBody>
          <a:bodyPr wrap="square">
            <a:spAutoFit/>
          </a:bodyPr>
          <a:lstStyle/>
          <a:p>
            <a:pPr algn="just">
              <a:defRPr/>
            </a:pPr>
            <a:endParaRPr lang="en-US" sz="1500" dirty="0" smtClean="0">
              <a:solidFill>
                <a:prstClr val="black"/>
              </a:solidFill>
              <a:cs typeface="Arial"/>
            </a:endParaRPr>
          </a:p>
          <a:p>
            <a:pPr marL="285750" indent="-285750">
              <a:buFont typeface="Arial" panose="020B0604020202020204" pitchFamily="34" charset="0"/>
              <a:buChar char="•"/>
            </a:pPr>
            <a:r>
              <a:rPr lang="en-US" dirty="0" smtClean="0"/>
              <a:t>A ratification process is initiated by the board of directors.</a:t>
            </a:r>
          </a:p>
          <a:p>
            <a:pPr marL="285750"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i="1" dirty="0" smtClean="0"/>
              <a:t>Note: </a:t>
            </a:r>
            <a:r>
              <a:rPr lang="en-US" dirty="0" smtClean="0"/>
              <a:t>A Section </a:t>
            </a:r>
            <a:r>
              <a:rPr lang="en-US" dirty="0"/>
              <a:t>204 ratification must be approved by </a:t>
            </a:r>
            <a:r>
              <a:rPr lang="en-US" dirty="0" smtClean="0"/>
              <a:t>a board composed of </a:t>
            </a:r>
            <a:r>
              <a:rPr lang="en-US" i="1" dirty="0" smtClean="0"/>
              <a:t>valid </a:t>
            </a:r>
            <a:r>
              <a:rPr lang="en-US" dirty="0" smtClean="0"/>
              <a:t>directors.</a:t>
            </a:r>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 general, when the board is approving the ratification of a defective corporate act, the quorum </a:t>
            </a:r>
            <a:r>
              <a:rPr lang="en-US" dirty="0"/>
              <a:t>and voting requirements are the </a:t>
            </a:r>
            <a:r>
              <a:rPr lang="en-US" i="1" dirty="0"/>
              <a:t>greater</a:t>
            </a:r>
            <a:r>
              <a:rPr lang="en-US" dirty="0"/>
              <a:t> of those (</a:t>
            </a:r>
            <a:r>
              <a:rPr lang="en-US" dirty="0" err="1"/>
              <a:t>i</a:t>
            </a:r>
            <a:r>
              <a:rPr lang="en-US" dirty="0"/>
              <a:t>) at the time of the act or (ii) at the time of the ratification, subject to certain specified </a:t>
            </a:r>
            <a:r>
              <a:rPr lang="en-US" dirty="0" smtClean="0"/>
              <a:t>exceptions.</a:t>
            </a:r>
            <a:endParaRPr lang="en-US" dirty="0"/>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12</a:t>
            </a:fld>
            <a:endParaRPr lang="en-US" dirty="0">
              <a:solidFill>
                <a:prstClr val="black">
                  <a:tint val="75000"/>
                </a:prstClr>
              </a:solidFill>
            </a:endParaRPr>
          </a:p>
        </p:txBody>
      </p:sp>
      <p:sp>
        <p:nvSpPr>
          <p:cNvPr id="6" name="TextBox 5"/>
          <p:cNvSpPr txBox="1"/>
          <p:nvPr/>
        </p:nvSpPr>
        <p:spPr>
          <a:xfrm>
            <a:off x="850392" y="1429658"/>
            <a:ext cx="7443216" cy="400110"/>
          </a:xfrm>
          <a:prstGeom prst="rect">
            <a:avLst/>
          </a:prstGeom>
          <a:noFill/>
        </p:spPr>
        <p:txBody>
          <a:bodyPr wrap="square" rtlCol="0">
            <a:spAutoFit/>
          </a:bodyPr>
          <a:lstStyle/>
          <a:p>
            <a:r>
              <a:rPr lang="en-US" sz="2000" dirty="0" smtClean="0">
                <a:solidFill>
                  <a:prstClr val="white">
                    <a:lumMod val="50000"/>
                  </a:prstClr>
                </a:solidFill>
              </a:rPr>
              <a:t>Board Approval of 204 Ratification</a:t>
            </a:r>
            <a:endParaRPr lang="en-US" sz="2000" dirty="0">
              <a:solidFill>
                <a:prstClr val="white">
                  <a:lumMod val="50000"/>
                </a:prstClr>
              </a:solidFill>
            </a:endParaRPr>
          </a:p>
        </p:txBody>
      </p:sp>
    </p:spTree>
    <p:extLst>
      <p:ext uri="{BB962C8B-B14F-4D97-AF65-F5344CB8AC3E}">
        <p14:creationId xmlns:p14="http://schemas.microsoft.com/office/powerpoint/2010/main" val="234853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29384"/>
            <a:ext cx="7315200" cy="3416320"/>
          </a:xfrm>
          <a:prstGeom prst="rect">
            <a:avLst/>
          </a:prstGeom>
        </p:spPr>
        <p:txBody>
          <a:bodyPr wrap="square">
            <a:spAutoFit/>
          </a:bodyPr>
          <a:lstStyle/>
          <a:p>
            <a:pPr marL="285750" indent="-285750">
              <a:buFont typeface="Arial" panose="020B0604020202020204" pitchFamily="34" charset="0"/>
              <a:buChar char="•"/>
            </a:pPr>
            <a:r>
              <a:rPr lang="en-US" dirty="0" smtClean="0"/>
              <a:t>Depending on the nature of the act being ratified, the stockholders must also approve the ratification.  </a:t>
            </a:r>
          </a:p>
          <a:p>
            <a:pPr marL="742950" lvl="1" indent="-285750">
              <a:buFont typeface="Arial" panose="020B0604020202020204" pitchFamily="34" charset="0"/>
              <a:buChar char="•"/>
            </a:pPr>
            <a:r>
              <a:rPr lang="en-US" dirty="0" smtClean="0"/>
              <a:t>Stockholder </a:t>
            </a:r>
            <a:r>
              <a:rPr lang="en-US" dirty="0"/>
              <a:t>approval of a Section 204 ratification is required if, under the DGCL, the certificate of incorporation, the bylaws or any plan or agreement to which the company is a </a:t>
            </a:r>
            <a:r>
              <a:rPr lang="en-US" dirty="0" smtClean="0"/>
              <a:t>party:</a:t>
            </a:r>
          </a:p>
          <a:p>
            <a:pPr marL="1200150" lvl="2" indent="-285750">
              <a:buFont typeface="Arial" panose="020B0604020202020204" pitchFamily="34" charset="0"/>
              <a:buChar char="•"/>
            </a:pPr>
            <a:r>
              <a:rPr lang="en-US" dirty="0" smtClean="0"/>
              <a:t>A </a:t>
            </a:r>
            <a:r>
              <a:rPr lang="en-US" dirty="0"/>
              <a:t>stockholder vote </a:t>
            </a:r>
            <a:r>
              <a:rPr lang="en-US" i="1" dirty="0"/>
              <a:t>is </a:t>
            </a:r>
            <a:r>
              <a:rPr lang="en-US" dirty="0"/>
              <a:t>required at the time of the ratification; </a:t>
            </a:r>
            <a:r>
              <a:rPr lang="en-US" dirty="0" smtClean="0"/>
              <a:t>or</a:t>
            </a:r>
          </a:p>
          <a:p>
            <a:pPr marL="1200150" lvl="2" indent="-285750">
              <a:buFont typeface="Arial" panose="020B0604020202020204" pitchFamily="34" charset="0"/>
              <a:buChar char="•"/>
            </a:pPr>
            <a:r>
              <a:rPr lang="en-US" dirty="0" smtClean="0"/>
              <a:t>A </a:t>
            </a:r>
            <a:r>
              <a:rPr lang="en-US" dirty="0"/>
              <a:t>stockholder vote </a:t>
            </a:r>
            <a:r>
              <a:rPr lang="en-US" i="1" dirty="0"/>
              <a:t>was </a:t>
            </a:r>
            <a:r>
              <a:rPr lang="en-US" dirty="0"/>
              <a:t>required at the time of the defective corporate </a:t>
            </a:r>
            <a:r>
              <a:rPr lang="en-US" dirty="0" smtClean="0"/>
              <a:t>act.</a:t>
            </a:r>
          </a:p>
          <a:p>
            <a:pPr marL="285750" indent="-285750">
              <a:buFont typeface="Arial" panose="020B0604020202020204" pitchFamily="34" charset="0"/>
              <a:buChar char="•"/>
            </a:pPr>
            <a:r>
              <a:rPr lang="en-US" dirty="0" smtClean="0"/>
              <a:t>Where a stockholder vote is required, the vote </a:t>
            </a:r>
            <a:r>
              <a:rPr lang="en-US" dirty="0"/>
              <a:t>that must be obtained is the greater of that required at the time of the act or at the time of the ratification, subject to certain specified </a:t>
            </a:r>
            <a:r>
              <a:rPr lang="en-US" dirty="0" smtClean="0"/>
              <a:t>exceptions.</a:t>
            </a:r>
            <a:endParaRPr lang="en-US" dirty="0"/>
          </a:p>
          <a:p>
            <a:pPr marL="285750" indent="-285750">
              <a:buFont typeface="Arial" panose="020B0604020202020204" pitchFamily="34" charset="0"/>
              <a:buChar char="•"/>
            </a:pPr>
            <a:endParaRPr lang="en-US" dirty="0" smtClean="0"/>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13</a:t>
            </a:fld>
            <a:endParaRPr lang="en-US" dirty="0">
              <a:solidFill>
                <a:prstClr val="black">
                  <a:tint val="75000"/>
                </a:prstClr>
              </a:solidFill>
            </a:endParaRPr>
          </a:p>
        </p:txBody>
      </p:sp>
      <p:sp>
        <p:nvSpPr>
          <p:cNvPr id="6" name="TextBox 5"/>
          <p:cNvSpPr txBox="1"/>
          <p:nvPr/>
        </p:nvSpPr>
        <p:spPr>
          <a:xfrm>
            <a:off x="850392" y="1429658"/>
            <a:ext cx="7443216" cy="400110"/>
          </a:xfrm>
          <a:prstGeom prst="rect">
            <a:avLst/>
          </a:prstGeom>
          <a:noFill/>
        </p:spPr>
        <p:txBody>
          <a:bodyPr wrap="square" rtlCol="0">
            <a:spAutoFit/>
          </a:bodyPr>
          <a:lstStyle/>
          <a:p>
            <a:r>
              <a:rPr lang="en-US" sz="2000" dirty="0" smtClean="0">
                <a:solidFill>
                  <a:prstClr val="white">
                    <a:lumMod val="50000"/>
                  </a:prstClr>
                </a:solidFill>
              </a:rPr>
              <a:t>Stockholder Approval of 204 Ratification</a:t>
            </a:r>
            <a:endParaRPr lang="en-US" sz="2000" dirty="0">
              <a:solidFill>
                <a:prstClr val="white">
                  <a:lumMod val="50000"/>
                </a:prstClr>
              </a:solidFill>
            </a:endParaRPr>
          </a:p>
        </p:txBody>
      </p:sp>
    </p:spTree>
    <p:extLst>
      <p:ext uri="{BB962C8B-B14F-4D97-AF65-F5344CB8AC3E}">
        <p14:creationId xmlns:p14="http://schemas.microsoft.com/office/powerpoint/2010/main" val="370634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29384"/>
            <a:ext cx="7315200" cy="3370153"/>
          </a:xfrm>
          <a:prstGeom prst="rect">
            <a:avLst/>
          </a:prstGeom>
        </p:spPr>
        <p:txBody>
          <a:bodyPr wrap="square">
            <a:spAutoFit/>
          </a:bodyPr>
          <a:lstStyle/>
          <a:p>
            <a:pPr algn="just">
              <a:defRPr/>
            </a:pPr>
            <a:endParaRPr lang="en-US" sz="1500" dirty="0" smtClean="0">
              <a:solidFill>
                <a:prstClr val="black"/>
              </a:solidFill>
              <a:cs typeface="Arial"/>
            </a:endParaRPr>
          </a:p>
          <a:p>
            <a:pPr marL="285750" indent="-285750">
              <a:buFont typeface="Arial" panose="020B0604020202020204" pitchFamily="34" charset="0"/>
              <a:buChar char="•"/>
            </a:pPr>
            <a:r>
              <a:rPr lang="en-US" dirty="0" smtClean="0"/>
              <a:t>In cases where a stockholder vote is required, the only </a:t>
            </a:r>
            <a:r>
              <a:rPr lang="en-US" dirty="0"/>
              <a:t>holders </a:t>
            </a:r>
            <a:r>
              <a:rPr lang="en-US" dirty="0" smtClean="0"/>
              <a:t>entitled to vote on the ratification are the holders of </a:t>
            </a:r>
            <a:r>
              <a:rPr lang="en-US" i="1" dirty="0" smtClean="0"/>
              <a:t>valid </a:t>
            </a:r>
            <a:r>
              <a:rPr lang="en-US" dirty="0" smtClean="0"/>
              <a:t>stock (i.e., stock that was authorized and issued in compliance with the certificate of incorporation, bylaws and DGCL).</a:t>
            </a:r>
          </a:p>
          <a:p>
            <a:pPr marL="742950" lvl="1" indent="-285750">
              <a:buFont typeface="Arial" panose="020B0604020202020204" pitchFamily="34" charset="0"/>
              <a:buChar char="•"/>
            </a:pPr>
            <a:r>
              <a:rPr lang="en-US" dirty="0" smtClean="0"/>
              <a:t>Holders of putative stock (which is any stock that cannot be determined to be valid stock) are not entitled to vote.  </a:t>
            </a:r>
            <a:endParaRPr lang="en-US" dirty="0"/>
          </a:p>
          <a:p>
            <a:pPr marL="742950" lvl="1" indent="-285750">
              <a:buFont typeface="Arial" panose="020B0604020202020204" pitchFamily="34" charset="0"/>
              <a:buChar char="•"/>
            </a:pPr>
            <a:r>
              <a:rPr lang="en-US" i="1" dirty="0" smtClean="0"/>
              <a:t>NOTE: </a:t>
            </a:r>
            <a:r>
              <a:rPr lang="en-US" dirty="0" smtClean="0"/>
              <a:t>Even if a stockholder vote otherwise would be required for the underlying act, no </a:t>
            </a:r>
            <a:r>
              <a:rPr lang="en-US" dirty="0"/>
              <a:t>stockholder vote is required </a:t>
            </a:r>
            <a:r>
              <a:rPr lang="en-US" dirty="0" smtClean="0"/>
              <a:t>to authorize the ratification if </a:t>
            </a:r>
            <a:r>
              <a:rPr lang="en-US" dirty="0"/>
              <a:t>there are no shares of </a:t>
            </a:r>
            <a:r>
              <a:rPr lang="en-US" i="1" dirty="0"/>
              <a:t>valid </a:t>
            </a:r>
            <a:r>
              <a:rPr lang="en-US" dirty="0"/>
              <a:t>stock outstanding as of the record date for determining stockholders entitled to vote on the </a:t>
            </a:r>
            <a:r>
              <a:rPr lang="en-US" dirty="0" smtClean="0"/>
              <a:t>ratification.</a:t>
            </a: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14</a:t>
            </a:fld>
            <a:endParaRPr lang="en-US" dirty="0">
              <a:solidFill>
                <a:prstClr val="black">
                  <a:tint val="75000"/>
                </a:prstClr>
              </a:solidFill>
            </a:endParaRPr>
          </a:p>
        </p:txBody>
      </p:sp>
      <p:sp>
        <p:nvSpPr>
          <p:cNvPr id="6" name="TextBox 5"/>
          <p:cNvSpPr txBox="1"/>
          <p:nvPr/>
        </p:nvSpPr>
        <p:spPr>
          <a:xfrm>
            <a:off x="850392" y="1429658"/>
            <a:ext cx="7443216" cy="400110"/>
          </a:xfrm>
          <a:prstGeom prst="rect">
            <a:avLst/>
          </a:prstGeom>
          <a:noFill/>
        </p:spPr>
        <p:txBody>
          <a:bodyPr wrap="square" rtlCol="0">
            <a:spAutoFit/>
          </a:bodyPr>
          <a:lstStyle/>
          <a:p>
            <a:r>
              <a:rPr lang="en-US" sz="2000" dirty="0" smtClean="0">
                <a:solidFill>
                  <a:prstClr val="white">
                    <a:lumMod val="50000"/>
                  </a:prstClr>
                </a:solidFill>
              </a:rPr>
              <a:t>Stockholder Approval of 204 Ratification</a:t>
            </a:r>
            <a:endParaRPr lang="en-US" sz="2000" dirty="0">
              <a:solidFill>
                <a:prstClr val="white">
                  <a:lumMod val="50000"/>
                </a:prstClr>
              </a:solidFill>
            </a:endParaRPr>
          </a:p>
        </p:txBody>
      </p:sp>
    </p:spTree>
    <p:extLst>
      <p:ext uri="{BB962C8B-B14F-4D97-AF65-F5344CB8AC3E}">
        <p14:creationId xmlns:p14="http://schemas.microsoft.com/office/powerpoint/2010/main" val="85960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15</a:t>
            </a:fld>
            <a:endParaRPr lang="en-US" dirty="0">
              <a:solidFill>
                <a:prstClr val="black">
                  <a:tint val="75000"/>
                </a:prstClr>
              </a:solidFill>
            </a:endParaRPr>
          </a:p>
        </p:txBody>
      </p:sp>
      <p:sp>
        <p:nvSpPr>
          <p:cNvPr id="5" name="TextBox 4"/>
          <p:cNvSpPr txBox="1"/>
          <p:nvPr/>
        </p:nvSpPr>
        <p:spPr>
          <a:xfrm>
            <a:off x="0" y="3062468"/>
            <a:ext cx="9144000" cy="461665"/>
          </a:xfrm>
          <a:prstGeom prst="rect">
            <a:avLst/>
          </a:prstGeom>
          <a:noFill/>
        </p:spPr>
        <p:txBody>
          <a:bodyPr wrap="square" rtlCol="0">
            <a:spAutoFit/>
          </a:bodyPr>
          <a:lstStyle/>
          <a:p>
            <a:pPr lvl="1" algn="ctr"/>
            <a:r>
              <a:rPr lang="en-US" sz="2400" dirty="0" smtClean="0">
                <a:solidFill>
                  <a:prstClr val="white">
                    <a:lumMod val="50000"/>
                  </a:prstClr>
                </a:solidFill>
              </a:rPr>
              <a:t>The Certificate of Validation</a:t>
            </a:r>
            <a:endParaRPr lang="en-US" sz="2400" i="1" dirty="0" smtClean="0">
              <a:solidFill>
                <a:prstClr val="white">
                  <a:lumMod val="50000"/>
                </a:prstClr>
              </a:solidFill>
            </a:endParaRPr>
          </a:p>
        </p:txBody>
      </p:sp>
    </p:spTree>
    <p:extLst>
      <p:ext uri="{BB962C8B-B14F-4D97-AF65-F5344CB8AC3E}">
        <p14:creationId xmlns:p14="http://schemas.microsoft.com/office/powerpoint/2010/main" val="408868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109266"/>
            <a:ext cx="7315200" cy="3600986"/>
          </a:xfrm>
          <a:prstGeom prst="rect">
            <a:avLst/>
          </a:prstGeom>
        </p:spPr>
        <p:txBody>
          <a:bodyPr wrap="square">
            <a:spAutoFit/>
          </a:bodyPr>
          <a:lstStyle/>
          <a:p>
            <a:pPr marL="285750" indent="-285750">
              <a:buFont typeface="Arial" panose="020B0604020202020204" pitchFamily="34" charset="0"/>
              <a:buChar char="•"/>
            </a:pPr>
            <a:r>
              <a:rPr lang="en-US" dirty="0" smtClean="0"/>
              <a:t>After the ratification of a defective corporate act has been duly authorized, the corporation must file a certificate of validation if the initial act would have required the filing of an instrument with </a:t>
            </a:r>
            <a:r>
              <a:rPr lang="en-US" dirty="0"/>
              <a:t>the Delaware Secretary of State for </a:t>
            </a:r>
            <a:r>
              <a:rPr lang="en-US" dirty="0" smtClean="0"/>
              <a:t>its validity.</a:t>
            </a:r>
          </a:p>
          <a:p>
            <a:pPr marL="742950" lvl="1" indent="-285750">
              <a:buFont typeface="Arial" panose="020B0604020202020204" pitchFamily="34" charset="0"/>
              <a:buChar char="•"/>
            </a:pPr>
            <a:r>
              <a:rPr lang="en-US" dirty="0" smtClean="0"/>
              <a:t>Examples include ratifications of amendments to the certificate of incorporation (or acts whose valid taking would have required the filing of an amendment to the certificate of incorporation) and ratifications of mergers.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Generally</a:t>
            </a:r>
            <a:r>
              <a:rPr lang="en-US" dirty="0"/>
              <a:t>, a separate Certificate of Validation must be filed for each act (but one certificate can be filed for multiple </a:t>
            </a:r>
            <a:r>
              <a:rPr lang="en-US" dirty="0" err="1"/>
              <a:t>overissuances</a:t>
            </a:r>
            <a:r>
              <a:rPr lang="en-US" dirty="0"/>
              <a:t>).</a:t>
            </a:r>
          </a:p>
          <a:p>
            <a:pPr marL="342900" indent="-342900" algn="just">
              <a:buFont typeface="Wingdings" pitchFamily="2" charset="2"/>
              <a:buChar char="§"/>
            </a:pPr>
            <a:endParaRPr lang="en-US" sz="1500" dirty="0" smtClean="0"/>
          </a:p>
          <a:p>
            <a:pPr marL="342900" indent="-342900" algn="just">
              <a:buFont typeface="Wingdings" pitchFamily="2" charset="2"/>
              <a:buChar char="§"/>
            </a:pPr>
            <a:endParaRPr lang="en-US" altLang="en-US" sz="1500" dirty="0"/>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16</a:t>
            </a:fld>
            <a:endParaRPr lang="en-US" dirty="0">
              <a:solidFill>
                <a:prstClr val="black">
                  <a:tint val="75000"/>
                </a:prstClr>
              </a:solidFill>
            </a:endParaRPr>
          </a:p>
        </p:txBody>
      </p:sp>
      <p:sp>
        <p:nvSpPr>
          <p:cNvPr id="6" name="TextBox 5"/>
          <p:cNvSpPr txBox="1"/>
          <p:nvPr/>
        </p:nvSpPr>
        <p:spPr>
          <a:xfrm>
            <a:off x="850392" y="1429658"/>
            <a:ext cx="7443216" cy="707886"/>
          </a:xfrm>
          <a:prstGeom prst="rect">
            <a:avLst/>
          </a:prstGeom>
          <a:noFill/>
        </p:spPr>
        <p:txBody>
          <a:bodyPr wrap="square" rtlCol="0">
            <a:spAutoFit/>
          </a:bodyPr>
          <a:lstStyle/>
          <a:p>
            <a:r>
              <a:rPr lang="en-US" sz="2000" dirty="0" smtClean="0">
                <a:solidFill>
                  <a:prstClr val="white">
                    <a:lumMod val="50000"/>
                  </a:prstClr>
                </a:solidFill>
              </a:rPr>
              <a:t>The Certificate of Validation</a:t>
            </a:r>
            <a:endParaRPr lang="en-US" sz="2000" i="1" dirty="0">
              <a:solidFill>
                <a:prstClr val="white">
                  <a:lumMod val="50000"/>
                </a:prstClr>
              </a:solidFill>
            </a:endParaRPr>
          </a:p>
          <a:p>
            <a:r>
              <a:rPr lang="en-US" sz="2000" dirty="0" smtClean="0">
                <a:solidFill>
                  <a:prstClr val="white">
                    <a:lumMod val="50000"/>
                  </a:prstClr>
                </a:solidFill>
              </a:rPr>
              <a:t>   </a:t>
            </a:r>
            <a:endParaRPr lang="en-US" sz="2000" i="1" dirty="0">
              <a:solidFill>
                <a:prstClr val="black"/>
              </a:solidFill>
            </a:endParaRPr>
          </a:p>
        </p:txBody>
      </p:sp>
    </p:spTree>
    <p:extLst>
      <p:ext uri="{BB962C8B-B14F-4D97-AF65-F5344CB8AC3E}">
        <p14:creationId xmlns:p14="http://schemas.microsoft.com/office/powerpoint/2010/main" val="2739425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109266"/>
            <a:ext cx="7315200" cy="4708981"/>
          </a:xfrm>
          <a:prstGeom prst="rect">
            <a:avLst/>
          </a:prstGeom>
        </p:spPr>
        <p:txBody>
          <a:bodyPr wrap="square">
            <a:spAutoFit/>
          </a:bodyPr>
          <a:lstStyle/>
          <a:p>
            <a:pPr marL="285750" indent="-285750">
              <a:buFont typeface="Arial" panose="020B0604020202020204" pitchFamily="34" charset="0"/>
              <a:buChar char="•"/>
            </a:pPr>
            <a:r>
              <a:rPr lang="en-US" dirty="0" smtClean="0"/>
              <a:t>The </a:t>
            </a:r>
            <a:r>
              <a:rPr lang="en-US" dirty="0"/>
              <a:t>Certificate of Validation must include: </a:t>
            </a:r>
          </a:p>
          <a:p>
            <a:pPr marL="285750"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each </a:t>
            </a:r>
            <a:r>
              <a:rPr lang="en-US" dirty="0"/>
              <a:t>defective corporate act that is the subject of the certificate of validation, the date of such defective corporate act, and the nature of the failure of authorization in respect of such defective corporate act; </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a </a:t>
            </a:r>
            <a:r>
              <a:rPr lang="en-US" dirty="0"/>
              <a:t>statement that the defective corporate act was ratified in accordance with Section 204, including the date on which the board ratified the defective corporate act and the date, if any, on which the stockholders approved the ratification of the defective corporate act; </a:t>
            </a:r>
            <a:r>
              <a:rPr lang="en-US" dirty="0" smtClean="0"/>
              <a:t>and</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Certain other </a:t>
            </a:r>
            <a:r>
              <a:rPr lang="en-US" dirty="0"/>
              <a:t>information </a:t>
            </a:r>
            <a:r>
              <a:rPr lang="en-US" dirty="0" smtClean="0"/>
              <a:t>relating </a:t>
            </a:r>
            <a:r>
              <a:rPr lang="en-US" dirty="0"/>
              <a:t>to the certificate that was or should have been filed with respect to the defective corporate act.</a:t>
            </a:r>
          </a:p>
          <a:p>
            <a:pPr marL="342900" indent="-342900" algn="just">
              <a:buFont typeface="Wingdings" pitchFamily="2" charset="2"/>
              <a:buChar char="§"/>
            </a:pPr>
            <a:endParaRPr lang="en-US" sz="1500" dirty="0" smtClean="0"/>
          </a:p>
          <a:p>
            <a:pPr marL="342900" indent="-342900" algn="just">
              <a:buFont typeface="Wingdings" pitchFamily="2" charset="2"/>
              <a:buChar char="§"/>
            </a:pPr>
            <a:endParaRPr lang="en-US" altLang="en-US" sz="1500" dirty="0"/>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17</a:t>
            </a:fld>
            <a:endParaRPr lang="en-US" dirty="0">
              <a:solidFill>
                <a:prstClr val="black">
                  <a:tint val="75000"/>
                </a:prstClr>
              </a:solidFill>
            </a:endParaRPr>
          </a:p>
        </p:txBody>
      </p:sp>
      <p:sp>
        <p:nvSpPr>
          <p:cNvPr id="6" name="TextBox 5"/>
          <p:cNvSpPr txBox="1"/>
          <p:nvPr/>
        </p:nvSpPr>
        <p:spPr>
          <a:xfrm>
            <a:off x="850392" y="1429658"/>
            <a:ext cx="7443216" cy="707886"/>
          </a:xfrm>
          <a:prstGeom prst="rect">
            <a:avLst/>
          </a:prstGeom>
          <a:noFill/>
        </p:spPr>
        <p:txBody>
          <a:bodyPr wrap="square" rtlCol="0">
            <a:spAutoFit/>
          </a:bodyPr>
          <a:lstStyle/>
          <a:p>
            <a:r>
              <a:rPr lang="en-US" sz="2000" dirty="0" smtClean="0">
                <a:solidFill>
                  <a:prstClr val="white">
                    <a:lumMod val="50000"/>
                  </a:prstClr>
                </a:solidFill>
              </a:rPr>
              <a:t>Contents of the Certificate of Validation</a:t>
            </a:r>
            <a:endParaRPr lang="en-US" sz="2000" i="1" dirty="0">
              <a:solidFill>
                <a:prstClr val="white">
                  <a:lumMod val="50000"/>
                </a:prstClr>
              </a:solidFill>
            </a:endParaRPr>
          </a:p>
          <a:p>
            <a:r>
              <a:rPr lang="en-US" sz="2000" dirty="0" smtClean="0">
                <a:solidFill>
                  <a:prstClr val="white">
                    <a:lumMod val="50000"/>
                  </a:prstClr>
                </a:solidFill>
              </a:rPr>
              <a:t>   </a:t>
            </a:r>
            <a:endParaRPr lang="en-US" sz="2000" i="1" dirty="0">
              <a:solidFill>
                <a:prstClr val="black"/>
              </a:solidFill>
            </a:endParaRPr>
          </a:p>
        </p:txBody>
      </p:sp>
    </p:spTree>
    <p:extLst>
      <p:ext uri="{BB962C8B-B14F-4D97-AF65-F5344CB8AC3E}">
        <p14:creationId xmlns:p14="http://schemas.microsoft.com/office/powerpoint/2010/main" val="2124189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109266"/>
            <a:ext cx="7315200" cy="4431983"/>
          </a:xfrm>
          <a:prstGeom prst="rect">
            <a:avLst/>
          </a:prstGeom>
        </p:spPr>
        <p:txBody>
          <a:bodyPr wrap="square">
            <a:spAutoFit/>
          </a:bodyPr>
          <a:lstStyle/>
          <a:p>
            <a:pPr marL="285750" indent="-285750">
              <a:buFont typeface="Arial" panose="020B0604020202020204" pitchFamily="34" charset="0"/>
              <a:buChar char="•"/>
            </a:pPr>
            <a:r>
              <a:rPr lang="en-US" dirty="0" smtClean="0"/>
              <a:t>In general, certificates of validation fall into three broad categories: </a:t>
            </a:r>
            <a:endParaRPr lang="en-US" dirty="0"/>
          </a:p>
          <a:p>
            <a:pPr marL="285750"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Those that are filed in cases where an instrument has previously been filed and requires no change, in which case the original instrument is attached to the certificate of validation. </a:t>
            </a: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Those that are filed in cases where an instrument has previously been filed but requires a change, in which case the certificate sets forth specified information (including updated information required to give effect to the ratification of the defective act).</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Those that are filed in cases where no instrument was previously filed, in which case the certificate includes specified information regarding the previously omitted instrument.  </a:t>
            </a:r>
            <a:endParaRPr lang="en-US" dirty="0"/>
          </a:p>
          <a:p>
            <a:pPr marL="342900" indent="-342900" algn="just">
              <a:buFont typeface="Wingdings" pitchFamily="2" charset="2"/>
              <a:buChar char="§"/>
            </a:pPr>
            <a:endParaRPr lang="en-US" sz="1500" dirty="0" smtClean="0"/>
          </a:p>
          <a:p>
            <a:pPr marL="342900" indent="-342900" algn="just">
              <a:buFont typeface="Wingdings" pitchFamily="2" charset="2"/>
              <a:buChar char="§"/>
            </a:pPr>
            <a:endParaRPr lang="en-US" altLang="en-US" sz="1500" dirty="0"/>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18</a:t>
            </a:fld>
            <a:endParaRPr lang="en-US" dirty="0">
              <a:solidFill>
                <a:prstClr val="black">
                  <a:tint val="75000"/>
                </a:prstClr>
              </a:solidFill>
            </a:endParaRPr>
          </a:p>
        </p:txBody>
      </p:sp>
      <p:sp>
        <p:nvSpPr>
          <p:cNvPr id="6" name="TextBox 5"/>
          <p:cNvSpPr txBox="1"/>
          <p:nvPr/>
        </p:nvSpPr>
        <p:spPr>
          <a:xfrm>
            <a:off x="850392" y="1429658"/>
            <a:ext cx="7443216" cy="707886"/>
          </a:xfrm>
          <a:prstGeom prst="rect">
            <a:avLst/>
          </a:prstGeom>
          <a:noFill/>
        </p:spPr>
        <p:txBody>
          <a:bodyPr wrap="square" rtlCol="0">
            <a:spAutoFit/>
          </a:bodyPr>
          <a:lstStyle/>
          <a:p>
            <a:r>
              <a:rPr lang="en-US" sz="2000" dirty="0" smtClean="0">
                <a:solidFill>
                  <a:prstClr val="white">
                    <a:lumMod val="50000"/>
                  </a:prstClr>
                </a:solidFill>
              </a:rPr>
              <a:t>Contents of the Certificate of Validation</a:t>
            </a:r>
            <a:endParaRPr lang="en-US" sz="2000" i="1" dirty="0">
              <a:solidFill>
                <a:prstClr val="white">
                  <a:lumMod val="50000"/>
                </a:prstClr>
              </a:solidFill>
            </a:endParaRPr>
          </a:p>
          <a:p>
            <a:r>
              <a:rPr lang="en-US" sz="2000" dirty="0" smtClean="0">
                <a:solidFill>
                  <a:prstClr val="white">
                    <a:lumMod val="50000"/>
                  </a:prstClr>
                </a:solidFill>
              </a:rPr>
              <a:t>   </a:t>
            </a:r>
            <a:endParaRPr lang="en-US" sz="2000" i="1" dirty="0">
              <a:solidFill>
                <a:prstClr val="black"/>
              </a:solidFill>
            </a:endParaRPr>
          </a:p>
        </p:txBody>
      </p:sp>
    </p:spTree>
    <p:extLst>
      <p:ext uri="{BB962C8B-B14F-4D97-AF65-F5344CB8AC3E}">
        <p14:creationId xmlns:p14="http://schemas.microsoft.com/office/powerpoint/2010/main" val="854170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6284" y="1395463"/>
            <a:ext cx="7731390" cy="400110"/>
          </a:xfrm>
          <a:prstGeom prst="rect">
            <a:avLst/>
          </a:prstGeom>
          <a:noFill/>
        </p:spPr>
        <p:txBody>
          <a:bodyPr wrap="square" rtlCol="0">
            <a:spAutoFit/>
          </a:bodyPr>
          <a:lstStyle/>
          <a:p>
            <a:r>
              <a:rPr lang="en-US" sz="2000" dirty="0" smtClean="0">
                <a:solidFill>
                  <a:prstClr val="white">
                    <a:lumMod val="50000"/>
                  </a:prstClr>
                </a:solidFill>
              </a:rPr>
              <a:t>Ratification Statutes</a:t>
            </a:r>
            <a:endParaRPr lang="en-US" dirty="0"/>
          </a:p>
        </p:txBody>
      </p:sp>
      <p:sp>
        <p:nvSpPr>
          <p:cNvPr id="4" name="Rectangle 3"/>
          <p:cNvSpPr/>
          <p:nvPr/>
        </p:nvSpPr>
        <p:spPr>
          <a:xfrm>
            <a:off x="849085" y="1933460"/>
            <a:ext cx="7445829" cy="3262432"/>
          </a:xfrm>
          <a:prstGeom prst="rect">
            <a:avLst/>
          </a:prstGeom>
        </p:spPr>
        <p:txBody>
          <a:bodyPr wrap="square">
            <a:spAutoFit/>
          </a:bodyPr>
          <a:lstStyle/>
          <a:p>
            <a:pPr marL="800100" indent="-342900">
              <a:spcAft>
                <a:spcPts val="1200"/>
              </a:spcAft>
              <a:buFont typeface="Wingdings" pitchFamily="2" charset="2"/>
              <a:buChar char="§"/>
            </a:pPr>
            <a:r>
              <a:rPr lang="en-US" sz="1600" dirty="0" smtClean="0">
                <a:solidFill>
                  <a:prstClr val="black"/>
                </a:solidFill>
              </a:rPr>
              <a:t>Sections 204 and 205 of the Delaware General Corporation Law (“DGCL”) were designed to allow for the ratification or validation of defective corporate acts—i.e., acts taken by or on behalf of a corporation that, but for a failure in the authorization of those acts, would have been valid acts.</a:t>
            </a:r>
          </a:p>
          <a:p>
            <a:pPr marL="800100" indent="-342900">
              <a:spcAft>
                <a:spcPts val="1200"/>
              </a:spcAft>
              <a:buFont typeface="Wingdings" pitchFamily="2" charset="2"/>
              <a:buChar char="§"/>
            </a:pPr>
            <a:r>
              <a:rPr lang="en-US" sz="1600" dirty="0" smtClean="0">
                <a:solidFill>
                  <a:prstClr val="black"/>
                </a:solidFill>
              </a:rPr>
              <a:t>Sections 204 and 205 became effective on April 1, 2014.</a:t>
            </a:r>
          </a:p>
          <a:p>
            <a:pPr marL="800100" indent="-342900">
              <a:spcAft>
                <a:spcPts val="1200"/>
              </a:spcAft>
              <a:buFont typeface="Wingdings" pitchFamily="2" charset="2"/>
              <a:buChar char="§"/>
            </a:pPr>
            <a:r>
              <a:rPr lang="en-US" sz="1600" dirty="0" smtClean="0">
                <a:solidFill>
                  <a:prstClr val="black"/>
                </a:solidFill>
              </a:rPr>
              <a:t>Broadly speaking, Section 204 is the “self-help” mechanism by which a corporation may engage in a process, initiated by its board of directors, to cure defective corporate acts.</a:t>
            </a:r>
            <a:endParaRPr lang="en-US" sz="1600" dirty="0">
              <a:solidFill>
                <a:prstClr val="black"/>
              </a:solidFill>
            </a:endParaRPr>
          </a:p>
          <a:p>
            <a:pPr marL="800100" indent="-342900">
              <a:spcAft>
                <a:spcPts val="1200"/>
              </a:spcAft>
              <a:buFont typeface="Wingdings" pitchFamily="2" charset="2"/>
              <a:buChar char="§"/>
            </a:pPr>
            <a:r>
              <a:rPr lang="en-US" sz="1600" dirty="0" smtClean="0">
                <a:solidFill>
                  <a:prstClr val="black"/>
                </a:solidFill>
              </a:rPr>
              <a:t>Broadly speaking, Section 205 is the process by which one or more parties may petition the court to seek validation of defective acts, or to challenge the ratification of defective corporate acts.  </a:t>
            </a: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white">
                    <a:lumMod val="50000"/>
                  </a:prstClr>
                </a:solidFill>
              </a:rPr>
              <a:pPr/>
              <a:t>1</a:t>
            </a:fld>
            <a:endParaRPr lang="en-US" dirty="0">
              <a:solidFill>
                <a:prstClr val="white">
                  <a:lumMod val="50000"/>
                </a:prstClr>
              </a:solidFill>
            </a:endParaRPr>
          </a:p>
        </p:txBody>
      </p:sp>
    </p:spTree>
    <p:extLst>
      <p:ext uri="{BB962C8B-B14F-4D97-AF65-F5344CB8AC3E}">
        <p14:creationId xmlns:p14="http://schemas.microsoft.com/office/powerpoint/2010/main" val="72338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109266"/>
            <a:ext cx="7315200" cy="4154984"/>
          </a:xfrm>
          <a:prstGeom prst="rect">
            <a:avLst/>
          </a:prstGeom>
        </p:spPr>
        <p:txBody>
          <a:bodyPr wrap="square">
            <a:spAutoFit/>
          </a:bodyPr>
          <a:lstStyle/>
          <a:p>
            <a:pPr marL="285750" indent="-285750">
              <a:buFont typeface="Arial" panose="020B0604020202020204" pitchFamily="34" charset="0"/>
              <a:buChar char="•"/>
            </a:pPr>
            <a:r>
              <a:rPr lang="en-US" dirty="0" smtClean="0"/>
              <a:t>Delaware has processed over 1,000 certificates of validation to date.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Delaware Secretary of State follows a rigorous review process and processes filings in coordination with franchise tax department; accordingly, no </a:t>
            </a:r>
            <a:r>
              <a:rPr lang="en-US" dirty="0"/>
              <a:t>expedited </a:t>
            </a:r>
            <a:r>
              <a:rPr lang="en-US" dirty="0" smtClean="0"/>
              <a:t>service is available.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Fees for filing certificates of validation are $2500 per certificate, plus other fees and charges.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Depending on the nature of the defective act ratified, the filing company </a:t>
            </a:r>
            <a:r>
              <a:rPr lang="en-US" dirty="0"/>
              <a:t>may </a:t>
            </a:r>
            <a:r>
              <a:rPr lang="en-US" dirty="0" smtClean="0"/>
              <a:t>be </a:t>
            </a:r>
            <a:r>
              <a:rPr lang="en-US" dirty="0"/>
              <a:t>required to file amended Delaware franchise tax reports for prior years and pay any “back” franchises taxes due as a result of retroactive changes to authorized shares.</a:t>
            </a:r>
          </a:p>
          <a:p>
            <a:pPr marL="342900" indent="-342900" algn="just">
              <a:buFont typeface="Wingdings" pitchFamily="2" charset="2"/>
              <a:buChar char="§"/>
            </a:pPr>
            <a:endParaRPr lang="en-US" sz="1500" dirty="0" smtClean="0"/>
          </a:p>
          <a:p>
            <a:pPr marL="342900" indent="-342900" algn="just">
              <a:buFont typeface="Wingdings" pitchFamily="2" charset="2"/>
              <a:buChar char="§"/>
            </a:pPr>
            <a:endParaRPr lang="en-US" altLang="en-US" sz="1500" dirty="0"/>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19</a:t>
            </a:fld>
            <a:endParaRPr lang="en-US" dirty="0">
              <a:solidFill>
                <a:prstClr val="black">
                  <a:tint val="75000"/>
                </a:prstClr>
              </a:solidFill>
            </a:endParaRPr>
          </a:p>
        </p:txBody>
      </p:sp>
      <p:sp>
        <p:nvSpPr>
          <p:cNvPr id="6" name="TextBox 5"/>
          <p:cNvSpPr txBox="1"/>
          <p:nvPr/>
        </p:nvSpPr>
        <p:spPr>
          <a:xfrm>
            <a:off x="850392" y="1429658"/>
            <a:ext cx="7443216" cy="707886"/>
          </a:xfrm>
          <a:prstGeom prst="rect">
            <a:avLst/>
          </a:prstGeom>
          <a:noFill/>
        </p:spPr>
        <p:txBody>
          <a:bodyPr wrap="square" rtlCol="0">
            <a:spAutoFit/>
          </a:bodyPr>
          <a:lstStyle/>
          <a:p>
            <a:r>
              <a:rPr lang="en-US" sz="2000" dirty="0" smtClean="0">
                <a:solidFill>
                  <a:prstClr val="white">
                    <a:lumMod val="50000"/>
                  </a:prstClr>
                </a:solidFill>
              </a:rPr>
              <a:t>A Note on Certificates of Validation</a:t>
            </a:r>
            <a:endParaRPr lang="en-US" sz="2000" i="1" dirty="0">
              <a:solidFill>
                <a:prstClr val="white">
                  <a:lumMod val="50000"/>
                </a:prstClr>
              </a:solidFill>
            </a:endParaRPr>
          </a:p>
          <a:p>
            <a:r>
              <a:rPr lang="en-US" sz="2000" dirty="0" smtClean="0">
                <a:solidFill>
                  <a:prstClr val="white">
                    <a:lumMod val="50000"/>
                  </a:prstClr>
                </a:solidFill>
              </a:rPr>
              <a:t>   </a:t>
            </a:r>
            <a:endParaRPr lang="en-US" sz="2000" i="1" dirty="0">
              <a:solidFill>
                <a:prstClr val="black"/>
              </a:solidFill>
            </a:endParaRPr>
          </a:p>
        </p:txBody>
      </p:sp>
    </p:spTree>
    <p:extLst>
      <p:ext uri="{BB962C8B-B14F-4D97-AF65-F5344CB8AC3E}">
        <p14:creationId xmlns:p14="http://schemas.microsoft.com/office/powerpoint/2010/main" val="1771644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20</a:t>
            </a:fld>
            <a:endParaRPr lang="en-US" dirty="0">
              <a:solidFill>
                <a:prstClr val="black">
                  <a:tint val="75000"/>
                </a:prstClr>
              </a:solidFill>
            </a:endParaRPr>
          </a:p>
        </p:txBody>
      </p:sp>
      <p:sp>
        <p:nvSpPr>
          <p:cNvPr id="5" name="TextBox 4"/>
          <p:cNvSpPr txBox="1"/>
          <p:nvPr/>
        </p:nvSpPr>
        <p:spPr>
          <a:xfrm>
            <a:off x="0" y="3062468"/>
            <a:ext cx="9144000" cy="1200329"/>
          </a:xfrm>
          <a:prstGeom prst="rect">
            <a:avLst/>
          </a:prstGeom>
          <a:noFill/>
        </p:spPr>
        <p:txBody>
          <a:bodyPr wrap="square" rtlCol="0">
            <a:spAutoFit/>
          </a:bodyPr>
          <a:lstStyle/>
          <a:p>
            <a:pPr lvl="1" algn="ctr"/>
            <a:r>
              <a:rPr lang="en-US" sz="2400" dirty="0" smtClean="0">
                <a:solidFill>
                  <a:prstClr val="white">
                    <a:lumMod val="50000"/>
                  </a:prstClr>
                </a:solidFill>
              </a:rPr>
              <a:t>Validation Effective Time</a:t>
            </a:r>
            <a:endParaRPr lang="en-US" sz="2400" i="1" dirty="0">
              <a:solidFill>
                <a:prstClr val="white">
                  <a:lumMod val="50000"/>
                </a:prstClr>
              </a:solidFill>
            </a:endParaRPr>
          </a:p>
          <a:p>
            <a:pPr lvl="1" algn="ctr"/>
            <a:endParaRPr lang="en-US" sz="2400" i="1" dirty="0" smtClean="0">
              <a:solidFill>
                <a:prstClr val="white">
                  <a:lumMod val="50000"/>
                </a:prstClr>
              </a:solidFill>
            </a:endParaRPr>
          </a:p>
          <a:p>
            <a:pPr lvl="1" algn="ctr"/>
            <a:endParaRPr lang="en-US" sz="2400" i="1" dirty="0" smtClean="0">
              <a:solidFill>
                <a:prstClr val="white">
                  <a:lumMod val="50000"/>
                </a:prstClr>
              </a:solidFill>
            </a:endParaRPr>
          </a:p>
        </p:txBody>
      </p:sp>
    </p:spTree>
    <p:extLst>
      <p:ext uri="{BB962C8B-B14F-4D97-AF65-F5344CB8AC3E}">
        <p14:creationId xmlns:p14="http://schemas.microsoft.com/office/powerpoint/2010/main" val="987912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33460"/>
            <a:ext cx="7315200" cy="3416320"/>
          </a:xfrm>
          <a:prstGeom prst="rect">
            <a:avLst/>
          </a:prstGeom>
        </p:spPr>
        <p:txBody>
          <a:bodyPr wrap="square">
            <a:spAutoFit/>
          </a:bodyPr>
          <a:lstStyle/>
          <a:p>
            <a:pPr marL="285750" indent="-285750">
              <a:buFont typeface="Arial" panose="020B0604020202020204" pitchFamily="34" charset="0"/>
              <a:buChar char="•"/>
            </a:pPr>
            <a:r>
              <a:rPr lang="en-US" dirty="0" smtClean="0"/>
              <a:t>The ratification of a defective corporate act renders a defective corporate act valid </a:t>
            </a:r>
            <a:r>
              <a:rPr lang="en-US" i="1" dirty="0" smtClean="0"/>
              <a:t>as of the time it was originally taken </a:t>
            </a:r>
            <a:r>
              <a:rPr lang="en-US" dirty="0" smtClean="0"/>
              <a:t>for Delaware law purposes from and after the “validation effective time.”</a:t>
            </a:r>
          </a:p>
          <a:p>
            <a:pPr marL="285750" indent="-285750">
              <a:buFont typeface="Arial" panose="020B0604020202020204" pitchFamily="34" charset="0"/>
              <a:buChar char="•"/>
            </a:pPr>
            <a:r>
              <a:rPr lang="en-US" dirty="0" smtClean="0"/>
              <a:t>Where </a:t>
            </a:r>
            <a:r>
              <a:rPr lang="en-US" dirty="0"/>
              <a:t>the board has not fixed a future validation effective </a:t>
            </a:r>
            <a:r>
              <a:rPr lang="en-US" dirty="0" smtClean="0"/>
              <a:t>time, </a:t>
            </a:r>
            <a:r>
              <a:rPr lang="en-US" dirty="0"/>
              <a:t>the </a:t>
            </a:r>
            <a:r>
              <a:rPr lang="en-US" dirty="0" smtClean="0"/>
              <a:t>“validation </a:t>
            </a:r>
            <a:r>
              <a:rPr lang="en-US" dirty="0"/>
              <a:t>effective </a:t>
            </a:r>
            <a:r>
              <a:rPr lang="en-US" dirty="0" smtClean="0"/>
              <a:t>time” </a:t>
            </a:r>
            <a:r>
              <a:rPr lang="en-US" dirty="0"/>
              <a:t>is the latest </a:t>
            </a:r>
            <a:r>
              <a:rPr lang="en-US" dirty="0" smtClean="0"/>
              <a:t>of:</a:t>
            </a:r>
          </a:p>
          <a:p>
            <a:pPr marL="742950" lvl="1" indent="-285750">
              <a:buFont typeface="Arial" panose="020B0604020202020204" pitchFamily="34" charset="0"/>
              <a:buChar char="•"/>
            </a:pPr>
            <a:r>
              <a:rPr lang="en-US" dirty="0" smtClean="0"/>
              <a:t>The </a:t>
            </a:r>
            <a:r>
              <a:rPr lang="en-US" dirty="0"/>
              <a:t>time at which stockholder approval is obtained or, where no stockholder approval is required, the time at which the board adopts the ratification resolutions; </a:t>
            </a:r>
            <a:r>
              <a:rPr lang="en-US" dirty="0" smtClean="0"/>
              <a:t>and</a:t>
            </a:r>
          </a:p>
          <a:p>
            <a:pPr marL="742950" lvl="1" indent="-285750">
              <a:buFont typeface="Arial" panose="020B0604020202020204" pitchFamily="34" charset="0"/>
              <a:buChar char="•"/>
            </a:pPr>
            <a:r>
              <a:rPr lang="en-US" dirty="0" smtClean="0"/>
              <a:t>The </a:t>
            </a:r>
            <a:r>
              <a:rPr lang="en-US" dirty="0"/>
              <a:t>time at which any certificate of validation becomes effective.</a:t>
            </a:r>
          </a:p>
          <a:p>
            <a:pPr marL="285750" indent="-285750">
              <a:buFont typeface="Arial" panose="020B0604020202020204" pitchFamily="34" charset="0"/>
              <a:buChar char="•"/>
            </a:pPr>
            <a:r>
              <a:rPr lang="en-US" dirty="0"/>
              <a:t>Where no certificate of validation is required to be filed, the board may specify a future time as the validation effective time</a:t>
            </a:r>
            <a:r>
              <a:rPr lang="en-US" dirty="0" smtClean="0"/>
              <a:t>.</a:t>
            </a:r>
          </a:p>
          <a:p>
            <a:pPr marL="285750" indent="-285750">
              <a:buFont typeface="Arial" panose="020B0604020202020204" pitchFamily="34" charset="0"/>
              <a:buChar char="•"/>
            </a:pPr>
            <a:endParaRPr lang="en-US" dirty="0"/>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21</a:t>
            </a:fld>
            <a:endParaRPr lang="en-US" dirty="0">
              <a:solidFill>
                <a:prstClr val="black">
                  <a:tint val="75000"/>
                </a:prstClr>
              </a:solidFill>
            </a:endParaRPr>
          </a:p>
        </p:txBody>
      </p:sp>
      <p:sp>
        <p:nvSpPr>
          <p:cNvPr id="6" name="TextBox 5"/>
          <p:cNvSpPr txBox="1"/>
          <p:nvPr/>
        </p:nvSpPr>
        <p:spPr>
          <a:xfrm>
            <a:off x="850392" y="1429658"/>
            <a:ext cx="7315200" cy="400110"/>
          </a:xfrm>
          <a:prstGeom prst="rect">
            <a:avLst/>
          </a:prstGeom>
          <a:noFill/>
        </p:spPr>
        <p:txBody>
          <a:bodyPr wrap="square" rtlCol="0">
            <a:spAutoFit/>
          </a:bodyPr>
          <a:lstStyle/>
          <a:p>
            <a:r>
              <a:rPr lang="en-US" sz="2000" dirty="0" smtClean="0">
                <a:solidFill>
                  <a:prstClr val="white">
                    <a:lumMod val="50000"/>
                  </a:prstClr>
                </a:solidFill>
              </a:rPr>
              <a:t>Validation Effective Time</a:t>
            </a:r>
            <a:endParaRPr lang="en-US" sz="2000" i="1" dirty="0">
              <a:solidFill>
                <a:prstClr val="black"/>
              </a:solidFill>
            </a:endParaRPr>
          </a:p>
        </p:txBody>
      </p:sp>
    </p:spTree>
    <p:extLst>
      <p:ext uri="{BB962C8B-B14F-4D97-AF65-F5344CB8AC3E}">
        <p14:creationId xmlns:p14="http://schemas.microsoft.com/office/powerpoint/2010/main" val="122511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22</a:t>
            </a:fld>
            <a:endParaRPr lang="en-US" dirty="0">
              <a:solidFill>
                <a:prstClr val="black">
                  <a:tint val="75000"/>
                </a:prstClr>
              </a:solidFill>
            </a:endParaRPr>
          </a:p>
        </p:txBody>
      </p:sp>
      <p:sp>
        <p:nvSpPr>
          <p:cNvPr id="5" name="TextBox 4"/>
          <p:cNvSpPr txBox="1"/>
          <p:nvPr/>
        </p:nvSpPr>
        <p:spPr>
          <a:xfrm>
            <a:off x="0" y="3062468"/>
            <a:ext cx="9144000" cy="1200329"/>
          </a:xfrm>
          <a:prstGeom prst="rect">
            <a:avLst/>
          </a:prstGeom>
          <a:noFill/>
        </p:spPr>
        <p:txBody>
          <a:bodyPr wrap="square" rtlCol="0">
            <a:spAutoFit/>
          </a:bodyPr>
          <a:lstStyle/>
          <a:p>
            <a:pPr lvl="1" algn="ctr"/>
            <a:r>
              <a:rPr lang="en-US" sz="2400" dirty="0" smtClean="0">
                <a:solidFill>
                  <a:prstClr val="white">
                    <a:lumMod val="50000"/>
                  </a:prstClr>
                </a:solidFill>
              </a:rPr>
              <a:t>Notice to Stockholders</a:t>
            </a:r>
            <a:endParaRPr lang="en-US" sz="2400" i="1" dirty="0">
              <a:solidFill>
                <a:prstClr val="white">
                  <a:lumMod val="50000"/>
                </a:prstClr>
              </a:solidFill>
            </a:endParaRPr>
          </a:p>
          <a:p>
            <a:pPr lvl="1" algn="ctr"/>
            <a:endParaRPr lang="en-US" sz="2400" i="1" dirty="0" smtClean="0">
              <a:solidFill>
                <a:prstClr val="white">
                  <a:lumMod val="50000"/>
                </a:prstClr>
              </a:solidFill>
            </a:endParaRPr>
          </a:p>
          <a:p>
            <a:pPr lvl="1" algn="ctr"/>
            <a:endParaRPr lang="en-US" sz="2400" i="1" dirty="0" smtClean="0">
              <a:solidFill>
                <a:prstClr val="white">
                  <a:lumMod val="50000"/>
                </a:prstClr>
              </a:solidFill>
            </a:endParaRPr>
          </a:p>
        </p:txBody>
      </p:sp>
    </p:spTree>
    <p:extLst>
      <p:ext uri="{BB962C8B-B14F-4D97-AF65-F5344CB8AC3E}">
        <p14:creationId xmlns:p14="http://schemas.microsoft.com/office/powerpoint/2010/main" val="2973011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33460"/>
            <a:ext cx="7315200" cy="4524315"/>
          </a:xfrm>
          <a:prstGeom prst="rect">
            <a:avLst/>
          </a:prstGeom>
        </p:spPr>
        <p:txBody>
          <a:bodyPr wrap="square">
            <a:spAutoFit/>
          </a:bodyPr>
          <a:lstStyle/>
          <a:p>
            <a:pPr marL="285750" indent="-285750">
              <a:buFont typeface="Arial" panose="020B0604020202020204" pitchFamily="34" charset="0"/>
              <a:buChar char="•"/>
            </a:pPr>
            <a:r>
              <a:rPr lang="en-US" sz="1600" dirty="0" smtClean="0"/>
              <a:t>Whether or not a stockholder vote is required, notice of any ratification must be given to holders of valid and putative stock, whether voting or nonvoting.</a:t>
            </a:r>
          </a:p>
          <a:p>
            <a:pPr marL="742950" lvl="1" indent="-285750">
              <a:buFont typeface="Arial" panose="020B0604020202020204" pitchFamily="34" charset="0"/>
              <a:buChar char="•"/>
            </a:pPr>
            <a:r>
              <a:rPr lang="en-US" sz="1600" dirty="0" smtClean="0"/>
              <a:t>Notice must also be given </a:t>
            </a:r>
            <a:r>
              <a:rPr lang="en-US" sz="1600" dirty="0"/>
              <a:t>to former </a:t>
            </a:r>
            <a:r>
              <a:rPr lang="en-US" sz="1600" dirty="0" smtClean="0"/>
              <a:t>stockholders </a:t>
            </a:r>
            <a:r>
              <a:rPr lang="en-US" sz="1600" dirty="0"/>
              <a:t>as of the </a:t>
            </a:r>
            <a:r>
              <a:rPr lang="en-US" sz="1600" dirty="0" smtClean="0"/>
              <a:t>time of the acts </a:t>
            </a:r>
            <a:r>
              <a:rPr lang="en-US" sz="1600" dirty="0"/>
              <a:t>ratified (or record dates fixed therefor) unless the identities and addresses of such stockholders cannot be determined from the records of the </a:t>
            </a:r>
            <a:r>
              <a:rPr lang="en-US" sz="1600" dirty="0" smtClean="0"/>
              <a:t>corporation.</a:t>
            </a:r>
          </a:p>
          <a:p>
            <a:pPr marL="285750" indent="-285750">
              <a:buFont typeface="Arial" panose="020B0604020202020204" pitchFamily="34" charset="0"/>
              <a:buChar char="•"/>
            </a:pPr>
            <a:r>
              <a:rPr lang="en-US" sz="1600" dirty="0" smtClean="0"/>
              <a:t>204 notices may </a:t>
            </a:r>
            <a:r>
              <a:rPr lang="en-US" sz="1600" dirty="0"/>
              <a:t>be combined with </a:t>
            </a:r>
            <a:r>
              <a:rPr lang="en-US" sz="1600" dirty="0" smtClean="0"/>
              <a:t>“Section </a:t>
            </a:r>
            <a:r>
              <a:rPr lang="en-US" sz="1600" dirty="0"/>
              <a:t>228(e) </a:t>
            </a:r>
            <a:r>
              <a:rPr lang="en-US" sz="1600" dirty="0" smtClean="0"/>
              <a:t>notices” of actions by written consent of stockholders in lieu of a meeting.  </a:t>
            </a:r>
          </a:p>
          <a:p>
            <a:pPr marL="285750" indent="-285750">
              <a:buFont typeface="Arial" panose="020B0604020202020204" pitchFamily="34" charset="0"/>
              <a:buChar char="•"/>
            </a:pPr>
            <a:r>
              <a:rPr lang="en-US" sz="1600" dirty="0" smtClean="0"/>
              <a:t>Notices must be given by means recognized under the DGCL (although </a:t>
            </a:r>
            <a:r>
              <a:rPr lang="en-US" sz="1600" dirty="0"/>
              <a:t>p</a:t>
            </a:r>
            <a:r>
              <a:rPr lang="en-US" sz="1600" dirty="0" smtClean="0"/>
              <a:t>ublic </a:t>
            </a:r>
            <a:r>
              <a:rPr lang="en-US" sz="1600" dirty="0"/>
              <a:t>companies may give notice via SEC </a:t>
            </a:r>
            <a:r>
              <a:rPr lang="en-US" sz="1600" dirty="0" smtClean="0"/>
              <a:t>filing).</a:t>
            </a:r>
          </a:p>
          <a:p>
            <a:pPr marL="285750" indent="-285750">
              <a:buFont typeface="Arial" panose="020B0604020202020204" pitchFamily="34" charset="0"/>
              <a:buChar char="•"/>
            </a:pPr>
            <a:r>
              <a:rPr lang="en-US" sz="1600" dirty="0" smtClean="0"/>
              <a:t>The notice must </a:t>
            </a:r>
            <a:r>
              <a:rPr lang="en-US" sz="1600" dirty="0"/>
              <a:t>contain the information required to be specified in the ratification resolutions adopted by the </a:t>
            </a:r>
            <a:r>
              <a:rPr lang="en-US" sz="1600" dirty="0" smtClean="0"/>
              <a:t>board.</a:t>
            </a:r>
          </a:p>
          <a:p>
            <a:pPr marL="285750" indent="-285750">
              <a:buFont typeface="Arial" panose="020B0604020202020204" pitchFamily="34" charset="0"/>
              <a:buChar char="•"/>
            </a:pPr>
            <a:r>
              <a:rPr lang="en-US" sz="1600" dirty="0" smtClean="0"/>
              <a:t>The notice must </a:t>
            </a:r>
            <a:r>
              <a:rPr lang="en-US" sz="1600" dirty="0"/>
              <a:t>contain an express statement regarding the 120-day period in which certain challenges must be brought.  </a:t>
            </a:r>
            <a:endParaRPr lang="en-US" sz="1600" dirty="0" smtClean="0"/>
          </a:p>
          <a:p>
            <a:pPr marL="285750" indent="-285750">
              <a:buFont typeface="Arial" panose="020B0604020202020204" pitchFamily="34" charset="0"/>
              <a:buChar char="•"/>
            </a:pPr>
            <a:r>
              <a:rPr lang="en-US" sz="1600" dirty="0" smtClean="0"/>
              <a:t>If </a:t>
            </a:r>
            <a:r>
              <a:rPr lang="en-US" sz="1600" dirty="0"/>
              <a:t>ratification is to be submitted to a vote of stockholders at a meeting, notice must be given at least 20 days in advance of the date of the </a:t>
            </a:r>
            <a:r>
              <a:rPr lang="en-US" sz="1600" dirty="0" smtClean="0"/>
              <a:t>meeting.</a:t>
            </a:r>
          </a:p>
          <a:p>
            <a:pPr marL="285750" indent="-285750">
              <a:buFont typeface="Arial" panose="020B0604020202020204" pitchFamily="34" charset="0"/>
              <a:buChar char="•"/>
            </a:pPr>
            <a:r>
              <a:rPr lang="en-US" sz="1600" dirty="0" smtClean="0"/>
              <a:t>Typical </a:t>
            </a:r>
            <a:r>
              <a:rPr lang="en-US" sz="1600" dirty="0"/>
              <a:t>for notice to attach the resolutions adopted by the board as well as copies of the certificates of validation (if any) filed with the Delaware Secretary of State.</a:t>
            </a:r>
          </a:p>
          <a:p>
            <a:pPr marL="342900" indent="-342900" algn="just">
              <a:buFont typeface="Wingdings" pitchFamily="2" charset="2"/>
              <a:buChar char="§"/>
            </a:pPr>
            <a:endParaRPr lang="en-US" sz="1600" dirty="0">
              <a:solidFill>
                <a:prstClr val="black"/>
              </a:solidFill>
            </a:endParaRP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23</a:t>
            </a:fld>
            <a:endParaRPr lang="en-US" dirty="0">
              <a:solidFill>
                <a:prstClr val="black">
                  <a:tint val="75000"/>
                </a:prstClr>
              </a:solidFill>
            </a:endParaRPr>
          </a:p>
        </p:txBody>
      </p:sp>
      <p:sp>
        <p:nvSpPr>
          <p:cNvPr id="6" name="TextBox 5"/>
          <p:cNvSpPr txBox="1"/>
          <p:nvPr/>
        </p:nvSpPr>
        <p:spPr>
          <a:xfrm>
            <a:off x="850392" y="1429658"/>
            <a:ext cx="7315200" cy="400110"/>
          </a:xfrm>
          <a:prstGeom prst="rect">
            <a:avLst/>
          </a:prstGeom>
          <a:noFill/>
        </p:spPr>
        <p:txBody>
          <a:bodyPr wrap="square" rtlCol="0">
            <a:spAutoFit/>
          </a:bodyPr>
          <a:lstStyle/>
          <a:p>
            <a:r>
              <a:rPr lang="en-US" sz="2000" dirty="0" smtClean="0">
                <a:solidFill>
                  <a:prstClr val="white">
                    <a:lumMod val="50000"/>
                  </a:prstClr>
                </a:solidFill>
              </a:rPr>
              <a:t>Notice to Stockholders</a:t>
            </a:r>
            <a:endParaRPr lang="en-US" sz="2000" i="1" dirty="0">
              <a:solidFill>
                <a:prstClr val="black"/>
              </a:solidFill>
            </a:endParaRPr>
          </a:p>
        </p:txBody>
      </p:sp>
    </p:spTree>
    <p:extLst>
      <p:ext uri="{BB962C8B-B14F-4D97-AF65-F5344CB8AC3E}">
        <p14:creationId xmlns:p14="http://schemas.microsoft.com/office/powerpoint/2010/main" val="3666915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24</a:t>
            </a:fld>
            <a:endParaRPr lang="en-US" dirty="0">
              <a:solidFill>
                <a:prstClr val="black">
                  <a:tint val="75000"/>
                </a:prstClr>
              </a:solidFill>
            </a:endParaRPr>
          </a:p>
        </p:txBody>
      </p:sp>
      <p:sp>
        <p:nvSpPr>
          <p:cNvPr id="5" name="TextBox 4"/>
          <p:cNvSpPr txBox="1"/>
          <p:nvPr/>
        </p:nvSpPr>
        <p:spPr>
          <a:xfrm>
            <a:off x="0" y="3062468"/>
            <a:ext cx="9144000" cy="1200329"/>
          </a:xfrm>
          <a:prstGeom prst="rect">
            <a:avLst/>
          </a:prstGeom>
          <a:noFill/>
        </p:spPr>
        <p:txBody>
          <a:bodyPr wrap="square" rtlCol="0">
            <a:spAutoFit/>
          </a:bodyPr>
          <a:lstStyle/>
          <a:p>
            <a:pPr lvl="1" algn="ctr"/>
            <a:r>
              <a:rPr lang="en-US" sz="2400" dirty="0" smtClean="0">
                <a:solidFill>
                  <a:prstClr val="white">
                    <a:lumMod val="50000"/>
                  </a:prstClr>
                </a:solidFill>
              </a:rPr>
              <a:t>Section 205</a:t>
            </a:r>
            <a:endParaRPr lang="en-US" sz="2400" i="1" dirty="0">
              <a:solidFill>
                <a:prstClr val="white">
                  <a:lumMod val="50000"/>
                </a:prstClr>
              </a:solidFill>
            </a:endParaRPr>
          </a:p>
          <a:p>
            <a:pPr lvl="1" algn="ctr"/>
            <a:endParaRPr lang="en-US" sz="2400" i="1" dirty="0" smtClean="0">
              <a:solidFill>
                <a:prstClr val="white">
                  <a:lumMod val="50000"/>
                </a:prstClr>
              </a:solidFill>
            </a:endParaRPr>
          </a:p>
          <a:p>
            <a:pPr lvl="1" algn="ctr"/>
            <a:endParaRPr lang="en-US" sz="2400" i="1" dirty="0" smtClean="0">
              <a:solidFill>
                <a:prstClr val="white">
                  <a:lumMod val="50000"/>
                </a:prstClr>
              </a:solidFill>
            </a:endParaRPr>
          </a:p>
        </p:txBody>
      </p:sp>
    </p:spTree>
    <p:extLst>
      <p:ext uri="{BB962C8B-B14F-4D97-AF65-F5344CB8AC3E}">
        <p14:creationId xmlns:p14="http://schemas.microsoft.com/office/powerpoint/2010/main" val="1893552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33460"/>
            <a:ext cx="7315200" cy="3939540"/>
          </a:xfrm>
          <a:prstGeom prst="rect">
            <a:avLst/>
          </a:prstGeom>
        </p:spPr>
        <p:txBody>
          <a:bodyPr wrap="square">
            <a:spAutoFit/>
          </a:bodyPr>
          <a:lstStyle/>
          <a:p>
            <a:pPr marL="285750" indent="-285750">
              <a:buFont typeface="Arial" panose="020B0604020202020204" pitchFamily="34" charset="0"/>
              <a:buChar char="•"/>
            </a:pPr>
            <a:r>
              <a:rPr lang="en-US" dirty="0"/>
              <a:t>Section 205 has been used as an “in court” alternative when the “self-help” procedures of Section 204 are not </a:t>
            </a:r>
            <a:r>
              <a:rPr lang="en-US" dirty="0" smtClean="0"/>
              <a:t>available.  </a:t>
            </a:r>
            <a:r>
              <a:rPr lang="en-US" i="1" dirty="0" smtClean="0"/>
              <a:t>See </a:t>
            </a:r>
            <a:r>
              <a:rPr lang="en-US" i="1" dirty="0"/>
              <a:t>In re </a:t>
            </a:r>
            <a:r>
              <a:rPr lang="en-US" i="1" dirty="0" err="1"/>
              <a:t>Trupanion</a:t>
            </a:r>
            <a:r>
              <a:rPr lang="en-US" dirty="0"/>
              <a:t>, C.A. No. 9496-VCP (Del. Ch. Apr. 28, 2014) (validating corporate acts under Section 205 where the corporation was unable to satisfy the requirements of Section 204).  </a:t>
            </a:r>
            <a:endParaRPr lang="en-US" dirty="0" smtClean="0"/>
          </a:p>
          <a:p>
            <a:pPr marL="285750" indent="-285750">
              <a:buFont typeface="Arial" panose="020B0604020202020204" pitchFamily="34" charset="0"/>
              <a:buChar char="•"/>
            </a:pPr>
            <a:r>
              <a:rPr lang="en-US" dirty="0" smtClean="0"/>
              <a:t>Section </a:t>
            </a:r>
            <a:r>
              <a:rPr lang="en-US" dirty="0"/>
              <a:t>205 also provides a process for stockholders to challenge a Section 204 ratification. </a:t>
            </a:r>
            <a:endParaRPr lang="en-US" dirty="0" smtClean="0"/>
          </a:p>
          <a:p>
            <a:pPr marL="285750" indent="-285750">
              <a:buFont typeface="Arial" panose="020B0604020202020204" pitchFamily="34" charset="0"/>
              <a:buChar char="•"/>
            </a:pPr>
            <a:r>
              <a:rPr lang="en-US" dirty="0" smtClean="0"/>
              <a:t>Section </a:t>
            </a:r>
            <a:r>
              <a:rPr lang="en-US" dirty="0"/>
              <a:t>205 provides a non-exhaustive list of factors for the court to consider when determining the appropriate remedy. These factors include whether the board approved the act with the belief that it was properly approved and whether the board and the public treated the act as valid. Ultimately, the court may consider “any factors or considerations the Court deems proper.” </a:t>
            </a:r>
          </a:p>
          <a:p>
            <a:pPr marL="342900" indent="-342900" algn="just">
              <a:buFont typeface="Wingdings" pitchFamily="2" charset="2"/>
              <a:buChar char="§"/>
            </a:pPr>
            <a:endParaRPr lang="en-US" sz="1600" dirty="0">
              <a:solidFill>
                <a:prstClr val="black"/>
              </a:solidFill>
            </a:endParaRP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25</a:t>
            </a:fld>
            <a:endParaRPr lang="en-US" dirty="0">
              <a:solidFill>
                <a:prstClr val="black">
                  <a:tint val="75000"/>
                </a:prstClr>
              </a:solidFill>
            </a:endParaRPr>
          </a:p>
        </p:txBody>
      </p:sp>
      <p:sp>
        <p:nvSpPr>
          <p:cNvPr id="6" name="TextBox 5"/>
          <p:cNvSpPr txBox="1"/>
          <p:nvPr/>
        </p:nvSpPr>
        <p:spPr>
          <a:xfrm>
            <a:off x="850392" y="1429658"/>
            <a:ext cx="7315200" cy="400110"/>
          </a:xfrm>
          <a:prstGeom prst="rect">
            <a:avLst/>
          </a:prstGeom>
          <a:noFill/>
        </p:spPr>
        <p:txBody>
          <a:bodyPr wrap="square" rtlCol="0">
            <a:spAutoFit/>
          </a:bodyPr>
          <a:lstStyle/>
          <a:p>
            <a:r>
              <a:rPr lang="en-US" sz="2000" dirty="0" smtClean="0">
                <a:solidFill>
                  <a:prstClr val="white">
                    <a:lumMod val="50000"/>
                  </a:prstClr>
                </a:solidFill>
              </a:rPr>
              <a:t>Section 205: Court-ordered Validation</a:t>
            </a:r>
            <a:endParaRPr lang="en-US" sz="2000" i="1" dirty="0">
              <a:solidFill>
                <a:prstClr val="black"/>
              </a:solidFill>
            </a:endParaRPr>
          </a:p>
        </p:txBody>
      </p:sp>
    </p:spTree>
    <p:extLst>
      <p:ext uri="{BB962C8B-B14F-4D97-AF65-F5344CB8AC3E}">
        <p14:creationId xmlns:p14="http://schemas.microsoft.com/office/powerpoint/2010/main" val="1442883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9911" y="1811045"/>
            <a:ext cx="7345004" cy="369332"/>
          </a:xfrm>
          <a:prstGeom prst="rect">
            <a:avLst/>
          </a:prstGeom>
        </p:spPr>
        <p:txBody>
          <a:bodyPr wrap="square">
            <a:spAutoFit/>
          </a:bodyPr>
          <a:lstStyle/>
          <a:p>
            <a:r>
              <a:rPr lang="en-US" sz="1800" dirty="0" smtClean="0"/>
              <a:t>  </a:t>
            </a:r>
            <a:endParaRPr lang="en-US" dirty="0"/>
          </a:p>
        </p:txBody>
      </p:sp>
      <p:sp>
        <p:nvSpPr>
          <p:cNvPr id="2" name="Rectangle 1"/>
          <p:cNvSpPr/>
          <p:nvPr/>
        </p:nvSpPr>
        <p:spPr>
          <a:xfrm>
            <a:off x="1775534" y="3054301"/>
            <a:ext cx="5850383" cy="1015663"/>
          </a:xfrm>
          <a:prstGeom prst="rect">
            <a:avLst/>
          </a:prstGeom>
        </p:spPr>
        <p:txBody>
          <a:bodyPr wrap="square">
            <a:spAutoFit/>
          </a:bodyPr>
          <a:lstStyle/>
          <a:p>
            <a:pPr lvl="0" algn="just"/>
            <a:r>
              <a:rPr lang="en-US" altLang="en-US" sz="1200" dirty="0">
                <a:solidFill>
                  <a:prstClr val="black"/>
                </a:solidFill>
              </a:rPr>
              <a:t>This presentation and the material contained herein are provided as general information and should not be construed as legal advice on any specific matter or as creating an attorney-client relationship.  Before relying on general legal information or deciding on legal action, request a consultation or information from a Richards, Layton &amp; Finger attorney on specific legal needs.</a:t>
            </a:r>
          </a:p>
        </p:txBody>
      </p:sp>
      <p:sp>
        <p:nvSpPr>
          <p:cNvPr id="3" name="Slide Number Placeholder 2"/>
          <p:cNvSpPr>
            <a:spLocks noGrp="1"/>
          </p:cNvSpPr>
          <p:nvPr>
            <p:ph type="sldNum" sz="quarter" idx="10"/>
          </p:nvPr>
        </p:nvSpPr>
        <p:spPr/>
        <p:txBody>
          <a:bodyPr/>
          <a:lstStyle/>
          <a:p>
            <a:fld id="{3E1C2CB1-A4FD-374C-8751-D00298D150FA}" type="slidenum">
              <a:rPr lang="en-US" smtClean="0"/>
              <a:t>26</a:t>
            </a:fld>
            <a:endParaRPr lang="en-US" dirty="0"/>
          </a:p>
        </p:txBody>
      </p:sp>
    </p:spTree>
    <p:extLst>
      <p:ext uri="{BB962C8B-B14F-4D97-AF65-F5344CB8AC3E}">
        <p14:creationId xmlns:p14="http://schemas.microsoft.com/office/powerpoint/2010/main" val="2344543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t>2</a:t>
            </a:fld>
            <a:endParaRPr lang="en-US">
              <a:solidFill>
                <a:prstClr val="black">
                  <a:tint val="75000"/>
                </a:prstClr>
              </a:solidFill>
            </a:endParaRPr>
          </a:p>
        </p:txBody>
      </p:sp>
      <p:sp>
        <p:nvSpPr>
          <p:cNvPr id="7" name="Rectangle 6"/>
          <p:cNvSpPr/>
          <p:nvPr/>
        </p:nvSpPr>
        <p:spPr>
          <a:xfrm>
            <a:off x="914400" y="1920240"/>
            <a:ext cx="7526215" cy="3754874"/>
          </a:xfrm>
          <a:prstGeom prst="rect">
            <a:avLst/>
          </a:prstGeom>
        </p:spPr>
        <p:txBody>
          <a:bodyPr wrap="square">
            <a:spAutoFit/>
          </a:bodyPr>
          <a:lstStyle/>
          <a:p>
            <a:pPr marL="342900" lvl="1" indent="-342900">
              <a:spcAft>
                <a:spcPts val="600"/>
              </a:spcAft>
              <a:buFont typeface="Wingdings" pitchFamily="2" charset="2"/>
              <a:buChar char="§"/>
            </a:pPr>
            <a:r>
              <a:rPr lang="en-US" sz="1600" dirty="0" smtClean="0">
                <a:solidFill>
                  <a:prstClr val="black"/>
                </a:solidFill>
              </a:rPr>
              <a:t>So-called “voidable” acts could </a:t>
            </a:r>
            <a:r>
              <a:rPr lang="en-US" sz="1600" dirty="0">
                <a:solidFill>
                  <a:prstClr val="black"/>
                </a:solidFill>
              </a:rPr>
              <a:t>be ratified at common law, but </a:t>
            </a:r>
            <a:r>
              <a:rPr lang="en-US" sz="1600" dirty="0" smtClean="0">
                <a:solidFill>
                  <a:prstClr val="black"/>
                </a:solidFill>
              </a:rPr>
              <a:t>“void” </a:t>
            </a:r>
            <a:r>
              <a:rPr lang="en-US" sz="1600" dirty="0">
                <a:solidFill>
                  <a:prstClr val="black"/>
                </a:solidFill>
              </a:rPr>
              <a:t>actions could </a:t>
            </a:r>
            <a:r>
              <a:rPr lang="en-US" sz="1600" dirty="0" smtClean="0">
                <a:solidFill>
                  <a:prstClr val="black"/>
                </a:solidFill>
              </a:rPr>
              <a:t>not be ratified.  </a:t>
            </a:r>
            <a:endParaRPr lang="en-US" sz="1600" dirty="0">
              <a:solidFill>
                <a:prstClr val="black"/>
              </a:solidFill>
            </a:endParaRPr>
          </a:p>
          <a:p>
            <a:pPr marL="800100" lvl="2" indent="-342900">
              <a:spcAft>
                <a:spcPts val="600"/>
              </a:spcAft>
              <a:buFont typeface="Wingdings" pitchFamily="2" charset="2"/>
              <a:buChar char="§"/>
            </a:pPr>
            <a:r>
              <a:rPr lang="en-US" sz="1600" dirty="0" smtClean="0">
                <a:solidFill>
                  <a:prstClr val="black"/>
                </a:solidFill>
              </a:rPr>
              <a:t>No clear line between “void” and “voidable” acts.  </a:t>
            </a:r>
            <a:r>
              <a:rPr lang="en-US" sz="1600" i="1" dirty="0" smtClean="0">
                <a:solidFill>
                  <a:prstClr val="black"/>
                </a:solidFill>
              </a:rPr>
              <a:t>See</a:t>
            </a:r>
            <a:r>
              <a:rPr lang="en-US" sz="1600" i="1" dirty="0">
                <a:solidFill>
                  <a:prstClr val="black"/>
                </a:solidFill>
              </a:rPr>
              <a:t>, e.g.</a:t>
            </a:r>
            <a:r>
              <a:rPr lang="en-US" sz="1600" dirty="0">
                <a:solidFill>
                  <a:prstClr val="black"/>
                </a:solidFill>
              </a:rPr>
              <a:t>, </a:t>
            </a:r>
            <a:r>
              <a:rPr lang="en-US" sz="1600" i="1" dirty="0">
                <a:solidFill>
                  <a:prstClr val="black"/>
                </a:solidFill>
              </a:rPr>
              <a:t>Blades v. </a:t>
            </a:r>
            <a:r>
              <a:rPr lang="en-US" sz="1600" i="1" dirty="0" err="1">
                <a:solidFill>
                  <a:prstClr val="black"/>
                </a:solidFill>
              </a:rPr>
              <a:t>Wisehart</a:t>
            </a:r>
            <a:r>
              <a:rPr lang="en-US" sz="1600" dirty="0">
                <a:solidFill>
                  <a:prstClr val="black"/>
                </a:solidFill>
              </a:rPr>
              <a:t>, 2010 WL 4638603 (Del. Ch. Nov. 17, 2010</a:t>
            </a:r>
            <a:r>
              <a:rPr lang="en-US" sz="1600" dirty="0" smtClean="0">
                <a:solidFill>
                  <a:prstClr val="black"/>
                </a:solidFill>
              </a:rPr>
              <a:t>).</a:t>
            </a:r>
            <a:endParaRPr lang="en-US" sz="1600" dirty="0">
              <a:solidFill>
                <a:prstClr val="black"/>
              </a:solidFill>
            </a:endParaRPr>
          </a:p>
          <a:p>
            <a:pPr marL="342900" lvl="1" indent="-342900">
              <a:spcAft>
                <a:spcPts val="600"/>
              </a:spcAft>
              <a:buFont typeface="Wingdings" pitchFamily="2" charset="2"/>
              <a:buChar char="§"/>
            </a:pPr>
            <a:r>
              <a:rPr lang="en-US" sz="1600" dirty="0" smtClean="0">
                <a:solidFill>
                  <a:prstClr val="black"/>
                </a:solidFill>
              </a:rPr>
              <a:t>“Void” acts are void </a:t>
            </a:r>
            <a:r>
              <a:rPr lang="en-US" sz="1600" i="1" dirty="0" smtClean="0">
                <a:solidFill>
                  <a:prstClr val="black"/>
                </a:solidFill>
              </a:rPr>
              <a:t>ab initio</a:t>
            </a:r>
            <a:r>
              <a:rPr lang="en-US" sz="1600" dirty="0" smtClean="0">
                <a:solidFill>
                  <a:prstClr val="black"/>
                </a:solidFill>
              </a:rPr>
              <a:t>—and were therefore incapable of cure by ratification at common law, leaving no easy solutions for dealing with flaws in capital structures or in other areas.</a:t>
            </a:r>
          </a:p>
          <a:p>
            <a:pPr marL="342900" lvl="1" indent="-342900">
              <a:spcAft>
                <a:spcPts val="600"/>
              </a:spcAft>
              <a:buFont typeface="Wingdings" pitchFamily="2" charset="2"/>
              <a:buChar char="§"/>
            </a:pPr>
            <a:r>
              <a:rPr lang="en-US" sz="1600" dirty="0" smtClean="0">
                <a:solidFill>
                  <a:prstClr val="black"/>
                </a:solidFill>
              </a:rPr>
              <a:t>Before the enactment of the ratification statutes, some “solutions” for dealing with void acts included:</a:t>
            </a:r>
            <a:endParaRPr lang="en-US" sz="1600" dirty="0">
              <a:solidFill>
                <a:prstClr val="black"/>
              </a:solidFill>
            </a:endParaRPr>
          </a:p>
          <a:p>
            <a:pPr marL="800100" lvl="2" indent="-342900">
              <a:spcAft>
                <a:spcPts val="600"/>
              </a:spcAft>
              <a:buFont typeface="Wingdings" pitchFamily="2" charset="2"/>
              <a:buChar char="§"/>
            </a:pPr>
            <a:r>
              <a:rPr lang="en-US" sz="1600" dirty="0" smtClean="0">
                <a:solidFill>
                  <a:prstClr val="black"/>
                </a:solidFill>
              </a:rPr>
              <a:t>Rescission </a:t>
            </a:r>
            <a:endParaRPr lang="en-US" sz="1600" dirty="0">
              <a:solidFill>
                <a:prstClr val="black"/>
              </a:solidFill>
            </a:endParaRPr>
          </a:p>
          <a:p>
            <a:pPr marL="800100" lvl="2" indent="-342900">
              <a:spcAft>
                <a:spcPts val="600"/>
              </a:spcAft>
              <a:buFont typeface="Wingdings" pitchFamily="2" charset="2"/>
              <a:buChar char="§"/>
            </a:pPr>
            <a:r>
              <a:rPr lang="en-US" sz="1600" dirty="0" smtClean="0">
                <a:solidFill>
                  <a:prstClr val="black"/>
                </a:solidFill>
              </a:rPr>
              <a:t>“</a:t>
            </a:r>
            <a:r>
              <a:rPr lang="en-US" sz="1600" dirty="0" err="1" smtClean="0">
                <a:solidFill>
                  <a:prstClr val="black"/>
                </a:solidFill>
              </a:rPr>
              <a:t>Redos</a:t>
            </a:r>
            <a:r>
              <a:rPr lang="en-US" sz="1600" dirty="0" smtClean="0">
                <a:solidFill>
                  <a:prstClr val="black"/>
                </a:solidFill>
              </a:rPr>
              <a:t>”</a:t>
            </a:r>
          </a:p>
          <a:p>
            <a:pPr marL="342900" lvl="1" indent="-342900">
              <a:spcAft>
                <a:spcPts val="600"/>
              </a:spcAft>
              <a:buFont typeface="Wingdings" pitchFamily="2" charset="2"/>
              <a:buChar char="§"/>
            </a:pPr>
            <a:r>
              <a:rPr lang="en-US" sz="1600" dirty="0" smtClean="0">
                <a:solidFill>
                  <a:prstClr val="black"/>
                </a:solidFill>
              </a:rPr>
              <a:t>Sections 204 and 205 resolved these matters by allowing for the ratification or validation of both voidable and void acts.  </a:t>
            </a:r>
            <a:endParaRPr lang="en-US" sz="1600" dirty="0">
              <a:solidFill>
                <a:prstClr val="black"/>
              </a:solidFill>
            </a:endParaRPr>
          </a:p>
        </p:txBody>
      </p:sp>
      <p:sp>
        <p:nvSpPr>
          <p:cNvPr id="8" name="TextBox 7"/>
          <p:cNvSpPr txBox="1"/>
          <p:nvPr/>
        </p:nvSpPr>
        <p:spPr>
          <a:xfrm>
            <a:off x="914400" y="1371600"/>
            <a:ext cx="6531429" cy="400110"/>
          </a:xfrm>
          <a:prstGeom prst="rect">
            <a:avLst/>
          </a:prstGeom>
          <a:noFill/>
        </p:spPr>
        <p:txBody>
          <a:bodyPr wrap="square" rtlCol="0">
            <a:spAutoFit/>
          </a:bodyPr>
          <a:lstStyle/>
          <a:p>
            <a:r>
              <a:rPr lang="en-US" sz="2000" dirty="0" smtClean="0">
                <a:solidFill>
                  <a:prstClr val="white">
                    <a:lumMod val="50000"/>
                  </a:prstClr>
                </a:solidFill>
              </a:rPr>
              <a:t>Why Were the Ratification Statutes Adopted?</a:t>
            </a:r>
            <a:endParaRPr lang="en-US" sz="2000" i="1" dirty="0">
              <a:solidFill>
                <a:prstClr val="white">
                  <a:lumMod val="50000"/>
                </a:prstClr>
              </a:solidFill>
            </a:endParaRPr>
          </a:p>
        </p:txBody>
      </p:sp>
    </p:spTree>
    <p:extLst>
      <p:ext uri="{BB962C8B-B14F-4D97-AF65-F5344CB8AC3E}">
        <p14:creationId xmlns:p14="http://schemas.microsoft.com/office/powerpoint/2010/main" val="12783830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t>3</a:t>
            </a:fld>
            <a:endParaRPr lang="en-US">
              <a:solidFill>
                <a:prstClr val="black">
                  <a:tint val="75000"/>
                </a:prstClr>
              </a:solidFill>
            </a:endParaRPr>
          </a:p>
        </p:txBody>
      </p:sp>
      <p:sp>
        <p:nvSpPr>
          <p:cNvPr id="7" name="Rectangle 6"/>
          <p:cNvSpPr/>
          <p:nvPr/>
        </p:nvSpPr>
        <p:spPr>
          <a:xfrm>
            <a:off x="914400" y="1808139"/>
            <a:ext cx="7526215" cy="3970318"/>
          </a:xfrm>
          <a:prstGeom prst="rect">
            <a:avLst/>
          </a:prstGeom>
        </p:spPr>
        <p:txBody>
          <a:bodyPr wrap="square">
            <a:spAutoFit/>
          </a:bodyPr>
          <a:lstStyle/>
          <a:p>
            <a:pPr marL="285750" indent="-285750">
              <a:buFont typeface="Arial" panose="020B0604020202020204" pitchFamily="34" charset="0"/>
              <a:buChar char="•"/>
            </a:pPr>
            <a:r>
              <a:rPr lang="en-US" dirty="0"/>
              <a:t>After the adoption of Sections 204 and 205, the Model Business Corporation Act (“MBCA”) was amended to include comparable provisions, and jurisdictions outside of Delaware have adopted (or are considering adopting) provisions allowing for the ratification or validation of defective corporate acts.  </a:t>
            </a:r>
            <a:endParaRPr lang="en-US" dirty="0" smtClean="0"/>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At the start of 2019, Connecticut, Delaware, Kansas, Nevada, North Carolina, Oklahoma, Texas and Virginia (delayed effective date of July 1, 2020) and Washington had adopted provisions.</a:t>
            </a:r>
          </a:p>
          <a:p>
            <a:pPr lvl="1"/>
            <a:endParaRPr lang="en-US" dirty="0" smtClean="0"/>
          </a:p>
          <a:p>
            <a:pPr marL="742950" lvl="1" indent="-285750">
              <a:buFont typeface="Arial" panose="020B0604020202020204" pitchFamily="34" charset="0"/>
              <a:buChar char="•"/>
            </a:pPr>
            <a:r>
              <a:rPr lang="en-US" dirty="0" smtClean="0"/>
              <a:t>Several </a:t>
            </a:r>
            <a:r>
              <a:rPr lang="en-US" dirty="0"/>
              <a:t>states are considering legislation in 2019, including Alabama, Colorado, Idaho, Montana, Oregon and Virginia; with others making plans for 2020, including Maryland and Iowa.</a:t>
            </a:r>
          </a:p>
          <a:p>
            <a:pPr marL="285750" indent="-285750">
              <a:buFont typeface="Arial" panose="020B0604020202020204" pitchFamily="34" charset="0"/>
              <a:buChar char="•"/>
            </a:pPr>
            <a:endParaRPr lang="en-US" dirty="0" smtClean="0"/>
          </a:p>
        </p:txBody>
      </p:sp>
      <p:sp>
        <p:nvSpPr>
          <p:cNvPr id="8" name="TextBox 7"/>
          <p:cNvSpPr txBox="1"/>
          <p:nvPr/>
        </p:nvSpPr>
        <p:spPr>
          <a:xfrm>
            <a:off x="914400" y="1371600"/>
            <a:ext cx="6531429" cy="400110"/>
          </a:xfrm>
          <a:prstGeom prst="rect">
            <a:avLst/>
          </a:prstGeom>
          <a:noFill/>
        </p:spPr>
        <p:txBody>
          <a:bodyPr wrap="square" rtlCol="0">
            <a:spAutoFit/>
          </a:bodyPr>
          <a:lstStyle/>
          <a:p>
            <a:r>
              <a:rPr lang="en-US" sz="2000" dirty="0" smtClean="0">
                <a:solidFill>
                  <a:prstClr val="white">
                    <a:lumMod val="50000"/>
                  </a:prstClr>
                </a:solidFill>
              </a:rPr>
              <a:t>Ratification Statutes—MBCA and Others</a:t>
            </a:r>
            <a:endParaRPr lang="en-US" sz="2000" i="1" dirty="0">
              <a:solidFill>
                <a:prstClr val="white">
                  <a:lumMod val="50000"/>
                </a:prstClr>
              </a:solidFill>
            </a:endParaRPr>
          </a:p>
        </p:txBody>
      </p:sp>
    </p:spTree>
    <p:extLst>
      <p:ext uri="{BB962C8B-B14F-4D97-AF65-F5344CB8AC3E}">
        <p14:creationId xmlns:p14="http://schemas.microsoft.com/office/powerpoint/2010/main" val="98830386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t>4</a:t>
            </a:fld>
            <a:endParaRPr lang="en-US">
              <a:solidFill>
                <a:prstClr val="black">
                  <a:tint val="75000"/>
                </a:prstClr>
              </a:solidFill>
            </a:endParaRPr>
          </a:p>
        </p:txBody>
      </p:sp>
      <p:sp>
        <p:nvSpPr>
          <p:cNvPr id="7" name="Rectangle 6"/>
          <p:cNvSpPr/>
          <p:nvPr/>
        </p:nvSpPr>
        <p:spPr>
          <a:xfrm>
            <a:off x="914400" y="1808139"/>
            <a:ext cx="7526215" cy="2031325"/>
          </a:xfrm>
          <a:prstGeom prst="rect">
            <a:avLst/>
          </a:prstGeom>
        </p:spPr>
        <p:txBody>
          <a:bodyPr wrap="square">
            <a:spAutoFit/>
          </a:bodyPr>
          <a:lstStyle/>
          <a:p>
            <a:pPr marL="285750" indent="-285750">
              <a:buFont typeface="Arial" panose="020B0604020202020204" pitchFamily="34" charset="0"/>
              <a:buChar char="•"/>
            </a:pPr>
            <a:r>
              <a:rPr lang="en-US" dirty="0" smtClean="0"/>
              <a:t>The MBCA provisions dealing with the ratification and validation of defective acts are conceptually similar to Sections 204 and 205, albeit with some variation.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This presentation only expressly addresses ratification under Sections 204 and 205 of the DGCL; however, most of the principles and topics addressed herein are equally applicable to ratification statutes that follow the MBCA.</a:t>
            </a:r>
            <a:endParaRPr lang="en-US" dirty="0"/>
          </a:p>
        </p:txBody>
      </p:sp>
      <p:sp>
        <p:nvSpPr>
          <p:cNvPr id="8" name="TextBox 7"/>
          <p:cNvSpPr txBox="1"/>
          <p:nvPr/>
        </p:nvSpPr>
        <p:spPr>
          <a:xfrm>
            <a:off x="914400" y="1371600"/>
            <a:ext cx="6531429" cy="400110"/>
          </a:xfrm>
          <a:prstGeom prst="rect">
            <a:avLst/>
          </a:prstGeom>
          <a:noFill/>
        </p:spPr>
        <p:txBody>
          <a:bodyPr wrap="square" rtlCol="0">
            <a:spAutoFit/>
          </a:bodyPr>
          <a:lstStyle/>
          <a:p>
            <a:r>
              <a:rPr lang="en-US" sz="2000" dirty="0" smtClean="0">
                <a:solidFill>
                  <a:prstClr val="white">
                    <a:lumMod val="50000"/>
                  </a:prstClr>
                </a:solidFill>
              </a:rPr>
              <a:t>Ratification Statutes—MBCA and Others</a:t>
            </a:r>
            <a:endParaRPr lang="en-US" sz="2000" i="1" dirty="0">
              <a:solidFill>
                <a:prstClr val="white">
                  <a:lumMod val="50000"/>
                </a:prstClr>
              </a:solidFill>
            </a:endParaRPr>
          </a:p>
        </p:txBody>
      </p:sp>
    </p:spTree>
    <p:extLst>
      <p:ext uri="{BB962C8B-B14F-4D97-AF65-F5344CB8AC3E}">
        <p14:creationId xmlns:p14="http://schemas.microsoft.com/office/powerpoint/2010/main" val="156797066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5</a:t>
            </a:fld>
            <a:endParaRPr lang="en-US" dirty="0">
              <a:solidFill>
                <a:prstClr val="black">
                  <a:tint val="75000"/>
                </a:prstClr>
              </a:solidFill>
            </a:endParaRPr>
          </a:p>
        </p:txBody>
      </p:sp>
      <p:sp>
        <p:nvSpPr>
          <p:cNvPr id="5" name="TextBox 4"/>
          <p:cNvSpPr txBox="1"/>
          <p:nvPr/>
        </p:nvSpPr>
        <p:spPr>
          <a:xfrm>
            <a:off x="0" y="3062468"/>
            <a:ext cx="9144000" cy="461665"/>
          </a:xfrm>
          <a:prstGeom prst="rect">
            <a:avLst/>
          </a:prstGeom>
          <a:noFill/>
        </p:spPr>
        <p:txBody>
          <a:bodyPr wrap="square" rtlCol="0">
            <a:spAutoFit/>
          </a:bodyPr>
          <a:lstStyle/>
          <a:p>
            <a:pPr lvl="1" algn="ctr"/>
            <a:r>
              <a:rPr lang="en-US" sz="2400" dirty="0" smtClean="0">
                <a:solidFill>
                  <a:prstClr val="white">
                    <a:lumMod val="50000"/>
                  </a:prstClr>
                </a:solidFill>
              </a:rPr>
              <a:t>Identifying Defective Corporate Acts</a:t>
            </a:r>
            <a:endParaRPr lang="en-US" sz="2400" i="1" dirty="0" smtClean="0">
              <a:solidFill>
                <a:prstClr val="white">
                  <a:lumMod val="50000"/>
                </a:prstClr>
              </a:solidFill>
            </a:endParaRPr>
          </a:p>
        </p:txBody>
      </p:sp>
    </p:spTree>
    <p:extLst>
      <p:ext uri="{BB962C8B-B14F-4D97-AF65-F5344CB8AC3E}">
        <p14:creationId xmlns:p14="http://schemas.microsoft.com/office/powerpoint/2010/main" val="3674728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29384"/>
            <a:ext cx="7315200" cy="3939540"/>
          </a:xfrm>
          <a:prstGeom prst="rect">
            <a:avLst/>
          </a:prstGeom>
        </p:spPr>
        <p:txBody>
          <a:bodyPr wrap="square">
            <a:spAutoFit/>
          </a:bodyPr>
          <a:lstStyle/>
          <a:p>
            <a:pPr marL="285750" indent="-285750">
              <a:buFont typeface="Arial" panose="020B0604020202020204" pitchFamily="34" charset="0"/>
              <a:buChar char="•"/>
            </a:pPr>
            <a:r>
              <a:rPr lang="en-US" dirty="0" smtClean="0"/>
              <a:t>The first item to address in any ratification process is the identification of the defective corporate act.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Section </a:t>
            </a:r>
            <a:r>
              <a:rPr lang="en-US" dirty="0"/>
              <a:t>204(h)(1) defines “defective corporate act” as:</a:t>
            </a:r>
          </a:p>
          <a:p>
            <a:pPr marL="742950" lvl="1" indent="-285750">
              <a:buFont typeface="Arial" panose="020B0604020202020204" pitchFamily="34" charset="0"/>
              <a:buChar char="•"/>
            </a:pPr>
            <a:r>
              <a:rPr lang="en-US" dirty="0"/>
              <a:t>an </a:t>
            </a:r>
            <a:r>
              <a:rPr lang="en-US" dirty="0" err="1"/>
              <a:t>overissue</a:t>
            </a:r>
            <a:r>
              <a:rPr lang="en-US" dirty="0"/>
              <a:t>, </a:t>
            </a:r>
            <a:endParaRPr lang="en-US" dirty="0" smtClean="0"/>
          </a:p>
          <a:p>
            <a:pPr marL="742950" lvl="1" indent="-285750">
              <a:buFont typeface="Arial" panose="020B0604020202020204" pitchFamily="34" charset="0"/>
              <a:buChar char="•"/>
            </a:pPr>
            <a:r>
              <a:rPr lang="en-US" dirty="0" smtClean="0"/>
              <a:t>an </a:t>
            </a:r>
            <a:r>
              <a:rPr lang="en-US" dirty="0"/>
              <a:t>election or appointment of directors that is void or voidable due to a failure of authorization, or </a:t>
            </a:r>
            <a:endParaRPr lang="en-US" dirty="0" smtClean="0"/>
          </a:p>
          <a:p>
            <a:pPr marL="742950" lvl="1" indent="-285750">
              <a:buFont typeface="Arial" panose="020B0604020202020204" pitchFamily="34" charset="0"/>
              <a:buChar char="•"/>
            </a:pPr>
            <a:r>
              <a:rPr lang="en-US" dirty="0" smtClean="0"/>
              <a:t>any </a:t>
            </a:r>
            <a:r>
              <a:rPr lang="en-US" dirty="0"/>
              <a:t>act or transaction purportedly taken by or on behalf of the corporation that is, and at the time such act or transaction was purportedly taken would have been, within the power of a corporation under subchapter II of </a:t>
            </a:r>
            <a:r>
              <a:rPr lang="en-US" dirty="0" smtClean="0"/>
              <a:t>the DGCL </a:t>
            </a:r>
            <a:r>
              <a:rPr lang="en-US" i="1" dirty="0" smtClean="0"/>
              <a:t>(without </a:t>
            </a:r>
            <a:r>
              <a:rPr lang="en-US" i="1" dirty="0"/>
              <a:t>regard to the failure of authorization identified in § 204(b)(1)(D) of </a:t>
            </a:r>
            <a:r>
              <a:rPr lang="en-US" i="1" dirty="0" smtClean="0"/>
              <a:t>the DGCL)</a:t>
            </a:r>
            <a:r>
              <a:rPr lang="en-US" dirty="0" smtClean="0"/>
              <a:t>, </a:t>
            </a:r>
            <a:r>
              <a:rPr lang="en-US" dirty="0"/>
              <a:t>but is void or voidable due to a failure of authorization.</a:t>
            </a:r>
          </a:p>
          <a:p>
            <a:pPr marL="342900" indent="-342900" algn="just">
              <a:buFont typeface="Wingdings" pitchFamily="2" charset="2"/>
              <a:buChar char="§"/>
            </a:pPr>
            <a:endParaRPr lang="en-US" sz="1600" dirty="0">
              <a:solidFill>
                <a:prstClr val="black"/>
              </a:solidFill>
            </a:endParaRP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6</a:t>
            </a:fld>
            <a:endParaRPr lang="en-US" dirty="0">
              <a:solidFill>
                <a:prstClr val="black">
                  <a:tint val="75000"/>
                </a:prstClr>
              </a:solidFill>
            </a:endParaRPr>
          </a:p>
        </p:txBody>
      </p:sp>
      <p:sp>
        <p:nvSpPr>
          <p:cNvPr id="6" name="TextBox 5"/>
          <p:cNvSpPr txBox="1"/>
          <p:nvPr/>
        </p:nvSpPr>
        <p:spPr>
          <a:xfrm>
            <a:off x="850392" y="1429658"/>
            <a:ext cx="7443216" cy="400110"/>
          </a:xfrm>
          <a:prstGeom prst="rect">
            <a:avLst/>
          </a:prstGeom>
          <a:noFill/>
        </p:spPr>
        <p:txBody>
          <a:bodyPr wrap="square" rtlCol="0">
            <a:spAutoFit/>
          </a:bodyPr>
          <a:lstStyle/>
          <a:p>
            <a:r>
              <a:rPr lang="en-US" sz="2000" dirty="0" smtClean="0">
                <a:solidFill>
                  <a:prstClr val="white">
                    <a:lumMod val="50000"/>
                  </a:prstClr>
                </a:solidFill>
              </a:rPr>
              <a:t>Identifying the Defective Corporate Act</a:t>
            </a:r>
            <a:endParaRPr lang="en-US" sz="2000" i="1" dirty="0">
              <a:solidFill>
                <a:prstClr val="white">
                  <a:lumMod val="50000"/>
                </a:prstClr>
              </a:solidFill>
            </a:endParaRPr>
          </a:p>
        </p:txBody>
      </p:sp>
    </p:spTree>
    <p:extLst>
      <p:ext uri="{BB962C8B-B14F-4D97-AF65-F5344CB8AC3E}">
        <p14:creationId xmlns:p14="http://schemas.microsoft.com/office/powerpoint/2010/main" val="420375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29384"/>
            <a:ext cx="7315200" cy="3093154"/>
          </a:xfrm>
          <a:prstGeom prst="rect">
            <a:avLst/>
          </a:prstGeom>
        </p:spPr>
        <p:txBody>
          <a:bodyPr wrap="square">
            <a:spAutoFit/>
          </a:bodyPr>
          <a:lstStyle/>
          <a:p>
            <a:pPr marL="285750" indent="-285750">
              <a:buFont typeface="Arial" panose="020B0604020202020204" pitchFamily="34" charset="0"/>
              <a:buChar char="•"/>
            </a:pPr>
            <a:r>
              <a:rPr lang="en-US" dirty="0" smtClean="0"/>
              <a:t>Section 204 allows for the ratification of “acts” that actually occurred (albeit without proper authorization)—not the ratification of acts that parties wished or hoped had occurred but that did not actually occur.</a:t>
            </a:r>
          </a:p>
          <a:p>
            <a:endParaRPr lang="en-US" dirty="0" smtClean="0"/>
          </a:p>
          <a:p>
            <a:pPr marL="285750" indent="-285750">
              <a:buFont typeface="Arial" panose="020B0604020202020204" pitchFamily="34" charset="0"/>
              <a:buChar char="•"/>
            </a:pPr>
            <a:r>
              <a:rPr lang="en-US" i="1" dirty="0" smtClean="0"/>
              <a:t>In </a:t>
            </a:r>
            <a:r>
              <a:rPr lang="en-US" i="1" dirty="0"/>
              <a:t>re </a:t>
            </a:r>
            <a:r>
              <a:rPr lang="en-US" i="1" dirty="0" err="1"/>
              <a:t>Numoda</a:t>
            </a:r>
            <a:r>
              <a:rPr lang="en-US" i="1" dirty="0"/>
              <a:t> Corp. </a:t>
            </a:r>
            <a:r>
              <a:rPr lang="en-US" i="1" dirty="0" err="1"/>
              <a:t>S'holder</a:t>
            </a:r>
            <a:r>
              <a:rPr lang="en-US" i="1" dirty="0"/>
              <a:t> </a:t>
            </a:r>
            <a:r>
              <a:rPr lang="en-US" i="1" dirty="0" err="1"/>
              <a:t>Litig</a:t>
            </a:r>
            <a:r>
              <a:rPr lang="en-US" i="1" dirty="0"/>
              <a:t>.</a:t>
            </a:r>
            <a:r>
              <a:rPr lang="en-US" dirty="0"/>
              <a:t>, 2015 WL 402265 (Del. Ch. Jan. 30, 2015</a:t>
            </a:r>
            <a:r>
              <a:rPr lang="en-US" dirty="0" smtClean="0"/>
              <a:t>), the Court noted that, in </a:t>
            </a:r>
            <a:r>
              <a:rPr lang="en-US" dirty="0"/>
              <a:t>assessing whether a defective corporate act has occurred, </a:t>
            </a:r>
            <a:r>
              <a:rPr lang="en-US" dirty="0" smtClean="0"/>
              <a:t>it would “look </a:t>
            </a:r>
            <a:r>
              <a:rPr lang="en-US" dirty="0"/>
              <a:t>for evidence of a bona fide effort bearing resemblance to a corporate act but for some defect that made it void or voidable.”</a:t>
            </a:r>
          </a:p>
          <a:p>
            <a:pPr lvl="1" algn="just">
              <a:spcAft>
                <a:spcPts val="600"/>
              </a:spcAft>
            </a:pPr>
            <a:endParaRPr lang="en-US" sz="1400" dirty="0">
              <a:solidFill>
                <a:prstClr val="black"/>
              </a:solidFill>
            </a:endParaRPr>
          </a:p>
          <a:p>
            <a:pPr algn="just"/>
            <a:endParaRPr lang="en-US" sz="1400" dirty="0" smtClean="0">
              <a:solidFill>
                <a:prstClr val="black"/>
              </a:solidFill>
            </a:endParaRPr>
          </a:p>
        </p:txBody>
      </p:sp>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7</a:t>
            </a:fld>
            <a:endParaRPr lang="en-US" dirty="0">
              <a:solidFill>
                <a:prstClr val="black">
                  <a:tint val="75000"/>
                </a:prstClr>
              </a:solidFill>
            </a:endParaRPr>
          </a:p>
        </p:txBody>
      </p:sp>
      <p:sp>
        <p:nvSpPr>
          <p:cNvPr id="6" name="TextBox 5"/>
          <p:cNvSpPr txBox="1"/>
          <p:nvPr/>
        </p:nvSpPr>
        <p:spPr>
          <a:xfrm>
            <a:off x="850392" y="1429658"/>
            <a:ext cx="7443216" cy="400110"/>
          </a:xfrm>
          <a:prstGeom prst="rect">
            <a:avLst/>
          </a:prstGeom>
          <a:noFill/>
        </p:spPr>
        <p:txBody>
          <a:bodyPr wrap="square" rtlCol="0">
            <a:spAutoFit/>
          </a:bodyPr>
          <a:lstStyle/>
          <a:p>
            <a:r>
              <a:rPr lang="en-US" sz="2000" dirty="0" smtClean="0">
                <a:solidFill>
                  <a:prstClr val="white">
                    <a:lumMod val="50000"/>
                  </a:prstClr>
                </a:solidFill>
              </a:rPr>
              <a:t>Identifying the Defective Corporate Act</a:t>
            </a:r>
            <a:endParaRPr lang="en-US" sz="2000" i="1" dirty="0">
              <a:solidFill>
                <a:prstClr val="white">
                  <a:lumMod val="50000"/>
                </a:prstClr>
              </a:solidFill>
            </a:endParaRPr>
          </a:p>
        </p:txBody>
      </p:sp>
    </p:spTree>
    <p:extLst>
      <p:ext uri="{BB962C8B-B14F-4D97-AF65-F5344CB8AC3E}">
        <p14:creationId xmlns:p14="http://schemas.microsoft.com/office/powerpoint/2010/main" val="3502277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E1C2CB1-A4FD-374C-8751-D00298D150FA}" type="slidenum">
              <a:rPr lang="en-US" smtClean="0">
                <a:solidFill>
                  <a:prstClr val="black">
                    <a:tint val="75000"/>
                  </a:prstClr>
                </a:solidFill>
              </a:rPr>
              <a:pPr/>
              <a:t>8</a:t>
            </a:fld>
            <a:endParaRPr lang="en-US" dirty="0">
              <a:solidFill>
                <a:prstClr val="black">
                  <a:tint val="75000"/>
                </a:prstClr>
              </a:solidFill>
            </a:endParaRPr>
          </a:p>
        </p:txBody>
      </p:sp>
      <p:sp>
        <p:nvSpPr>
          <p:cNvPr id="5" name="TextBox 4"/>
          <p:cNvSpPr txBox="1"/>
          <p:nvPr/>
        </p:nvSpPr>
        <p:spPr>
          <a:xfrm>
            <a:off x="0" y="3062468"/>
            <a:ext cx="9144000" cy="461665"/>
          </a:xfrm>
          <a:prstGeom prst="rect">
            <a:avLst/>
          </a:prstGeom>
          <a:noFill/>
        </p:spPr>
        <p:txBody>
          <a:bodyPr wrap="square" rtlCol="0">
            <a:spAutoFit/>
          </a:bodyPr>
          <a:lstStyle/>
          <a:p>
            <a:pPr lvl="1" algn="ctr"/>
            <a:r>
              <a:rPr lang="en-US" sz="2400" dirty="0" smtClean="0">
                <a:solidFill>
                  <a:prstClr val="white">
                    <a:lumMod val="50000"/>
                  </a:prstClr>
                </a:solidFill>
              </a:rPr>
              <a:t>Identifying Failures of Authorization</a:t>
            </a:r>
            <a:endParaRPr lang="en-US" sz="2400" i="1" dirty="0" smtClean="0">
              <a:solidFill>
                <a:prstClr val="white">
                  <a:lumMod val="50000"/>
                </a:prstClr>
              </a:solidFill>
            </a:endParaRPr>
          </a:p>
        </p:txBody>
      </p:sp>
    </p:spTree>
    <p:extLst>
      <p:ext uri="{BB962C8B-B14F-4D97-AF65-F5344CB8AC3E}">
        <p14:creationId xmlns:p14="http://schemas.microsoft.com/office/powerpoint/2010/main" val="1005960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LF Title Pag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9_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RLF Office 2010 Template">
  <a:themeElements>
    <a:clrScheme name="RLF New Master Template 15">
      <a:dk1>
        <a:srgbClr val="000000"/>
      </a:dk1>
      <a:lt1>
        <a:srgbClr val="FFFFFF"/>
      </a:lt1>
      <a:dk2>
        <a:srgbClr val="000000"/>
      </a:dk2>
      <a:lt2>
        <a:srgbClr val="808080"/>
      </a:lt2>
      <a:accent1>
        <a:srgbClr val="E51937"/>
      </a:accent1>
      <a:accent2>
        <a:srgbClr val="6A0C19"/>
      </a:accent2>
      <a:accent3>
        <a:srgbClr val="FFFFFF"/>
      </a:accent3>
      <a:accent4>
        <a:srgbClr val="000000"/>
      </a:accent4>
      <a:accent5>
        <a:srgbClr val="F0ABAE"/>
      </a:accent5>
      <a:accent6>
        <a:srgbClr val="5F0A16"/>
      </a:accent6>
      <a:hlink>
        <a:srgbClr val="E51937"/>
      </a:hlink>
      <a:folHlink>
        <a:srgbClr val="ED556B"/>
      </a:folHlink>
    </a:clrScheme>
    <a:fontScheme name="RLF New Master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LF New 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LF New 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LF New 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LF New 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LF New 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LF New 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LF New 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LF New 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LF New 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LF New 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LF New 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LF New 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RLF New Master Template 13">
        <a:dk1>
          <a:srgbClr val="000000"/>
        </a:dk1>
        <a:lt1>
          <a:srgbClr val="FFFFFF"/>
        </a:lt1>
        <a:dk2>
          <a:srgbClr val="000000"/>
        </a:dk2>
        <a:lt2>
          <a:srgbClr val="808080"/>
        </a:lt2>
        <a:accent1>
          <a:srgbClr val="E51937"/>
        </a:accent1>
        <a:accent2>
          <a:srgbClr val="333399"/>
        </a:accent2>
        <a:accent3>
          <a:srgbClr val="FFFFFF"/>
        </a:accent3>
        <a:accent4>
          <a:srgbClr val="000000"/>
        </a:accent4>
        <a:accent5>
          <a:srgbClr val="F0ABAE"/>
        </a:accent5>
        <a:accent6>
          <a:srgbClr val="2D2D8A"/>
        </a:accent6>
        <a:hlink>
          <a:srgbClr val="E51937"/>
        </a:hlink>
        <a:folHlink>
          <a:srgbClr val="99CC00"/>
        </a:folHlink>
      </a:clrScheme>
      <a:clrMap bg1="lt1" tx1="dk1" bg2="lt2" tx2="dk2" accent1="accent1" accent2="accent2" accent3="accent3" accent4="accent4" accent5="accent5" accent6="accent6" hlink="hlink" folHlink="folHlink"/>
    </a:extraClrScheme>
    <a:extraClrScheme>
      <a:clrScheme name="RLF New Master Template 14">
        <a:dk1>
          <a:srgbClr val="000000"/>
        </a:dk1>
        <a:lt1>
          <a:srgbClr val="FFFFFF"/>
        </a:lt1>
        <a:dk2>
          <a:srgbClr val="000000"/>
        </a:dk2>
        <a:lt2>
          <a:srgbClr val="808080"/>
        </a:lt2>
        <a:accent1>
          <a:srgbClr val="E51937"/>
        </a:accent1>
        <a:accent2>
          <a:srgbClr val="6A0C19"/>
        </a:accent2>
        <a:accent3>
          <a:srgbClr val="FFFFFF"/>
        </a:accent3>
        <a:accent4>
          <a:srgbClr val="000000"/>
        </a:accent4>
        <a:accent5>
          <a:srgbClr val="F0ABAE"/>
        </a:accent5>
        <a:accent6>
          <a:srgbClr val="5F0A16"/>
        </a:accent6>
        <a:hlink>
          <a:srgbClr val="E51937"/>
        </a:hlink>
        <a:folHlink>
          <a:srgbClr val="99CC00"/>
        </a:folHlink>
      </a:clrScheme>
      <a:clrMap bg1="lt1" tx1="dk1" bg2="lt2" tx2="dk2" accent1="accent1" accent2="accent2" accent3="accent3" accent4="accent4" accent5="accent5" accent6="accent6" hlink="hlink" folHlink="folHlink"/>
    </a:extraClrScheme>
    <a:extraClrScheme>
      <a:clrScheme name="RLF New Master Template 15">
        <a:dk1>
          <a:srgbClr val="000000"/>
        </a:dk1>
        <a:lt1>
          <a:srgbClr val="FFFFFF"/>
        </a:lt1>
        <a:dk2>
          <a:srgbClr val="000000"/>
        </a:dk2>
        <a:lt2>
          <a:srgbClr val="808080"/>
        </a:lt2>
        <a:accent1>
          <a:srgbClr val="E51937"/>
        </a:accent1>
        <a:accent2>
          <a:srgbClr val="6A0C19"/>
        </a:accent2>
        <a:accent3>
          <a:srgbClr val="FFFFFF"/>
        </a:accent3>
        <a:accent4>
          <a:srgbClr val="000000"/>
        </a:accent4>
        <a:accent5>
          <a:srgbClr val="F0ABAE"/>
        </a:accent5>
        <a:accent6>
          <a:srgbClr val="5F0A16"/>
        </a:accent6>
        <a:hlink>
          <a:srgbClr val="E51937"/>
        </a:hlink>
        <a:folHlink>
          <a:srgbClr val="ED556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RLF Office 2010 Template">
  <a:themeElements>
    <a:clrScheme name="RLF New Master Template 15">
      <a:dk1>
        <a:srgbClr val="000000"/>
      </a:dk1>
      <a:lt1>
        <a:srgbClr val="FFFFFF"/>
      </a:lt1>
      <a:dk2>
        <a:srgbClr val="000000"/>
      </a:dk2>
      <a:lt2>
        <a:srgbClr val="808080"/>
      </a:lt2>
      <a:accent1>
        <a:srgbClr val="E51937"/>
      </a:accent1>
      <a:accent2>
        <a:srgbClr val="6A0C19"/>
      </a:accent2>
      <a:accent3>
        <a:srgbClr val="FFFFFF"/>
      </a:accent3>
      <a:accent4>
        <a:srgbClr val="000000"/>
      </a:accent4>
      <a:accent5>
        <a:srgbClr val="F0ABAE"/>
      </a:accent5>
      <a:accent6>
        <a:srgbClr val="5F0A16"/>
      </a:accent6>
      <a:hlink>
        <a:srgbClr val="E51937"/>
      </a:hlink>
      <a:folHlink>
        <a:srgbClr val="ED556B"/>
      </a:folHlink>
    </a:clrScheme>
    <a:fontScheme name="RLF New Master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LF New 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LF New 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LF New 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LF New 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LF New 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LF New 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LF New 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LF New 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LF New 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LF New 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LF New 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LF New 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RLF New Master Template 13">
        <a:dk1>
          <a:srgbClr val="000000"/>
        </a:dk1>
        <a:lt1>
          <a:srgbClr val="FFFFFF"/>
        </a:lt1>
        <a:dk2>
          <a:srgbClr val="000000"/>
        </a:dk2>
        <a:lt2>
          <a:srgbClr val="808080"/>
        </a:lt2>
        <a:accent1>
          <a:srgbClr val="E51937"/>
        </a:accent1>
        <a:accent2>
          <a:srgbClr val="333399"/>
        </a:accent2>
        <a:accent3>
          <a:srgbClr val="FFFFFF"/>
        </a:accent3>
        <a:accent4>
          <a:srgbClr val="000000"/>
        </a:accent4>
        <a:accent5>
          <a:srgbClr val="F0ABAE"/>
        </a:accent5>
        <a:accent6>
          <a:srgbClr val="2D2D8A"/>
        </a:accent6>
        <a:hlink>
          <a:srgbClr val="E51937"/>
        </a:hlink>
        <a:folHlink>
          <a:srgbClr val="99CC00"/>
        </a:folHlink>
      </a:clrScheme>
      <a:clrMap bg1="lt1" tx1="dk1" bg2="lt2" tx2="dk2" accent1="accent1" accent2="accent2" accent3="accent3" accent4="accent4" accent5="accent5" accent6="accent6" hlink="hlink" folHlink="folHlink"/>
    </a:extraClrScheme>
    <a:extraClrScheme>
      <a:clrScheme name="RLF New Master Template 14">
        <a:dk1>
          <a:srgbClr val="000000"/>
        </a:dk1>
        <a:lt1>
          <a:srgbClr val="FFFFFF"/>
        </a:lt1>
        <a:dk2>
          <a:srgbClr val="000000"/>
        </a:dk2>
        <a:lt2>
          <a:srgbClr val="808080"/>
        </a:lt2>
        <a:accent1>
          <a:srgbClr val="E51937"/>
        </a:accent1>
        <a:accent2>
          <a:srgbClr val="6A0C19"/>
        </a:accent2>
        <a:accent3>
          <a:srgbClr val="FFFFFF"/>
        </a:accent3>
        <a:accent4>
          <a:srgbClr val="000000"/>
        </a:accent4>
        <a:accent5>
          <a:srgbClr val="F0ABAE"/>
        </a:accent5>
        <a:accent6>
          <a:srgbClr val="5F0A16"/>
        </a:accent6>
        <a:hlink>
          <a:srgbClr val="E51937"/>
        </a:hlink>
        <a:folHlink>
          <a:srgbClr val="99CC00"/>
        </a:folHlink>
      </a:clrScheme>
      <a:clrMap bg1="lt1" tx1="dk1" bg2="lt2" tx2="dk2" accent1="accent1" accent2="accent2" accent3="accent3" accent4="accent4" accent5="accent5" accent6="accent6" hlink="hlink" folHlink="folHlink"/>
    </a:extraClrScheme>
    <a:extraClrScheme>
      <a:clrScheme name="RLF New Master Template 15">
        <a:dk1>
          <a:srgbClr val="000000"/>
        </a:dk1>
        <a:lt1>
          <a:srgbClr val="FFFFFF"/>
        </a:lt1>
        <a:dk2>
          <a:srgbClr val="000000"/>
        </a:dk2>
        <a:lt2>
          <a:srgbClr val="808080"/>
        </a:lt2>
        <a:accent1>
          <a:srgbClr val="E51937"/>
        </a:accent1>
        <a:accent2>
          <a:srgbClr val="6A0C19"/>
        </a:accent2>
        <a:accent3>
          <a:srgbClr val="FFFFFF"/>
        </a:accent3>
        <a:accent4>
          <a:srgbClr val="000000"/>
        </a:accent4>
        <a:accent5>
          <a:srgbClr val="F0ABAE"/>
        </a:accent5>
        <a:accent6>
          <a:srgbClr val="5F0A16"/>
        </a:accent6>
        <a:hlink>
          <a:srgbClr val="E51937"/>
        </a:hlink>
        <a:folHlink>
          <a:srgbClr val="ED556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Taml" typeface="Latha"/>
        <a:font script="Yiii" typeface="Microsoft Yi Baiti"/>
        <a:font script="Cher" typeface="Plantagenet Cherokee"/>
        <a:font script="Gujr" typeface="Shruti"/>
        <a:font script="Viet" typeface="Times New Roman"/>
        <a:font script="Mong" typeface="Mongolian Baiti"/>
        <a:font script="Arab" typeface="Times New Roman"/>
        <a:font script="Hebr" typeface="Times New Roman"/>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Orya" typeface="Kalinga"/>
        <a:font script="Hant" typeface="新細明體"/>
        <a:font script="Laoo" typeface="DokChampa"/>
        <a:font script="Hans" typeface="宋体"/>
        <a:font script="Geor" typeface="Sylfaen"/>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Taml" typeface="Latha"/>
        <a:font script="Yiii" typeface="Microsoft Yi Baiti"/>
        <a:font script="Cher" typeface="Plantagenet Cherokee"/>
        <a:font script="Gujr" typeface="Shruti"/>
        <a:font script="Viet" typeface="Arial"/>
        <a:font script="Mong" typeface="Mongolian Baiti"/>
        <a:font script="Arab" typeface="Arial"/>
        <a:font script="Hebr" typeface="Arial"/>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Orya" typeface="Kalinga"/>
        <a:font script="Hant" typeface="新細明體"/>
        <a:font script="Laoo" typeface="DokChampa"/>
        <a:font script="Hans" typeface="宋体"/>
        <a:font script="Geor" typeface="Sylfaen"/>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8_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2395</Words>
  <Application>Microsoft Office PowerPoint</Application>
  <PresentationFormat>On-screen Show (4:3)</PresentationFormat>
  <Paragraphs>203</Paragraphs>
  <Slides>27</Slides>
  <Notes>27</Notes>
  <HiddenSlides>0</HiddenSlides>
  <MMClips>0</MMClips>
  <ScaleCrop>false</ScaleCrop>
  <HeadingPairs>
    <vt:vector size="4" baseType="variant">
      <vt:variant>
        <vt:lpstr>Theme</vt:lpstr>
      </vt:variant>
      <vt:variant>
        <vt:i4>10</vt:i4>
      </vt:variant>
      <vt:variant>
        <vt:lpstr>Slide Titles</vt:lpstr>
      </vt:variant>
      <vt:variant>
        <vt:i4>27</vt:i4>
      </vt:variant>
    </vt:vector>
  </HeadingPairs>
  <TitlesOfParts>
    <vt:vector size="37" baseType="lpstr">
      <vt:lpstr>RLF Title Page Theme</vt:lpstr>
      <vt:lpstr>2_Title and Content</vt:lpstr>
      <vt:lpstr>3_Title and Content</vt:lpstr>
      <vt:lpstr>5_Title and Content</vt:lpstr>
      <vt:lpstr>RLF Office 2010 Template</vt:lpstr>
      <vt:lpstr>1_RLF Office 2010 Template</vt:lpstr>
      <vt:lpstr>6_Title and Content</vt:lpstr>
      <vt:lpstr>7_Title and Content</vt:lpstr>
      <vt:lpstr>8_Title and Content</vt:lpstr>
      <vt:lpstr>9_Title and 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2015-01-08T19:58:12Z</dcterms:created>
  <dcterms:modified xsi:type="dcterms:W3CDTF">2019-07-25T19:43:23Z</dcterms:modified>
</cp:coreProperties>
</file>