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93" r:id="rId2"/>
    <p:sldId id="278" r:id="rId3"/>
    <p:sldId id="316" r:id="rId4"/>
    <p:sldId id="317" r:id="rId5"/>
    <p:sldId id="323" r:id="rId6"/>
    <p:sldId id="319" r:id="rId7"/>
    <p:sldId id="322" r:id="rId8"/>
    <p:sldId id="318" r:id="rId9"/>
    <p:sldId id="320" r:id="rId10"/>
    <p:sldId id="321" r:id="rId11"/>
    <p:sldId id="315" r:id="rId1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D581"/>
    <a:srgbClr val="996600"/>
    <a:srgbClr val="E6B11A"/>
    <a:srgbClr val="BC8B00"/>
    <a:srgbClr val="FFCC00"/>
    <a:srgbClr val="FDFD03"/>
    <a:srgbClr val="A8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173" autoAdjust="0"/>
    <p:restoredTop sz="94660"/>
  </p:normalViewPr>
  <p:slideViewPr>
    <p:cSldViewPr snapToObjects="1">
      <p:cViewPr>
        <p:scale>
          <a:sx n="110" d="100"/>
          <a:sy n="110" d="100"/>
        </p:scale>
        <p:origin x="-204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Business Division </a:t>
            </a:r>
            <a:r>
              <a:rPr lang="en-US" baseline="0" dirty="0" smtClean="0"/>
              <a:t>Staffing</a:t>
            </a:r>
            <a:endParaRPr lang="en-US" dirty="0"/>
          </a:p>
        </c:rich>
      </c:tx>
      <c:layout>
        <c:manualLayout>
          <c:xMode val="edge"/>
          <c:yMode val="edge"/>
          <c:x val="0.18603844658306601"/>
          <c:y val="3.1828658136482939E-2"/>
        </c:manualLayout>
      </c:layout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v>FTE</c:v>
          </c:tx>
          <c:cat>
            <c:numRef>
              <c:f>'Biz staffing'!$B$1:$S$1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'Biz staffing'!$B$2:$S$2</c:f>
              <c:numCache>
                <c:formatCode>General</c:formatCode>
                <c:ptCount val="18"/>
                <c:pt idx="0">
                  <c:v>57</c:v>
                </c:pt>
                <c:pt idx="1">
                  <c:v>58</c:v>
                </c:pt>
                <c:pt idx="2">
                  <c:v>32</c:v>
                </c:pt>
                <c:pt idx="3">
                  <c:v>35</c:v>
                </c:pt>
                <c:pt idx="4">
                  <c:v>41</c:v>
                </c:pt>
                <c:pt idx="5">
                  <c:v>41</c:v>
                </c:pt>
                <c:pt idx="6">
                  <c:v>41</c:v>
                </c:pt>
                <c:pt idx="7">
                  <c:v>41</c:v>
                </c:pt>
                <c:pt idx="8">
                  <c:v>36</c:v>
                </c:pt>
                <c:pt idx="9">
                  <c:v>30</c:v>
                </c:pt>
                <c:pt idx="10">
                  <c:v>28</c:v>
                </c:pt>
                <c:pt idx="11">
                  <c:v>29</c:v>
                </c:pt>
                <c:pt idx="12">
                  <c:v>28</c:v>
                </c:pt>
                <c:pt idx="13">
                  <c:v>31</c:v>
                </c:pt>
                <c:pt idx="14">
                  <c:v>25</c:v>
                </c:pt>
                <c:pt idx="15">
                  <c:v>24</c:v>
                </c:pt>
                <c:pt idx="16">
                  <c:v>26</c:v>
                </c:pt>
                <c:pt idx="17">
                  <c:v>24</c:v>
                </c:pt>
              </c:numCache>
            </c:numRef>
          </c:val>
        </c:ser>
        <c:ser>
          <c:idx val="1"/>
          <c:order val="1"/>
          <c:tx>
            <c:v>Temps</c:v>
          </c:tx>
          <c:spPr>
            <a:ln w="25400">
              <a:noFill/>
            </a:ln>
          </c:spPr>
          <c:val>
            <c:numRef>
              <c:f>'Biz staffing'!$B$3:$S$3</c:f>
              <c:numCache>
                <c:formatCode>General</c:formatCode>
                <c:ptCount val="18"/>
                <c:pt idx="0">
                  <c:v>11</c:v>
                </c:pt>
                <c:pt idx="1">
                  <c:v>18</c:v>
                </c:pt>
                <c:pt idx="2">
                  <c:v>23</c:v>
                </c:pt>
                <c:pt idx="3">
                  <c:v>15</c:v>
                </c:pt>
                <c:pt idx="4">
                  <c:v>10</c:v>
                </c:pt>
                <c:pt idx="5">
                  <c:v>3</c:v>
                </c:pt>
                <c:pt idx="6">
                  <c:v>2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9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385088"/>
        <c:axId val="118879296"/>
      </c:areaChart>
      <c:catAx>
        <c:axId val="11938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en-US"/>
          </a:p>
        </c:txPr>
        <c:crossAx val="118879296"/>
        <c:crosses val="autoZero"/>
        <c:auto val="1"/>
        <c:lblAlgn val="ctr"/>
        <c:lblOffset val="100"/>
        <c:noMultiLvlLbl val="0"/>
      </c:catAx>
      <c:valAx>
        <c:axId val="1188792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Personnel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9385088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Business Filing Volumes</a:t>
            </a:r>
          </a:p>
        </c:rich>
      </c:tx>
      <c:layout/>
      <c:overlay val="0"/>
    </c:title>
    <c:autoTitleDeleted val="0"/>
    <c:plotArea>
      <c:layout/>
      <c:areaChart>
        <c:grouping val="stacked"/>
        <c:varyColors val="0"/>
        <c:ser>
          <c:idx val="1"/>
          <c:order val="0"/>
          <c:tx>
            <c:v>Business Documents</c:v>
          </c:tx>
          <c:cat>
            <c:numRef>
              <c:f>'Documents 1997-2013'!$B$1:$R$1</c:f>
              <c:numCache>
                <c:formatCode>General</c:formatCod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numCache>
            </c:numRef>
          </c:cat>
          <c:val>
            <c:numRef>
              <c:f>'Documents 1997-2013'!$B$2:$R$2</c:f>
              <c:numCache>
                <c:formatCode>#,##0_);\(#,##0\)</c:formatCode>
                <c:ptCount val="17"/>
                <c:pt idx="0">
                  <c:v>128522</c:v>
                </c:pt>
                <c:pt idx="1">
                  <c:v>133908</c:v>
                </c:pt>
                <c:pt idx="2">
                  <c:v>152954</c:v>
                </c:pt>
                <c:pt idx="3">
                  <c:v>154278</c:v>
                </c:pt>
                <c:pt idx="4">
                  <c:v>174070</c:v>
                </c:pt>
                <c:pt idx="5">
                  <c:v>292315</c:v>
                </c:pt>
                <c:pt idx="6">
                  <c:v>342390</c:v>
                </c:pt>
                <c:pt idx="7">
                  <c:v>375729</c:v>
                </c:pt>
                <c:pt idx="8">
                  <c:v>400838</c:v>
                </c:pt>
                <c:pt idx="9">
                  <c:v>454483</c:v>
                </c:pt>
                <c:pt idx="10">
                  <c:v>533399</c:v>
                </c:pt>
                <c:pt idx="11">
                  <c:v>596581</c:v>
                </c:pt>
                <c:pt idx="12">
                  <c:v>585190</c:v>
                </c:pt>
                <c:pt idx="13">
                  <c:v>622264</c:v>
                </c:pt>
                <c:pt idx="14">
                  <c:v>648436</c:v>
                </c:pt>
                <c:pt idx="15">
                  <c:v>648162</c:v>
                </c:pt>
                <c:pt idx="16">
                  <c:v>677438</c:v>
                </c:pt>
              </c:numCache>
            </c:numRef>
          </c:val>
        </c:ser>
        <c:ser>
          <c:idx val="2"/>
          <c:order val="1"/>
          <c:tx>
            <c:v>UCC Filings</c:v>
          </c:tx>
          <c:cat>
            <c:numRef>
              <c:f>'Documents 1997-2013'!$B$1:$R$1</c:f>
              <c:numCache>
                <c:formatCode>General</c:formatCod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numCache>
            </c:numRef>
          </c:cat>
          <c:val>
            <c:numRef>
              <c:f>'Documents 1997-2013'!$B$3:$R$3</c:f>
              <c:numCache>
                <c:formatCode>#,##0_);\(#,##0\)</c:formatCode>
                <c:ptCount val="17"/>
                <c:pt idx="0">
                  <c:v>96393</c:v>
                </c:pt>
                <c:pt idx="1">
                  <c:v>56194</c:v>
                </c:pt>
                <c:pt idx="2">
                  <c:v>52365</c:v>
                </c:pt>
                <c:pt idx="3">
                  <c:v>81184</c:v>
                </c:pt>
                <c:pt idx="4">
                  <c:v>68202</c:v>
                </c:pt>
                <c:pt idx="5">
                  <c:v>111263</c:v>
                </c:pt>
                <c:pt idx="6">
                  <c:v>112048</c:v>
                </c:pt>
                <c:pt idx="7">
                  <c:v>116407</c:v>
                </c:pt>
                <c:pt idx="8">
                  <c:v>122177</c:v>
                </c:pt>
                <c:pt idx="9">
                  <c:v>113919</c:v>
                </c:pt>
                <c:pt idx="10">
                  <c:v>119210</c:v>
                </c:pt>
                <c:pt idx="11">
                  <c:v>117314</c:v>
                </c:pt>
                <c:pt idx="12">
                  <c:v>100119</c:v>
                </c:pt>
                <c:pt idx="13">
                  <c:v>101915</c:v>
                </c:pt>
                <c:pt idx="14">
                  <c:v>103723</c:v>
                </c:pt>
                <c:pt idx="15">
                  <c:v>104968</c:v>
                </c:pt>
                <c:pt idx="16">
                  <c:v>106926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426560"/>
        <c:axId val="118881600"/>
      </c:areaChart>
      <c:catAx>
        <c:axId val="11942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8881600"/>
        <c:crosses val="autoZero"/>
        <c:auto val="1"/>
        <c:lblAlgn val="ctr"/>
        <c:lblOffset val="100"/>
        <c:noMultiLvlLbl val="0"/>
      </c:catAx>
      <c:valAx>
        <c:axId val="118881600"/>
        <c:scaling>
          <c:orientation val="minMax"/>
        </c:scaling>
        <c:delete val="0"/>
        <c:axPos val="l"/>
        <c:majorGridlines/>
        <c:numFmt formatCode="#,##0_);\(#,##0\)" sourceLinked="1"/>
        <c:majorTickMark val="none"/>
        <c:minorTickMark val="none"/>
        <c:tickLblPos val="nextTo"/>
        <c:crossAx val="119426560"/>
        <c:crosses val="autoZero"/>
        <c:crossBetween val="midCat"/>
      </c:valAx>
    </c:plotArea>
    <c:legend>
      <c:legendPos val="t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UCC E-filing Adoption Rate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'[Chart in Microsoft PowerPoint]Online Adoption 2010-12'!$A$8:$A$28</c:f>
              <c:numCache>
                <c:formatCode>mmm\-yy</c:formatCode>
                <c:ptCount val="21"/>
                <c:pt idx="0">
                  <c:v>40575</c:v>
                </c:pt>
                <c:pt idx="1">
                  <c:v>40603</c:v>
                </c:pt>
                <c:pt idx="2">
                  <c:v>40634</c:v>
                </c:pt>
                <c:pt idx="3">
                  <c:v>40664</c:v>
                </c:pt>
                <c:pt idx="4">
                  <c:v>40695</c:v>
                </c:pt>
                <c:pt idx="5">
                  <c:v>40725</c:v>
                </c:pt>
                <c:pt idx="6">
                  <c:v>40756</c:v>
                </c:pt>
                <c:pt idx="7">
                  <c:v>40787</c:v>
                </c:pt>
                <c:pt idx="8">
                  <c:v>40817</c:v>
                </c:pt>
                <c:pt idx="9">
                  <c:v>40848</c:v>
                </c:pt>
                <c:pt idx="10">
                  <c:v>40878</c:v>
                </c:pt>
                <c:pt idx="11">
                  <c:v>40909</c:v>
                </c:pt>
                <c:pt idx="12">
                  <c:v>40940</c:v>
                </c:pt>
                <c:pt idx="13">
                  <c:v>40969</c:v>
                </c:pt>
                <c:pt idx="14">
                  <c:v>41000</c:v>
                </c:pt>
                <c:pt idx="15">
                  <c:v>41030</c:v>
                </c:pt>
                <c:pt idx="16">
                  <c:v>41061</c:v>
                </c:pt>
                <c:pt idx="17">
                  <c:v>41091</c:v>
                </c:pt>
                <c:pt idx="18">
                  <c:v>41122</c:v>
                </c:pt>
                <c:pt idx="19">
                  <c:v>41153</c:v>
                </c:pt>
                <c:pt idx="20">
                  <c:v>41183</c:v>
                </c:pt>
              </c:numCache>
            </c:numRef>
          </c:cat>
          <c:val>
            <c:numRef>
              <c:f>'[Chart in Microsoft PowerPoint]Online Adoption 2010-12'!$B$8:$B$28</c:f>
              <c:numCache>
                <c:formatCode>0</c:formatCode>
                <c:ptCount val="21"/>
                <c:pt idx="0">
                  <c:v>43.69</c:v>
                </c:pt>
                <c:pt idx="1">
                  <c:v>48.82</c:v>
                </c:pt>
                <c:pt idx="2">
                  <c:v>62.45</c:v>
                </c:pt>
                <c:pt idx="3">
                  <c:v>63.66</c:v>
                </c:pt>
                <c:pt idx="4">
                  <c:v>65.790000000000006</c:v>
                </c:pt>
                <c:pt idx="5">
                  <c:v>67.349999999999994</c:v>
                </c:pt>
                <c:pt idx="6">
                  <c:v>67.33</c:v>
                </c:pt>
                <c:pt idx="7">
                  <c:v>65.55</c:v>
                </c:pt>
                <c:pt idx="8">
                  <c:v>73.47</c:v>
                </c:pt>
                <c:pt idx="9">
                  <c:v>66.38</c:v>
                </c:pt>
                <c:pt idx="10">
                  <c:v>69.760000000000005</c:v>
                </c:pt>
                <c:pt idx="11">
                  <c:v>71.569999999999993</c:v>
                </c:pt>
                <c:pt idx="12">
                  <c:v>69.33</c:v>
                </c:pt>
                <c:pt idx="13">
                  <c:v>70.94</c:v>
                </c:pt>
                <c:pt idx="14">
                  <c:v>71.39</c:v>
                </c:pt>
                <c:pt idx="15">
                  <c:v>69.819999999999993</c:v>
                </c:pt>
                <c:pt idx="16">
                  <c:v>88.66</c:v>
                </c:pt>
                <c:pt idx="17">
                  <c:v>86.07</c:v>
                </c:pt>
                <c:pt idx="18">
                  <c:v>88.47</c:v>
                </c:pt>
                <c:pt idx="19">
                  <c:v>87.86</c:v>
                </c:pt>
                <c:pt idx="20">
                  <c:v>87.63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367360"/>
        <c:axId val="76682304"/>
      </c:lineChart>
      <c:dateAx>
        <c:axId val="1163673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6682304"/>
        <c:crosses val="autoZero"/>
        <c:auto val="1"/>
        <c:lblOffset val="100"/>
        <c:baseTimeUnit val="months"/>
      </c:dateAx>
      <c:valAx>
        <c:axId val="76682304"/>
        <c:scaling>
          <c:orientation val="minMax"/>
          <c:max val="100"/>
          <c:min val="2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16367360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5" y="1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EE131-3D98-40A3-B2A5-CE3F6996E4B4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5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5A4FE-C8E0-4A79-9B40-8F04F7521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95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4A1A36-C75F-4AEA-967B-FFB281E72841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828F13-D730-47D6-B9F5-16C8EA10B8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5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F93-D160-4B3F-86D4-8ADFA3731412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EDB9-3C59-4021-A97F-F48E56E7AF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90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F93-D160-4B3F-86D4-8ADFA3731412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EDB9-3C59-4021-A97F-F48E56E7AF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F93-D160-4B3F-86D4-8ADFA3731412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EDB9-3C59-4021-A97F-F48E56E7AF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F93-D160-4B3F-86D4-8ADFA3731412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EDB9-3C59-4021-A97F-F48E56E7AF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962527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462340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F93-D160-4B3F-86D4-8ADFA3731412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EDB9-3C59-4021-A97F-F48E56E7AF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F93-D160-4B3F-86D4-8ADFA3731412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EDB9-3C59-4021-A97F-F48E56E7AF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F93-D160-4B3F-86D4-8ADFA3731412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EDB9-3C59-4021-A97F-F48E56E7AF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F93-D160-4B3F-86D4-8ADFA3731412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EDB9-3C59-4021-A97F-F48E56E7AF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F93-D160-4B3F-86D4-8ADFA3731412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EDB9-3C59-4021-A97F-F48E56E7AF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3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F93-D160-4B3F-86D4-8ADFA3731412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EDB9-3C59-4021-A97F-F48E56E7AF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2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F93-D160-4B3F-86D4-8ADFA3731412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EDB9-3C59-4021-A97F-F48E56E7AF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2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D4EF93-D160-4B3F-86D4-8ADFA3731412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2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F39EDB9-3C59-4021-A97F-F48E56E7AFA3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vimeo.com/3055488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Mike Hardin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Business and Licensing Division Director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May 20, 2014</a:t>
            </a:r>
            <a:endParaRPr lang="en-US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4" b="95865" l="4658" r="89811"/>
                    </a14:imgEffect>
                  </a14:imgLayer>
                </a14:imgProps>
              </a:ext>
            </a:extLst>
          </a:blip>
          <a:srcRect t="-2725" b="-2725"/>
          <a:stretch>
            <a:fillRect/>
          </a:stretch>
        </p:blipFill>
        <p:spPr bwMode="auto">
          <a:xfrm>
            <a:off x="3808730" y="152400"/>
            <a:ext cx="152654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85944" y="2286000"/>
            <a:ext cx="6581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How Colorado Embraces Change</a:t>
            </a:r>
            <a:endParaRPr lang="en-US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9438"/>
            <a:ext cx="6400800" cy="792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mbria" panose="02040503050406030204" pitchFamily="18" charset="0"/>
              </a:rPr>
              <a:t>Adoption Tips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51532" y="1371600"/>
            <a:ext cx="7435268" cy="0"/>
          </a:xfrm>
          <a:prstGeom prst="line">
            <a:avLst/>
          </a:prstGeom>
          <a:ln w="25400" cap="rnd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contourW="12700" prstMaterial="legacyWireframe">
            <a:bevelT w="139700" prst="cross"/>
            <a:bevelB w="139700" prst="cross"/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4" b="95865" l="4658" r="89811"/>
                    </a14:imgEffect>
                  </a14:imgLayer>
                </a14:imgProps>
              </a:ext>
            </a:extLst>
          </a:blip>
          <a:srcRect t="-2725" b="-2725"/>
          <a:stretch>
            <a:fillRect/>
          </a:stretch>
        </p:blipFill>
        <p:spPr bwMode="auto">
          <a:xfrm>
            <a:off x="152400" y="152400"/>
            <a:ext cx="152654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1284" y="1752600"/>
            <a:ext cx="305070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Computers Available at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Fee Incentives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Fee Holidays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Build Stakeholder Coalitions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Use Taskforces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CLE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Stakeholder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</a:rPr>
              <a:t>Service Center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</a:rPr>
              <a:t>Roadshow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</a:rPr>
              <a:t>FAQs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</a:rPr>
              <a:t>Filing 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</a:rPr>
              <a:t>Publicize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</a:rPr>
              <a:t>Secure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</a:rPr>
              <a:t>Track </a:t>
            </a:r>
            <a:r>
              <a:rPr lang="en-US" sz="1600" dirty="0" smtClean="0">
                <a:latin typeface="Cambria" panose="02040503050406030204" pitchFamily="18" charset="0"/>
              </a:rPr>
              <a:t>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Use of Hybrid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Usability Testing</a:t>
            </a:r>
            <a:endParaRPr lang="en-US" sz="1600" dirty="0">
              <a:latin typeface="Cambria" panose="02040503050406030204" pitchFamily="18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322495"/>
              </p:ext>
            </p:extLst>
          </p:nvPr>
        </p:nvGraphicFramePr>
        <p:xfrm>
          <a:off x="3733800" y="1957739"/>
          <a:ext cx="5087084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919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1" y="27788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3684" y="2335649"/>
            <a:ext cx="31566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 smtClean="0">
                <a:latin typeface="Edwardian Script ITC" panose="030303020407070D0804" pitchFamily="66" charset="0"/>
              </a:rPr>
              <a:t>Thank you!</a:t>
            </a:r>
            <a:endParaRPr lang="en-US" sz="7000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9438"/>
            <a:ext cx="6400800" cy="792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mbria" pitchFamily="18" charset="0"/>
              </a:rPr>
              <a:t>Then and now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51532" y="1371600"/>
            <a:ext cx="7435268" cy="0"/>
          </a:xfrm>
          <a:prstGeom prst="line">
            <a:avLst/>
          </a:prstGeom>
          <a:ln w="25400" cap="rnd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contourW="12700" prstMaterial="legacyWireframe">
            <a:bevelT w="139700" prst="cross"/>
            <a:bevelB w="139700" prst="cross"/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4" b="95865" l="4658" r="89811"/>
                    </a14:imgEffect>
                  </a14:imgLayer>
                </a14:imgProps>
              </a:ext>
            </a:extLst>
          </a:blip>
          <a:srcRect t="-2725" b="-2725"/>
          <a:stretch>
            <a:fillRect/>
          </a:stretch>
        </p:blipFill>
        <p:spPr bwMode="auto">
          <a:xfrm>
            <a:off x="152400" y="152400"/>
            <a:ext cx="152654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mbftopeka.org/wp-content/uploads/2013/03/paperwork_over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06" y="1926844"/>
            <a:ext cx="4333373" cy="36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5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xplosion 1 20"/>
          <p:cNvSpPr/>
          <p:nvPr/>
        </p:nvSpPr>
        <p:spPr>
          <a:xfrm>
            <a:off x="4562997" y="1835206"/>
            <a:ext cx="2895600" cy="119945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 1 19"/>
          <p:cNvSpPr/>
          <p:nvPr/>
        </p:nvSpPr>
        <p:spPr>
          <a:xfrm>
            <a:off x="16213" y="4095750"/>
            <a:ext cx="3347524" cy="15158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1 2"/>
          <p:cNvSpPr/>
          <p:nvPr/>
        </p:nvSpPr>
        <p:spPr>
          <a:xfrm>
            <a:off x="3962400" y="3810000"/>
            <a:ext cx="4096794" cy="119945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9438"/>
            <a:ext cx="6400800" cy="792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mbria" panose="02040503050406030204" pitchFamily="18" charset="0"/>
              </a:rPr>
              <a:t>timeline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51532" y="1371600"/>
            <a:ext cx="7435268" cy="0"/>
          </a:xfrm>
          <a:prstGeom prst="line">
            <a:avLst/>
          </a:prstGeom>
          <a:ln w="25400" cap="rnd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contourW="12700" prstMaterial="legacyWireframe">
            <a:bevelT w="139700" prst="cross"/>
            <a:bevelB w="139700" prst="cross"/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4" b="95865" l="4658" r="89811"/>
                    </a14:imgEffect>
                  </a14:imgLayer>
                </a14:imgProps>
              </a:ext>
            </a:extLst>
          </a:blip>
          <a:srcRect t="-2725" b="-2725"/>
          <a:stretch>
            <a:fillRect/>
          </a:stretch>
        </p:blipFill>
        <p:spPr bwMode="auto">
          <a:xfrm>
            <a:off x="152400" y="152400"/>
            <a:ext cx="152654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381000" y="1638300"/>
            <a:ext cx="8077200" cy="4914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43177" y="3783686"/>
            <a:ext cx="22797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Cambria" panose="02040503050406030204" pitchFamily="18" charset="0"/>
              </a:rPr>
              <a:t>2004</a:t>
            </a:r>
          </a:p>
          <a:p>
            <a:r>
              <a:rPr lang="en-US" sz="1050" dirty="0" smtClean="0">
                <a:latin typeface="Cambria" panose="02040503050406030204" pitchFamily="18" charset="0"/>
              </a:rPr>
              <a:t>First External Online System Offered</a:t>
            </a:r>
            <a:endParaRPr lang="en-US" sz="1050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13" y="5482621"/>
            <a:ext cx="133722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1980s</a:t>
            </a:r>
          </a:p>
          <a:p>
            <a:r>
              <a:rPr lang="en-US" sz="11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Combined UCC and</a:t>
            </a:r>
          </a:p>
          <a:p>
            <a:r>
              <a:rPr lang="en-US" sz="11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Business Division</a:t>
            </a:r>
            <a:endParaRPr lang="en-US" sz="1100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4260" y="2739672"/>
            <a:ext cx="164981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2010</a:t>
            </a:r>
          </a:p>
          <a:p>
            <a:r>
              <a:rPr lang="en-US" sz="11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Combined Business and </a:t>
            </a:r>
          </a:p>
          <a:p>
            <a:r>
              <a:rPr lang="en-US" sz="11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Licensing Division</a:t>
            </a:r>
            <a:endParaRPr lang="en-US" sz="1100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9095" y="5270740"/>
            <a:ext cx="248818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Cambria" panose="02040503050406030204" pitchFamily="18" charset="0"/>
              </a:rPr>
              <a:t>2001</a:t>
            </a:r>
          </a:p>
          <a:p>
            <a:r>
              <a:rPr lang="en-US" sz="1050" dirty="0" smtClean="0">
                <a:latin typeface="Cambria" panose="02040503050406030204" pitchFamily="18" charset="0"/>
              </a:rPr>
              <a:t>First Online Certificate of Good Standing</a:t>
            </a:r>
          </a:p>
          <a:p>
            <a:r>
              <a:rPr lang="en-US" sz="1050" dirty="0" smtClean="0">
                <a:latin typeface="Cambria" panose="02040503050406030204" pitchFamily="18" charset="0"/>
              </a:rPr>
              <a:t>First Periodic Report Online</a:t>
            </a:r>
            <a:endParaRPr lang="en-US" sz="1050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037" y="4434498"/>
            <a:ext cx="299152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2002</a:t>
            </a:r>
          </a:p>
          <a:p>
            <a:r>
              <a:rPr lang="en-US" sz="11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Legislation mandating SOS enable online filing </a:t>
            </a:r>
          </a:p>
          <a:p>
            <a:r>
              <a:rPr lang="en-US" sz="11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of business entity documents</a:t>
            </a:r>
            <a:r>
              <a:rPr lang="en-US" sz="1100" dirty="0" smtClean="0">
                <a:latin typeface="Cambria" panose="02040503050406030204" pitchFamily="18" charset="0"/>
              </a:rPr>
              <a:t>.</a:t>
            </a:r>
            <a:endParaRPr lang="en-US" sz="1100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4933" y="4743012"/>
            <a:ext cx="15696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Cambria" panose="02040503050406030204" pitchFamily="18" charset="0"/>
              </a:rPr>
              <a:t>2002</a:t>
            </a:r>
          </a:p>
          <a:p>
            <a:r>
              <a:rPr lang="en-US" sz="1050" dirty="0" smtClean="0">
                <a:latin typeface="Cambria" panose="02040503050406030204" pitchFamily="18" charset="0"/>
              </a:rPr>
              <a:t>UCC First offered Online</a:t>
            </a:r>
            <a:endParaRPr lang="en-US" sz="1050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9789" y="2819400"/>
            <a:ext cx="16962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Cambria" panose="02040503050406030204" pitchFamily="18" charset="0"/>
              </a:rPr>
              <a:t>2010</a:t>
            </a:r>
          </a:p>
          <a:p>
            <a:r>
              <a:rPr lang="en-US" sz="1050" dirty="0" smtClean="0">
                <a:latin typeface="Cambria" panose="02040503050406030204" pitchFamily="18" charset="0"/>
              </a:rPr>
              <a:t>All Business Filings Online</a:t>
            </a:r>
            <a:endParaRPr lang="en-US" sz="1050" dirty="0"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4218" y="2101160"/>
            <a:ext cx="150714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2011</a:t>
            </a:r>
          </a:p>
          <a:p>
            <a:r>
              <a:rPr lang="en-US" sz="11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Post Card Notification</a:t>
            </a:r>
          </a:p>
          <a:p>
            <a:r>
              <a:rPr lang="en-US" sz="11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Eliminated</a:t>
            </a:r>
            <a:endParaRPr lang="en-US" sz="1100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21356" y="2185798"/>
            <a:ext cx="14895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Cambria" panose="02040503050406030204" pitchFamily="18" charset="0"/>
              </a:rPr>
              <a:t>2012</a:t>
            </a:r>
          </a:p>
          <a:p>
            <a:r>
              <a:rPr lang="en-US" sz="1050" dirty="0" smtClean="0">
                <a:latin typeface="Cambria" panose="02040503050406030204" pitchFamily="18" charset="0"/>
              </a:rPr>
              <a:t>UCC Mandatory Online</a:t>
            </a:r>
            <a:endParaRPr lang="en-US" sz="1050" dirty="0"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3483604"/>
            <a:ext cx="209063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Cambria" panose="02040503050406030204" pitchFamily="18" charset="0"/>
              </a:rPr>
              <a:t>2009</a:t>
            </a:r>
          </a:p>
          <a:p>
            <a:r>
              <a:rPr lang="en-US" sz="1050" dirty="0" smtClean="0">
                <a:latin typeface="Cambria" panose="02040503050406030204" pitchFamily="18" charset="0"/>
              </a:rPr>
              <a:t>Mandatory Statement of Change/</a:t>
            </a:r>
          </a:p>
          <a:p>
            <a:r>
              <a:rPr lang="en-US" sz="1050" dirty="0" smtClean="0">
                <a:latin typeface="Cambria" panose="02040503050406030204" pitchFamily="18" charset="0"/>
              </a:rPr>
              <a:t>Corrections for Business Entities</a:t>
            </a:r>
            <a:endParaRPr lang="en-US" sz="1050" dirty="0"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24562" y="3226646"/>
            <a:ext cx="920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Cambria" panose="02040503050406030204" pitchFamily="18" charset="0"/>
              </a:rPr>
              <a:t>2007</a:t>
            </a:r>
          </a:p>
          <a:p>
            <a:r>
              <a:rPr lang="en-US" sz="1050" dirty="0" smtClean="0">
                <a:latin typeface="Cambria" panose="02040503050406030204" pitchFamily="18" charset="0"/>
              </a:rPr>
              <a:t>Trademarks</a:t>
            </a:r>
            <a:endParaRPr lang="en-US" sz="1050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2178" y="4095750"/>
            <a:ext cx="28312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2004</a:t>
            </a:r>
          </a:p>
          <a:p>
            <a:r>
              <a:rPr lang="en-US" sz="11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SOS Authorized to mandate any filing online</a:t>
            </a:r>
            <a:endParaRPr lang="en-US" sz="1100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02741" y="3551365"/>
            <a:ext cx="9492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Cambria" panose="02040503050406030204" pitchFamily="18" charset="0"/>
              </a:rPr>
              <a:t>2006</a:t>
            </a:r>
            <a:endParaRPr lang="en-US" sz="1050" b="1" dirty="0" smtClean="0">
              <a:latin typeface="Cambria" panose="02040503050406030204" pitchFamily="18" charset="0"/>
            </a:endParaRPr>
          </a:p>
          <a:p>
            <a:r>
              <a:rPr lang="en-US" sz="1050" dirty="0" smtClean="0">
                <a:latin typeface="Cambria" panose="02040503050406030204" pitchFamily="18" charset="0"/>
              </a:rPr>
              <a:t>Trade Names</a:t>
            </a:r>
            <a:endParaRPr lang="en-US" sz="105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9438"/>
            <a:ext cx="6400800" cy="792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mbria" panose="02040503050406030204" pitchFamily="18" charset="0"/>
              </a:rPr>
              <a:t>Evolution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51532" y="1371600"/>
            <a:ext cx="7435268" cy="0"/>
          </a:xfrm>
          <a:prstGeom prst="line">
            <a:avLst/>
          </a:prstGeom>
          <a:ln w="25400" cap="rnd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contourW="12700" prstMaterial="legacyWireframe">
            <a:bevelT w="139700" prst="cross"/>
            <a:bevelB w="139700" prst="cross"/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4" b="95865" l="4658" r="89811"/>
                    </a14:imgEffect>
                  </a14:imgLayer>
                </a14:imgProps>
              </a:ext>
            </a:extLst>
          </a:blip>
          <a:srcRect t="-2725" b="-2725"/>
          <a:stretch>
            <a:fillRect/>
          </a:stretch>
        </p:blipFill>
        <p:spPr bwMode="auto">
          <a:xfrm>
            <a:off x="152400" y="152400"/>
            <a:ext cx="152654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4572000" y="1638300"/>
            <a:ext cx="0" cy="415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80775" y="2107085"/>
            <a:ext cx="13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Paper Filing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8540" y="1629342"/>
            <a:ext cx="832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Cambria" panose="02040503050406030204" pitchFamily="18" charset="0"/>
              </a:rPr>
              <a:t>Before</a:t>
            </a:r>
            <a:endParaRPr lang="en-US" u="sng" dirty="0"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5334" y="1644272"/>
            <a:ext cx="68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Cambria" panose="02040503050406030204" pitchFamily="18" charset="0"/>
              </a:rPr>
              <a:t>After</a:t>
            </a:r>
            <a:endParaRPr lang="en-US" u="sng" dirty="0"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8404" y="2122374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Online Filing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5661" y="2584828"/>
            <a:ext cx="125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Call Center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3669" y="2600477"/>
            <a:ext cx="160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Service Center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3620" y="3062571"/>
            <a:ext cx="142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Mail and Fax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54230" y="3078580"/>
            <a:ext cx="242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Phone, Web, and Email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8150" y="3540314"/>
            <a:ext cx="181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Checks and Cash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69166" y="3556682"/>
            <a:ext cx="359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Credit Cards and Prepaid Accounts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67173" y="4034784"/>
            <a:ext cx="2000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Instant Processing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0645" y="4018057"/>
            <a:ext cx="324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1 Week to 4 Months Processing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0600" y="4495800"/>
            <a:ext cx="334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Monday Thru Friday 8am – 5pm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5911" y="4512887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24/7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4964668"/>
            <a:ext cx="2163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Data Entry of Forms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10200" y="4964668"/>
            <a:ext cx="283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Customer Populates Forms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9438"/>
            <a:ext cx="6400800" cy="792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mbria" panose="02040503050406030204" pitchFamily="18" charset="0"/>
              </a:rPr>
              <a:t>Evolution Continued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51532" y="1371600"/>
            <a:ext cx="7435268" cy="0"/>
          </a:xfrm>
          <a:prstGeom prst="line">
            <a:avLst/>
          </a:prstGeom>
          <a:ln w="25400" cap="rnd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contourW="12700" prstMaterial="legacyWireframe">
            <a:bevelT w="139700" prst="cross"/>
            <a:bevelB w="139700" prst="cross"/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4" b="95865" l="4658" r="89811"/>
                    </a14:imgEffect>
                  </a14:imgLayer>
                </a14:imgProps>
              </a:ext>
            </a:extLst>
          </a:blip>
          <a:srcRect t="-2725" b="-2725"/>
          <a:stretch>
            <a:fillRect/>
          </a:stretch>
        </p:blipFill>
        <p:spPr bwMode="auto">
          <a:xfrm>
            <a:off x="152400" y="152400"/>
            <a:ext cx="152654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4572000" y="1638300"/>
            <a:ext cx="0" cy="415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67460" y="2130558"/>
            <a:ext cx="122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Microfiche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4437" y="1629342"/>
            <a:ext cx="832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Cambria" panose="02040503050406030204" pitchFamily="18" charset="0"/>
              </a:rPr>
              <a:t>Before</a:t>
            </a:r>
            <a:endParaRPr lang="en-US" u="sng" dirty="0"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12542" y="1644272"/>
            <a:ext cx="68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Cambria" panose="02040503050406030204" pitchFamily="18" charset="0"/>
              </a:rPr>
              <a:t>After</a:t>
            </a:r>
            <a:endParaRPr lang="en-US" u="sng" dirty="0"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9166" y="2130558"/>
            <a:ext cx="357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Web-based Imaging with Scanning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1532" y="2583445"/>
            <a:ext cx="285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Mail Additional Documents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31325" y="2583445"/>
            <a:ext cx="184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File Attachments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46086" y="3076697"/>
            <a:ext cx="166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Expedited Fees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5023" y="3087592"/>
            <a:ext cx="199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No Expedited Fees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2088" y="3578166"/>
            <a:ext cx="183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Manual Searches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1363" y="3578166"/>
            <a:ext cx="180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Instant Searches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02989" y="4038434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Online Certification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36770" y="4067189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Manual Certifications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9227" y="4964668"/>
            <a:ext cx="190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Manual IRS Filing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03273" y="4964668"/>
            <a:ext cx="190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Manual IRS Filing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800" y="4530804"/>
            <a:ext cx="266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Volume Drives Resources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05400" y="4530804"/>
            <a:ext cx="350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Volume Doesn’t Impact Resources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9438"/>
            <a:ext cx="6400800" cy="792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mbria" panose="02040503050406030204" pitchFamily="18" charset="0"/>
              </a:rPr>
              <a:t>Communication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51532" y="1371600"/>
            <a:ext cx="7435268" cy="0"/>
          </a:xfrm>
          <a:prstGeom prst="line">
            <a:avLst/>
          </a:prstGeom>
          <a:ln w="25400" cap="rnd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contourW="12700" prstMaterial="legacyWireframe">
            <a:bevelT w="139700" prst="cross"/>
            <a:bevelB w="139700" prst="cross"/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4" b="95865" l="4658" r="89811"/>
                    </a14:imgEffect>
                  </a14:imgLayer>
                </a14:imgProps>
              </a:ext>
            </a:extLst>
          </a:blip>
          <a:srcRect t="-2725" b="-2725"/>
          <a:stretch>
            <a:fillRect/>
          </a:stretch>
        </p:blipFill>
        <p:spPr bwMode="auto">
          <a:xfrm>
            <a:off x="152400" y="152400"/>
            <a:ext cx="152654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4724400" y="3612271"/>
            <a:ext cx="3763077" cy="1883008"/>
            <a:chOff x="568545" y="2126159"/>
            <a:chExt cx="6658339" cy="3367682"/>
          </a:xfrm>
        </p:grpSpPr>
        <p:sp>
          <p:nvSpPr>
            <p:cNvPr id="3" name="TextBox 2"/>
            <p:cNvSpPr txBox="1"/>
            <p:nvPr/>
          </p:nvSpPr>
          <p:spPr>
            <a:xfrm>
              <a:off x="568545" y="4724400"/>
              <a:ext cx="12699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mbria" panose="02040503050406030204" pitchFamily="18" charset="0"/>
                </a:rPr>
                <a:t>Letters</a:t>
              </a:r>
            </a:p>
            <a:p>
              <a:r>
                <a:rPr lang="en-US" sz="1600" dirty="0" smtClean="0">
                  <a:latin typeface="Cambria" panose="02040503050406030204" pitchFamily="18" charset="0"/>
                </a:rPr>
                <a:t>      1970s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87465" y="3502943"/>
              <a:ext cx="2963399" cy="1376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mbria" panose="02040503050406030204" pitchFamily="18" charset="0"/>
                </a:rPr>
                <a:t>Postcards</a:t>
              </a:r>
            </a:p>
            <a:p>
              <a:r>
                <a:rPr lang="en-US" sz="1600" dirty="0" smtClean="0">
                  <a:latin typeface="Cambria" panose="02040503050406030204" pitchFamily="18" charset="0"/>
                </a:rPr>
                <a:t>            2001    </a:t>
              </a:r>
              <a:endParaRPr lang="en-US" sz="1600" dirty="0">
                <a:latin typeface="Cambria" panose="020405030504060302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65376" y="2126159"/>
              <a:ext cx="10615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mbria" panose="02040503050406030204" pitchFamily="18" charset="0"/>
                </a:rPr>
                <a:t>Email</a:t>
              </a:r>
            </a:p>
            <a:p>
              <a:r>
                <a:rPr lang="en-US" sz="1600" dirty="0" smtClean="0">
                  <a:latin typeface="Cambria" panose="02040503050406030204" pitchFamily="18" charset="0"/>
                </a:rPr>
                <a:t>     2013</a:t>
              </a:r>
              <a:endParaRPr lang="en-US" sz="1600" dirty="0">
                <a:latin typeface="Cambria" panose="02040503050406030204" pitchFamily="18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2108163" y="4191000"/>
              <a:ext cx="1092237" cy="533400"/>
            </a:xfrm>
            <a:prstGeom prst="straightConnector1">
              <a:avLst/>
            </a:prstGeom>
            <a:ln w="22225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969166" y="2895600"/>
              <a:ext cx="990600" cy="45720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295400" y="1823241"/>
            <a:ext cx="29995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Website Messaging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FAQs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mbria" panose="02040503050406030204" pitchFamily="18" charset="0"/>
              </a:rPr>
              <a:t>GovDelivery</a:t>
            </a: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Embedded Video – </a:t>
            </a:r>
            <a:r>
              <a:rPr lang="en-US" dirty="0" err="1" smtClean="0">
                <a:latin typeface="Cambria" panose="02040503050406030204" pitchFamily="18" charset="0"/>
              </a:rPr>
              <a:t>Vimeo</a:t>
            </a: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Email Notifications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Service Center Phones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Service Center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E-learning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Outreach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Social Media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028" name="Picture 4" descr="Watch Colorado Secretary of State's Office video on Vimeo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71" y="1854870"/>
            <a:ext cx="2786066" cy="157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9438"/>
            <a:ext cx="6400800" cy="792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mbria" panose="02040503050406030204" pitchFamily="18" charset="0"/>
              </a:rPr>
              <a:t>Legislation Tips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51532" y="1371600"/>
            <a:ext cx="7435268" cy="0"/>
          </a:xfrm>
          <a:prstGeom prst="line">
            <a:avLst/>
          </a:prstGeom>
          <a:ln w="25400" cap="rnd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contourW="12700" prstMaterial="legacyWireframe">
            <a:bevelT w="139700" prst="cross"/>
            <a:bevelB w="139700" prst="cross"/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4" b="95865" l="4658" r="89811"/>
                    </a14:imgEffect>
                  </a14:imgLayer>
                </a14:imgProps>
              </a:ext>
            </a:extLst>
          </a:blip>
          <a:srcRect t="-2725" b="-2725"/>
          <a:stretch>
            <a:fillRect/>
          </a:stretch>
        </p:blipFill>
        <p:spPr bwMode="auto">
          <a:xfrm>
            <a:off x="152400" y="152400"/>
            <a:ext cx="152654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828800"/>
            <a:ext cx="58056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Aggressively Track Legislation That Affects Your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Use Stakeholder Groups for Support and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Use of Office Liaison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Host Focused Taskforce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Testify at Committee Hearings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Policy Group (Draft Leg, White Paper)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Post Legislation Rule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Include Rulemaking </a:t>
            </a:r>
            <a:r>
              <a:rPr lang="en-US" dirty="0" smtClean="0">
                <a:latin typeface="Cambria" panose="02040503050406030204" pitchFamily="18" charset="0"/>
              </a:rPr>
              <a:t>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Fiscal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Delay Effective Dates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558" y="3657600"/>
            <a:ext cx="3709039" cy="20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3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9438"/>
            <a:ext cx="6400800" cy="792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mbria" panose="02040503050406030204" pitchFamily="18" charset="0"/>
              </a:rPr>
              <a:t>Staffing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51532" y="1371600"/>
            <a:ext cx="7435268" cy="0"/>
          </a:xfrm>
          <a:prstGeom prst="line">
            <a:avLst/>
          </a:prstGeom>
          <a:ln w="25400" cap="rnd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contourW="12700" prstMaterial="legacyWireframe">
            <a:bevelT w="139700" prst="cross"/>
            <a:bevelB w="139700" prst="cross"/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4" b="95865" l="4658" r="89811"/>
                    </a14:imgEffect>
                  </a14:imgLayer>
                </a14:imgProps>
              </a:ext>
            </a:extLst>
          </a:blip>
          <a:srcRect t="-2725" b="-2725"/>
          <a:stretch>
            <a:fillRect/>
          </a:stretch>
        </p:blipFill>
        <p:spPr bwMode="auto">
          <a:xfrm>
            <a:off x="152400" y="152400"/>
            <a:ext cx="152654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 title="Business Staffing 1997 to Presen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201360"/>
              </p:ext>
            </p:extLst>
          </p:nvPr>
        </p:nvGraphicFramePr>
        <p:xfrm>
          <a:off x="4495800" y="3048000"/>
          <a:ext cx="3962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1649802"/>
            <a:ext cx="2940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Multiple Reorganizations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Normal Attrition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Cross-training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Hiring New Skillsets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518444"/>
              </p:ext>
            </p:extLst>
          </p:nvPr>
        </p:nvGraphicFramePr>
        <p:xfrm>
          <a:off x="228600" y="3056626"/>
          <a:ext cx="3996906" cy="231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354902" y="164980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Hiring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Career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Employee </a:t>
            </a:r>
            <a:r>
              <a:rPr lang="en-US" dirty="0" smtClean="0">
                <a:latin typeface="Cambria" panose="02040503050406030204" pitchFamily="18" charset="0"/>
              </a:rPr>
              <a:t>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Training and Education</a:t>
            </a: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9438"/>
            <a:ext cx="6400800" cy="792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mbria" panose="02040503050406030204" pitchFamily="18" charset="0"/>
              </a:rPr>
              <a:t>Funding and resources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51532" y="1371600"/>
            <a:ext cx="7435268" cy="0"/>
          </a:xfrm>
          <a:prstGeom prst="line">
            <a:avLst/>
          </a:prstGeom>
          <a:ln w="25400" cap="rnd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contourW="12700" prstMaterial="legacyWireframe">
            <a:bevelT w="139700" prst="cross"/>
            <a:bevelB w="139700" prst="cross"/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4" b="95865" l="4658" r="89811"/>
                    </a14:imgEffect>
                  </a14:imgLayer>
                </a14:imgProps>
              </a:ext>
            </a:extLst>
          </a:blip>
          <a:srcRect t="-2725" b="-2725"/>
          <a:stretch>
            <a:fillRect/>
          </a:stretch>
        </p:blipFill>
        <p:spPr bwMode="auto">
          <a:xfrm>
            <a:off x="152400" y="152400"/>
            <a:ext cx="152654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828800"/>
            <a:ext cx="74573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Colorado Secretary of State is fully cash funded.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Ability to run the office like a business matching revenue and expenses.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IT Division – Late 1980s, leveraged charitable gaming legislation.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Authority to maintain a 16.5% cash balance.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Still required to request appropriations to support office activity.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Advantages: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Flexibility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In-house IT solutions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Not as Vulnerable to Economic </a:t>
            </a:r>
            <a:r>
              <a:rPr lang="en-US" dirty="0">
                <a:latin typeface="Cambria" panose="02040503050406030204" pitchFamily="18" charset="0"/>
              </a:rPr>
              <a:t>S</a:t>
            </a:r>
            <a:r>
              <a:rPr lang="en-US" dirty="0" smtClean="0">
                <a:latin typeface="Cambria" panose="02040503050406030204" pitchFamily="18" charset="0"/>
              </a:rPr>
              <a:t>wings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More Control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Custom 1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7966</TotalTime>
  <Words>414</Words>
  <Application>Microsoft Office PowerPoint</Application>
  <PresentationFormat>On-screen Show (4:3)</PresentationFormat>
  <Paragraphs>143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Horizon</vt:lpstr>
      <vt:lpstr>PowerPoint Presentation</vt:lpstr>
      <vt:lpstr>Then and now</vt:lpstr>
      <vt:lpstr>timeline</vt:lpstr>
      <vt:lpstr>Evolution</vt:lpstr>
      <vt:lpstr>Evolution Continued</vt:lpstr>
      <vt:lpstr>Communication</vt:lpstr>
      <vt:lpstr>Legislation Tips</vt:lpstr>
      <vt:lpstr>Staffing</vt:lpstr>
      <vt:lpstr>Funding and resources</vt:lpstr>
      <vt:lpstr>Adoption Tips</vt:lpstr>
      <vt:lpstr>PowerPoint Presentation</vt:lpstr>
    </vt:vector>
  </TitlesOfParts>
  <Company>CDOS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Steinbeck</dc:creator>
  <cp:lastModifiedBy>Administrator</cp:lastModifiedBy>
  <cp:revision>337</cp:revision>
  <cp:lastPrinted>2014-04-30T17:03:38Z</cp:lastPrinted>
  <dcterms:created xsi:type="dcterms:W3CDTF">2011-06-27T22:00:44Z</dcterms:created>
  <dcterms:modified xsi:type="dcterms:W3CDTF">2014-04-30T17:06:02Z</dcterms:modified>
</cp:coreProperties>
</file>