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3" r:id="rId2"/>
    <p:sldId id="316" r:id="rId3"/>
    <p:sldId id="319" r:id="rId4"/>
    <p:sldId id="318" r:id="rId5"/>
    <p:sldId id="278" r:id="rId6"/>
    <p:sldId id="317" r:id="rId7"/>
    <p:sldId id="322" r:id="rId8"/>
    <p:sldId id="320" r:id="rId9"/>
    <p:sldId id="321" r:id="rId10"/>
    <p:sldId id="323" r:id="rId11"/>
    <p:sldId id="315" r:id="rId1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03"/>
    <a:srgbClr val="996633"/>
    <a:srgbClr val="FFD581"/>
    <a:srgbClr val="996600"/>
    <a:srgbClr val="E6B11A"/>
    <a:srgbClr val="BC8B00"/>
    <a:srgbClr val="FFCC00"/>
    <a:srgbClr val="A888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173" autoAdjust="0"/>
    <p:restoredTop sz="94660"/>
  </p:normalViewPr>
  <p:slideViewPr>
    <p:cSldViewPr snapToObjects="1">
      <p:cViewPr>
        <p:scale>
          <a:sx n="90" d="100"/>
          <a:sy n="90" d="100"/>
        </p:scale>
        <p:origin x="-26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400">
                <a:solidFill>
                  <a:srgbClr val="FDFD03"/>
                </a:solidFill>
              </a:defRPr>
            </a:pPr>
            <a:r>
              <a:rPr lang="en-US" sz="1400" dirty="0">
                <a:solidFill>
                  <a:srgbClr val="FDFD03"/>
                </a:solidFill>
              </a:rPr>
              <a:t>% w/No</a:t>
            </a:r>
            <a:r>
              <a:rPr lang="en-US" sz="1400" baseline="0" dirty="0">
                <a:solidFill>
                  <a:srgbClr val="FDFD03"/>
                </a:solidFill>
              </a:rPr>
              <a:t> Hold vs. Global 20 sec. Hold Metric</a:t>
            </a:r>
            <a:endParaRPr lang="en-US" sz="1400" dirty="0">
              <a:solidFill>
                <a:srgbClr val="FDFD03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'IACA ''14 Charts'!$A$11</c:f>
              <c:strCache>
                <c:ptCount val="1"/>
                <c:pt idx="0">
                  <c:v>No Hold %</c:v>
                </c:pt>
              </c:strCache>
            </c:strRef>
          </c:tx>
          <c:marker>
            <c:symbol val="none"/>
          </c:marker>
          <c:cat>
            <c:strRef>
              <c:f>'IACA ''14 Charts'!$B$10:$H$10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Charts'!$B$11:$H$11</c:f>
              <c:numCache>
                <c:formatCode>General</c:formatCode>
                <c:ptCount val="7"/>
                <c:pt idx="0">
                  <c:v>89.2</c:v>
                </c:pt>
                <c:pt idx="1">
                  <c:v>88.4</c:v>
                </c:pt>
                <c:pt idx="2">
                  <c:v>88.4</c:v>
                </c:pt>
                <c:pt idx="3">
                  <c:v>86.7</c:v>
                </c:pt>
                <c:pt idx="4">
                  <c:v>90</c:v>
                </c:pt>
                <c:pt idx="5">
                  <c:v>88.1</c:v>
                </c:pt>
                <c:pt idx="6">
                  <c:v>88.1</c:v>
                </c:pt>
              </c:numCache>
            </c:numRef>
          </c:val>
        </c:ser>
        <c:ser>
          <c:idx val="1"/>
          <c:order val="1"/>
          <c:tx>
            <c:strRef>
              <c:f>'IACA ''14 Charts'!$A$12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cat>
            <c:strRef>
              <c:f>'IACA ''14 Charts'!$B$10:$H$10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Charts'!$B$12:$H$12</c:f>
              <c:numCache>
                <c:formatCode>General</c:formatCode>
                <c:ptCount val="7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80</c:v>
                </c:pt>
                <c:pt idx="4">
                  <c:v>80</c:v>
                </c:pt>
                <c:pt idx="5">
                  <c:v>80</c:v>
                </c:pt>
                <c:pt idx="6">
                  <c:v>80</c:v>
                </c:pt>
              </c:numCache>
            </c:numRef>
          </c:val>
        </c:ser>
        <c:dLbls/>
        <c:marker val="1"/>
        <c:axId val="47372928"/>
        <c:axId val="49041792"/>
      </c:lineChart>
      <c:catAx>
        <c:axId val="47372928"/>
        <c:scaling>
          <c:orientation val="minMax"/>
        </c:scaling>
        <c:axPos val="b"/>
        <c:tickLblPos val="nextTo"/>
        <c:crossAx val="49041792"/>
        <c:crosses val="autoZero"/>
        <c:auto val="1"/>
        <c:lblAlgn val="ctr"/>
        <c:lblOffset val="100"/>
      </c:catAx>
      <c:valAx>
        <c:axId val="49041792"/>
        <c:scaling>
          <c:orientation val="minMax"/>
          <c:max val="95"/>
          <c:min val="65"/>
        </c:scaling>
        <c:axPos val="l"/>
        <c:majorGridlines/>
        <c:numFmt formatCode="General" sourceLinked="1"/>
        <c:minorTickMark val="in"/>
        <c:tickLblPos val="nextTo"/>
        <c:crossAx val="47372928"/>
        <c:crosses val="autoZero"/>
        <c:crossBetween val="midCat"/>
        <c:majorUnit val="10"/>
        <c:minorUnit val="5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FDFD03"/>
                </a:solidFill>
              </a:defRPr>
            </a:pPr>
            <a:r>
              <a:rPr lang="en-US" sz="1400" dirty="0">
                <a:solidFill>
                  <a:srgbClr val="FDFD03"/>
                </a:solidFill>
              </a:rPr>
              <a:t>Abandon % vs. Global</a:t>
            </a:r>
            <a:r>
              <a:rPr lang="en-US" sz="1400" baseline="0" dirty="0">
                <a:solidFill>
                  <a:srgbClr val="FDFD03"/>
                </a:solidFill>
              </a:rPr>
              <a:t> 5% Abandon Benchmark</a:t>
            </a:r>
            <a:endParaRPr lang="en-US" sz="1400" dirty="0">
              <a:solidFill>
                <a:srgbClr val="FDFD03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'IACA ''14 Charts'!$A$15</c:f>
              <c:strCache>
                <c:ptCount val="1"/>
                <c:pt idx="0">
                  <c:v>Abandon %</c:v>
                </c:pt>
              </c:strCache>
            </c:strRef>
          </c:tx>
          <c:marker>
            <c:symbol val="none"/>
          </c:marker>
          <c:cat>
            <c:strRef>
              <c:f>'IACA ''14 Charts'!$B$14:$H$14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Charts'!$B$15:$H$15</c:f>
              <c:numCache>
                <c:formatCode>General</c:formatCode>
                <c:ptCount val="7"/>
                <c:pt idx="0">
                  <c:v>4.55</c:v>
                </c:pt>
                <c:pt idx="1">
                  <c:v>3.25</c:v>
                </c:pt>
                <c:pt idx="2">
                  <c:v>4.29</c:v>
                </c:pt>
                <c:pt idx="3">
                  <c:v>3.4699999999999998</c:v>
                </c:pt>
                <c:pt idx="4">
                  <c:v>4.3599999999999994</c:v>
                </c:pt>
                <c:pt idx="5">
                  <c:v>4.3599999999999994</c:v>
                </c:pt>
                <c:pt idx="6">
                  <c:v>4.38</c:v>
                </c:pt>
              </c:numCache>
            </c:numRef>
          </c:val>
        </c:ser>
        <c:ser>
          <c:idx val="1"/>
          <c:order val="1"/>
          <c:tx>
            <c:strRef>
              <c:f>'IACA ''14 Charts'!$A$16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cat>
            <c:strRef>
              <c:f>'IACA ''14 Charts'!$B$14:$H$14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Charts'!$B$16:$H$16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dLbls/>
        <c:marker val="1"/>
        <c:axId val="49071232"/>
        <c:axId val="49072768"/>
      </c:lineChart>
      <c:catAx>
        <c:axId val="49071232"/>
        <c:scaling>
          <c:orientation val="minMax"/>
        </c:scaling>
        <c:axPos val="b"/>
        <c:tickLblPos val="nextTo"/>
        <c:crossAx val="49072768"/>
        <c:crosses val="autoZero"/>
        <c:auto val="1"/>
        <c:lblAlgn val="ctr"/>
        <c:lblOffset val="100"/>
      </c:catAx>
      <c:valAx>
        <c:axId val="49072768"/>
        <c:scaling>
          <c:orientation val="minMax"/>
          <c:max val="6"/>
          <c:min val="3"/>
        </c:scaling>
        <c:axPos val="l"/>
        <c:majorGridlines/>
        <c:numFmt formatCode="General" sourceLinked="1"/>
        <c:minorTickMark val="in"/>
        <c:tickLblPos val="nextTo"/>
        <c:crossAx val="49071232"/>
        <c:crosses val="autoZero"/>
        <c:crossBetween val="midCat"/>
        <c:majorUnit val="1"/>
        <c:minorUnit val="0.5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rgbClr val="FDFD03"/>
                </a:solidFill>
              </a:defRPr>
            </a:pPr>
            <a:r>
              <a:rPr lang="en-US" sz="1400">
                <a:solidFill>
                  <a:srgbClr val="FDFD03"/>
                </a:solidFill>
              </a:rPr>
              <a:t>Call Length vs. Global 4 Minute</a:t>
            </a:r>
            <a:r>
              <a:rPr lang="en-US" sz="1400" baseline="0">
                <a:solidFill>
                  <a:srgbClr val="FDFD03"/>
                </a:solidFill>
              </a:rPr>
              <a:t> Benchmark</a:t>
            </a:r>
            <a:endParaRPr lang="en-US" sz="1400">
              <a:solidFill>
                <a:srgbClr val="FDFD03"/>
              </a:solidFill>
            </a:endParaRPr>
          </a:p>
        </c:rich>
      </c:tx>
    </c:title>
    <c:plotArea>
      <c:layout/>
      <c:lineChart>
        <c:grouping val="standard"/>
        <c:ser>
          <c:idx val="0"/>
          <c:order val="0"/>
          <c:tx>
            <c:strRef>
              <c:f>'IACA ''14 Charts'!$A$19</c:f>
              <c:strCache>
                <c:ptCount val="1"/>
                <c:pt idx="0">
                  <c:v>Call Length</c:v>
                </c:pt>
              </c:strCache>
            </c:strRef>
          </c:tx>
          <c:marker>
            <c:symbol val="none"/>
          </c:marker>
          <c:cat>
            <c:strRef>
              <c:f>'IACA ''14 Charts'!$B$18:$H$18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Charts'!$B$19:$H$19</c:f>
              <c:numCache>
                <c:formatCode>General</c:formatCode>
                <c:ptCount val="7"/>
                <c:pt idx="0">
                  <c:v>4.2300000000000004</c:v>
                </c:pt>
                <c:pt idx="1">
                  <c:v>4.5599999999999996</c:v>
                </c:pt>
                <c:pt idx="2">
                  <c:v>4.26</c:v>
                </c:pt>
                <c:pt idx="3">
                  <c:v>4.2699999999999996</c:v>
                </c:pt>
                <c:pt idx="4">
                  <c:v>4.08</c:v>
                </c:pt>
                <c:pt idx="5">
                  <c:v>4.1899999999999995</c:v>
                </c:pt>
                <c:pt idx="6">
                  <c:v>4.1599999999999993</c:v>
                </c:pt>
              </c:numCache>
            </c:numRef>
          </c:val>
        </c:ser>
        <c:ser>
          <c:idx val="1"/>
          <c:order val="1"/>
          <c:tx>
            <c:strRef>
              <c:f>'IACA ''14 Charts'!$A$20</c:f>
              <c:strCache>
                <c:ptCount val="1"/>
                <c:pt idx="0">
                  <c:v>Benchmark</c:v>
                </c:pt>
              </c:strCache>
            </c:strRef>
          </c:tx>
          <c:marker>
            <c:symbol val="none"/>
          </c:marker>
          <c:cat>
            <c:strRef>
              <c:f>'IACA ''14 Charts'!$B$18:$H$18</c:f>
              <c:strCache>
                <c:ptCount val="7"/>
                <c:pt idx="0">
                  <c:v>5/13</c:v>
                </c:pt>
                <c:pt idx="1">
                  <c:v>6/13</c:v>
                </c:pt>
                <c:pt idx="2">
                  <c:v>7/13</c:v>
                </c:pt>
                <c:pt idx="3">
                  <c:v>8/13</c:v>
                </c:pt>
                <c:pt idx="4">
                  <c:v>9/13</c:v>
                </c:pt>
                <c:pt idx="5">
                  <c:v>10/13</c:v>
                </c:pt>
                <c:pt idx="6">
                  <c:v>11/13</c:v>
                </c:pt>
              </c:strCache>
            </c:strRef>
          </c:cat>
          <c:val>
            <c:numRef>
              <c:f>'IACA ''14 Charts'!$B$20:$H$20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/>
        <c:marker val="1"/>
        <c:axId val="47443328"/>
        <c:axId val="46662784"/>
      </c:lineChart>
      <c:catAx>
        <c:axId val="47443328"/>
        <c:scaling>
          <c:orientation val="minMax"/>
        </c:scaling>
        <c:axPos val="b"/>
        <c:tickLblPos val="nextTo"/>
        <c:crossAx val="46662784"/>
        <c:crosses val="autoZero"/>
        <c:auto val="1"/>
        <c:lblAlgn val="ctr"/>
        <c:lblOffset val="100"/>
      </c:catAx>
      <c:valAx>
        <c:axId val="46662784"/>
        <c:scaling>
          <c:orientation val="minMax"/>
          <c:max val="6"/>
          <c:min val="2"/>
        </c:scaling>
        <c:axPos val="l"/>
        <c:majorGridlines/>
        <c:numFmt formatCode="General" sourceLinked="1"/>
        <c:minorTickMark val="in"/>
        <c:tickLblPos val="nextTo"/>
        <c:crossAx val="47443328"/>
        <c:crosses val="autoZero"/>
        <c:crossBetween val="midCat"/>
        <c:majorUnit val="1"/>
        <c:minorUnit val="0.5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5" y="1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E131-3D98-40A3-B2A5-CE3F6996E4B4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5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5A4FE-C8E0-4A79-9B40-8F04F7521D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4895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4A1A36-C75F-4AEA-967B-FFB281E72841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3828F13-D730-47D6-B9F5-16C8EA10B8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915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90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962527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462340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200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3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2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2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D4EF93-D160-4B3F-86D4-8ADFA3731412}" type="datetimeFigureOut">
              <a:rPr lang="en-US" smtClean="0"/>
              <a:pPr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2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F39EDB9-3C59-4021-A97F-F48E56E7A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2954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Mike Hardin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Business and Licensing Division Director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May 20, 2014</a:t>
            </a:r>
            <a:endParaRPr lang="en-US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380873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85944" y="2286000"/>
            <a:ext cx="721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</a:rPr>
              <a:t>Colorado’s Service Center Approach</a:t>
            </a:r>
            <a:endParaRPr lang="en-US" sz="3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7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Results and Lessons Learned Continued…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1447800"/>
            <a:ext cx="6338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mbria" panose="02040503050406030204" pitchFamily="18" charset="0"/>
              </a:rPr>
              <a:t>Fewer Interruptions for Program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Position agents who are learning the same topics close to one another.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Incorporate agents into the system development process to improve internal user acceptance, system learning, and system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Employees like to be challenged and learn new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Service Center increase career opportunities.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Prior planning in critical to a smooth transition of duties.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Tiered structure within the Service Center provides better customer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60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1" y="27788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3684" y="2335649"/>
            <a:ext cx="31566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dirty="0" smtClean="0">
                <a:latin typeface="Edwardian Script ITC" panose="030303020407070D0804" pitchFamily="66" charset="0"/>
              </a:rPr>
              <a:t>Thank you!</a:t>
            </a:r>
            <a:endParaRPr lang="en-US" sz="7000" dirty="0"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Call Center vs Service center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267200" y="1752600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1609" y="2250637"/>
            <a:ext cx="38017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Paper Form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Calls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Business Customer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Lacked Escalation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Forwarded Calls to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Where  you ended your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Less Sophisticated Communicator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No Technical Knowledge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8940" y="1752600"/>
            <a:ext cx="125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Call Center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752600"/>
            <a:ext cx="160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Service Center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796" y="2250637"/>
            <a:ext cx="38065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Web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Calls, E-mail, 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Seven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Structure Escalation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Handles Broad Customer Inquires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Measured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Where you start your 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Master Communicator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Technical Knowledge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Personnel Restructuring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0" y="2438400"/>
            <a:ext cx="65088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Analyzed Call and Email Volumes Over 12 Month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Added Elections Division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Expanded from 7 to 10 Service Agents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Restructured Creating Expertise Levels from Tech I to Tech 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Implemented Escalation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Created “Talent Pipeline”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Queue management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1828800"/>
            <a:ext cx="33347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Use of </a:t>
            </a:r>
            <a:r>
              <a:rPr lang="en-US" dirty="0" smtClean="0">
                <a:latin typeface="Cambria" panose="02040503050406030204" pitchFamily="18" charset="0"/>
              </a:rPr>
              <a:t>Auto Call Distribution System Tool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Match Agent Experience Level with Customer Needs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Manage Volume and Free Agents for Other Tasks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Adjustments Made by Supervisor for Efficiency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Integrate Voicemail Option with Common Extension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015" y="1981200"/>
            <a:ext cx="4267200" cy="3076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0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Wall Board Tool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a93abcdf-2dc7-41f9-8a43-d786e6a0efd4@S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61554" y="1524000"/>
            <a:ext cx="50482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694" y="1676400"/>
            <a:ext cx="33347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Collaborative Effort with Service Center Personnel and IT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Provides Important Performance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Drives Behaviors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Added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Internal Web-Link for Other Department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Wall Board Tool Continued…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70" y="1650705"/>
            <a:ext cx="7999730" cy="49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09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Cross Training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2133600"/>
            <a:ext cx="32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Supports Internal and External Customers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Increases Program Capacity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Improves 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Exposes Employees to Other Growth 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Improves Customer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7" name="Picture 6" descr="C:\Users\du187\AppData\Local\Microsoft\Windows\Temporary Internet Files\Content.Outlook\0MSGJRJ4\20140306_1341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132" y="2133600"/>
            <a:ext cx="4414067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42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Program Support Transitions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1981200"/>
            <a:ext cx="45326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Customer Synch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Ongoing Program Support and Escalation</a:t>
            </a: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Periodic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In Program Training with Action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Agent Participation in System Testing</a:t>
            </a:r>
          </a:p>
        </p:txBody>
      </p:sp>
    </p:spTree>
    <p:extLst>
      <p:ext uri="{BB962C8B-B14F-4D97-AF65-F5344CB8AC3E}">
        <p14:creationId xmlns:p14="http://schemas.microsoft.com/office/powerpoint/2010/main" xmlns="" val="2883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79438"/>
            <a:ext cx="6400800" cy="7921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mbria" pitchFamily="18" charset="0"/>
              </a:rPr>
              <a:t>Results and Lessons Learned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51532" y="1371600"/>
            <a:ext cx="7435268" cy="0"/>
          </a:xfrm>
          <a:prstGeom prst="line">
            <a:avLst/>
          </a:prstGeom>
          <a:ln w="25400" cap="rnd">
            <a:solidFill>
              <a:schemeClr val="tx1"/>
            </a:solidFill>
          </a:ln>
          <a:effectLst>
            <a:softEdge rad="0"/>
          </a:effectLst>
          <a:scene3d>
            <a:camera prst="orthographicFront"/>
            <a:lightRig rig="threePt" dir="t"/>
          </a:scene3d>
          <a:sp3d extrusionH="76200" contourW="12700" prstMaterial="legacyWireframe">
            <a:bevelT w="139700" prst="cross"/>
            <a:bevelB w="139700" prst="cross"/>
            <a:extrusionClr>
              <a:schemeClr val="tx1"/>
            </a:extrusionClr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594" b="95865" l="4658" r="89811"/>
                    </a14:imgEffect>
                  </a14:imgLayer>
                </a14:imgProps>
              </a:ext>
            </a:extLst>
          </a:blip>
          <a:srcRect t="-2725" b="-2725"/>
          <a:stretch>
            <a:fillRect/>
          </a:stretch>
        </p:blipFill>
        <p:spPr bwMode="auto">
          <a:xfrm>
            <a:off x="152400" y="152400"/>
            <a:ext cx="152654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35641" y="1464300"/>
            <a:ext cx="6042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Centralized Service Center for multiple programs leads to better customer service and program efficiencies.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Exceeding Global Call Metrics: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477661848"/>
              </p:ext>
            </p:extLst>
          </p:nvPr>
        </p:nvGraphicFramePr>
        <p:xfrm>
          <a:off x="457200" y="2559271"/>
          <a:ext cx="3657600" cy="170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3144201146"/>
              </p:ext>
            </p:extLst>
          </p:nvPr>
        </p:nvGraphicFramePr>
        <p:xfrm>
          <a:off x="4486379" y="2642478"/>
          <a:ext cx="3834130" cy="158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xmlns="" val="747577031"/>
              </p:ext>
            </p:extLst>
          </p:nvPr>
        </p:nvGraphicFramePr>
        <p:xfrm>
          <a:off x="2286000" y="4419600"/>
          <a:ext cx="3886200" cy="1497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83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ustom 1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8930</TotalTime>
  <Words>373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Slide 1</vt:lpstr>
      <vt:lpstr>Call Center vs Service center</vt:lpstr>
      <vt:lpstr>Personnel Restructuring</vt:lpstr>
      <vt:lpstr>Queue management</vt:lpstr>
      <vt:lpstr>Wall Board Tool</vt:lpstr>
      <vt:lpstr>Wall Board Tool Continued…</vt:lpstr>
      <vt:lpstr>Cross Training</vt:lpstr>
      <vt:lpstr>Program Support Transitions</vt:lpstr>
      <vt:lpstr>Results and Lessons Learned</vt:lpstr>
      <vt:lpstr>Results and Lessons Learned Continued…</vt:lpstr>
      <vt:lpstr>Slide 11</vt:lpstr>
    </vt:vector>
  </TitlesOfParts>
  <Company>CDOS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Steinbeck</dc:creator>
  <cp:lastModifiedBy>cmyers</cp:lastModifiedBy>
  <cp:revision>347</cp:revision>
  <cp:lastPrinted>2014-04-30T21:00:59Z</cp:lastPrinted>
  <dcterms:created xsi:type="dcterms:W3CDTF">2011-06-27T22:00:44Z</dcterms:created>
  <dcterms:modified xsi:type="dcterms:W3CDTF">2014-05-02T14:22:10Z</dcterms:modified>
</cp:coreProperties>
</file>