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p:scale>
          <a:sx n="126" d="100"/>
          <a:sy n="126" d="100"/>
        </p:scale>
        <p:origin x="-474"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F082E4-A529-4773-8C8A-0C1F7439DCF1}" type="datetimeFigureOut">
              <a:rPr lang="en-US" smtClean="0"/>
              <a:t>5/1/2014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AC4CDE-C9D1-4FFD-AF0C-BD570CCA88F2}" type="slidenum">
              <a:rPr lang="en-US" smtClean="0"/>
              <a:t>‹#›</a:t>
            </a:fld>
            <a:endParaRPr lang="en-US"/>
          </a:p>
        </p:txBody>
      </p:sp>
    </p:spTree>
    <p:extLst>
      <p:ext uri="{BB962C8B-B14F-4D97-AF65-F5344CB8AC3E}">
        <p14:creationId xmlns:p14="http://schemas.microsoft.com/office/powerpoint/2010/main" val="2500399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73CDA6-8E5F-4F3C-A10E-6F10C8283E37}" type="datetime1">
              <a:rPr lang="en-US" smtClean="0"/>
              <a:t>5/1/2014</a:t>
            </a:fld>
            <a:endParaRPr lang="en-US"/>
          </a:p>
        </p:txBody>
      </p:sp>
      <p:sp>
        <p:nvSpPr>
          <p:cNvPr id="5" name="Footer Placeholder 4"/>
          <p:cNvSpPr>
            <a:spLocks noGrp="1"/>
          </p:cNvSpPr>
          <p:nvPr>
            <p:ph type="ftr" sz="quarter" idx="11"/>
          </p:nvPr>
        </p:nvSpPr>
        <p:spPr/>
        <p:txBody>
          <a:bodyPr/>
          <a:lstStyle/>
          <a:p>
            <a:r>
              <a:rPr lang="en-US" dirty="0" smtClean="0"/>
              <a:t>#IACA14</a:t>
            </a:r>
            <a:endParaRPr lang="en-US" dirty="0"/>
          </a:p>
        </p:txBody>
      </p:sp>
      <p:sp>
        <p:nvSpPr>
          <p:cNvPr id="6" name="Slide Number Placeholder 5"/>
          <p:cNvSpPr>
            <a:spLocks noGrp="1"/>
          </p:cNvSpPr>
          <p:nvPr>
            <p:ph type="sldNum" sz="quarter" idx="12"/>
          </p:nvPr>
        </p:nvSpPr>
        <p:spPr/>
        <p:txBody>
          <a:bodyPr/>
          <a:lstStyle/>
          <a:p>
            <a:fld id="{D53D7DCC-5266-432E-ACE9-5CAD2FC8F7D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0" y="23812"/>
            <a:ext cx="2857500" cy="1095789"/>
          </a:xfrm>
          <a:prstGeom prst="rect">
            <a:avLst/>
          </a:prstGeom>
        </p:spPr>
      </p:pic>
    </p:spTree>
    <p:extLst>
      <p:ext uri="{BB962C8B-B14F-4D97-AF65-F5344CB8AC3E}">
        <p14:creationId xmlns:p14="http://schemas.microsoft.com/office/powerpoint/2010/main" val="225569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A708D4-3E44-4CEF-A1F8-DA9FC66F68F9}" type="datetime1">
              <a:rPr lang="en-US" smtClean="0"/>
              <a:t>5/1/2014</a:t>
            </a:fld>
            <a:endParaRPr lang="en-US"/>
          </a:p>
        </p:txBody>
      </p:sp>
      <p:sp>
        <p:nvSpPr>
          <p:cNvPr id="5" name="Footer Placeholder 4"/>
          <p:cNvSpPr>
            <a:spLocks noGrp="1"/>
          </p:cNvSpPr>
          <p:nvPr>
            <p:ph type="ftr" sz="quarter" idx="11"/>
          </p:nvPr>
        </p:nvSpPr>
        <p:spPr/>
        <p:txBody>
          <a:bodyPr/>
          <a:lstStyle/>
          <a:p>
            <a:r>
              <a:rPr lang="en-US" dirty="0" smtClean="0"/>
              <a:t>#IACA14</a:t>
            </a:r>
          </a:p>
        </p:txBody>
      </p:sp>
      <p:sp>
        <p:nvSpPr>
          <p:cNvPr id="6" name="Slide Number Placeholder 5"/>
          <p:cNvSpPr>
            <a:spLocks noGrp="1"/>
          </p:cNvSpPr>
          <p:nvPr>
            <p:ph type="sldNum" sz="quarter" idx="12"/>
          </p:nvPr>
        </p:nvSpPr>
        <p:spPr/>
        <p:txBody>
          <a:bodyPr/>
          <a:lstStyle/>
          <a:p>
            <a:fld id="{D53D7DCC-5266-432E-ACE9-5CAD2FC8F7D5}" type="slidenum">
              <a:rPr lang="en-US" smtClean="0"/>
              <a:t>‹#›</a:t>
            </a:fld>
            <a:endParaRPr lang="en-US"/>
          </a:p>
        </p:txBody>
      </p:sp>
    </p:spTree>
    <p:extLst>
      <p:ext uri="{BB962C8B-B14F-4D97-AF65-F5344CB8AC3E}">
        <p14:creationId xmlns:p14="http://schemas.microsoft.com/office/powerpoint/2010/main" val="407960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E586C-6B56-484A-9683-9099D93A0969}" type="datetime1">
              <a:rPr lang="en-US" smtClean="0"/>
              <a:t>5/1/2014</a:t>
            </a:fld>
            <a:endParaRPr lang="en-US"/>
          </a:p>
        </p:txBody>
      </p:sp>
      <p:sp>
        <p:nvSpPr>
          <p:cNvPr id="5" name="Footer Placeholder 4"/>
          <p:cNvSpPr>
            <a:spLocks noGrp="1"/>
          </p:cNvSpPr>
          <p:nvPr>
            <p:ph type="ftr" sz="quarter" idx="11"/>
          </p:nvPr>
        </p:nvSpPr>
        <p:spPr/>
        <p:txBody>
          <a:bodyPr/>
          <a:lstStyle/>
          <a:p>
            <a:r>
              <a:rPr lang="en-US" dirty="0" smtClean="0"/>
              <a:t>#IACA14</a:t>
            </a:r>
          </a:p>
        </p:txBody>
      </p:sp>
      <p:sp>
        <p:nvSpPr>
          <p:cNvPr id="6" name="Slide Number Placeholder 5"/>
          <p:cNvSpPr>
            <a:spLocks noGrp="1"/>
          </p:cNvSpPr>
          <p:nvPr>
            <p:ph type="sldNum" sz="quarter" idx="12"/>
          </p:nvPr>
        </p:nvSpPr>
        <p:spPr/>
        <p:txBody>
          <a:bodyPr/>
          <a:lstStyle/>
          <a:p>
            <a:fld id="{D53D7DCC-5266-432E-ACE9-5CAD2FC8F7D5}" type="slidenum">
              <a:rPr lang="en-US" smtClean="0"/>
              <a:t>‹#›</a:t>
            </a:fld>
            <a:endParaRPr lang="en-US"/>
          </a:p>
        </p:txBody>
      </p:sp>
    </p:spTree>
    <p:extLst>
      <p:ext uri="{BB962C8B-B14F-4D97-AF65-F5344CB8AC3E}">
        <p14:creationId xmlns:p14="http://schemas.microsoft.com/office/powerpoint/2010/main" val="335471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1F0DCB-F00E-417E-AD15-8B79EE6C40B8}" type="datetime1">
              <a:rPr lang="en-US" smtClean="0"/>
              <a:t>5/1/2014</a:t>
            </a:fld>
            <a:endParaRPr lang="en-US"/>
          </a:p>
        </p:txBody>
      </p:sp>
      <p:sp>
        <p:nvSpPr>
          <p:cNvPr id="5" name="Footer Placeholder 4"/>
          <p:cNvSpPr>
            <a:spLocks noGrp="1"/>
          </p:cNvSpPr>
          <p:nvPr>
            <p:ph type="ftr" sz="quarter" idx="11"/>
          </p:nvPr>
        </p:nvSpPr>
        <p:spPr/>
        <p:txBody>
          <a:bodyPr/>
          <a:lstStyle/>
          <a:p>
            <a:r>
              <a:rPr lang="en-US" dirty="0" smtClean="0"/>
              <a:t>#IACA14</a:t>
            </a:r>
            <a:endParaRPr lang="en-US" dirty="0"/>
          </a:p>
        </p:txBody>
      </p:sp>
      <p:sp>
        <p:nvSpPr>
          <p:cNvPr id="6" name="Slide Number Placeholder 5"/>
          <p:cNvSpPr>
            <a:spLocks noGrp="1"/>
          </p:cNvSpPr>
          <p:nvPr>
            <p:ph type="sldNum" sz="quarter" idx="12"/>
          </p:nvPr>
        </p:nvSpPr>
        <p:spPr/>
        <p:txBody>
          <a:bodyPr/>
          <a:lstStyle/>
          <a:p>
            <a:fld id="{D53D7DCC-5266-432E-ACE9-5CAD2FC8F7D5}"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25" y="0"/>
            <a:ext cx="1362075" cy="522326"/>
          </a:xfrm>
          <a:prstGeom prst="rect">
            <a:avLst/>
          </a:prstGeom>
        </p:spPr>
      </p:pic>
    </p:spTree>
    <p:extLst>
      <p:ext uri="{BB962C8B-B14F-4D97-AF65-F5344CB8AC3E}">
        <p14:creationId xmlns:p14="http://schemas.microsoft.com/office/powerpoint/2010/main" val="365310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6C902-2F93-4EA1-8BA8-8668EFC7111D}" type="datetime1">
              <a:rPr lang="en-US" smtClean="0"/>
              <a:t>5/1/2014</a:t>
            </a:fld>
            <a:endParaRPr lang="en-US"/>
          </a:p>
        </p:txBody>
      </p:sp>
      <p:sp>
        <p:nvSpPr>
          <p:cNvPr id="5" name="Footer Placeholder 4"/>
          <p:cNvSpPr>
            <a:spLocks noGrp="1"/>
          </p:cNvSpPr>
          <p:nvPr>
            <p:ph type="ftr" sz="quarter" idx="11"/>
          </p:nvPr>
        </p:nvSpPr>
        <p:spPr/>
        <p:txBody>
          <a:bodyPr/>
          <a:lstStyle/>
          <a:p>
            <a:r>
              <a:rPr lang="en-US" dirty="0" smtClean="0"/>
              <a:t>#IACA14</a:t>
            </a:r>
            <a:endParaRPr lang="en-US" dirty="0"/>
          </a:p>
        </p:txBody>
      </p:sp>
      <p:sp>
        <p:nvSpPr>
          <p:cNvPr id="6" name="Slide Number Placeholder 5"/>
          <p:cNvSpPr>
            <a:spLocks noGrp="1"/>
          </p:cNvSpPr>
          <p:nvPr>
            <p:ph type="sldNum" sz="quarter" idx="12"/>
          </p:nvPr>
        </p:nvSpPr>
        <p:spPr/>
        <p:txBody>
          <a:bodyPr/>
          <a:lstStyle/>
          <a:p>
            <a:fld id="{D53D7DCC-5266-432E-ACE9-5CAD2FC8F7D5}"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0" y="23812"/>
            <a:ext cx="2857500" cy="1095789"/>
          </a:xfrm>
          <a:prstGeom prst="rect">
            <a:avLst/>
          </a:prstGeom>
        </p:spPr>
      </p:pic>
    </p:spTree>
    <p:extLst>
      <p:ext uri="{BB962C8B-B14F-4D97-AF65-F5344CB8AC3E}">
        <p14:creationId xmlns:p14="http://schemas.microsoft.com/office/powerpoint/2010/main" val="2576457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3EE66E-F5EA-4540-9ACC-9725B8A1E212}" type="datetime1">
              <a:rPr lang="en-US" smtClean="0"/>
              <a:t>5/1/2014</a:t>
            </a:fld>
            <a:endParaRPr lang="en-US"/>
          </a:p>
        </p:txBody>
      </p:sp>
      <p:sp>
        <p:nvSpPr>
          <p:cNvPr id="6" name="Footer Placeholder 5"/>
          <p:cNvSpPr>
            <a:spLocks noGrp="1"/>
          </p:cNvSpPr>
          <p:nvPr>
            <p:ph type="ftr" sz="quarter" idx="11"/>
          </p:nvPr>
        </p:nvSpPr>
        <p:spPr/>
        <p:txBody>
          <a:bodyPr/>
          <a:lstStyle/>
          <a:p>
            <a:r>
              <a:rPr lang="en-US" dirty="0" smtClean="0"/>
              <a:t>#IACA14</a:t>
            </a:r>
          </a:p>
        </p:txBody>
      </p:sp>
      <p:sp>
        <p:nvSpPr>
          <p:cNvPr id="7" name="Slide Number Placeholder 6"/>
          <p:cNvSpPr>
            <a:spLocks noGrp="1"/>
          </p:cNvSpPr>
          <p:nvPr>
            <p:ph type="sldNum" sz="quarter" idx="12"/>
          </p:nvPr>
        </p:nvSpPr>
        <p:spPr/>
        <p:txBody>
          <a:bodyPr/>
          <a:lstStyle/>
          <a:p>
            <a:fld id="{D53D7DCC-5266-432E-ACE9-5CAD2FC8F7D5}"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25" y="0"/>
            <a:ext cx="1362075" cy="522326"/>
          </a:xfrm>
          <a:prstGeom prst="rect">
            <a:avLst/>
          </a:prstGeom>
        </p:spPr>
      </p:pic>
    </p:spTree>
    <p:extLst>
      <p:ext uri="{BB962C8B-B14F-4D97-AF65-F5344CB8AC3E}">
        <p14:creationId xmlns:p14="http://schemas.microsoft.com/office/powerpoint/2010/main" val="192201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0316E3-B564-48FD-BCDA-27B364619D18}" type="datetime1">
              <a:rPr lang="en-US" smtClean="0"/>
              <a:t>5/1/2014</a:t>
            </a:fld>
            <a:endParaRPr lang="en-US"/>
          </a:p>
        </p:txBody>
      </p:sp>
      <p:sp>
        <p:nvSpPr>
          <p:cNvPr id="8" name="Footer Placeholder 7"/>
          <p:cNvSpPr>
            <a:spLocks noGrp="1"/>
          </p:cNvSpPr>
          <p:nvPr>
            <p:ph type="ftr" sz="quarter" idx="11"/>
          </p:nvPr>
        </p:nvSpPr>
        <p:spPr/>
        <p:txBody>
          <a:bodyPr/>
          <a:lstStyle/>
          <a:p>
            <a:r>
              <a:rPr lang="en-US" dirty="0" smtClean="0"/>
              <a:t>#IACA14</a:t>
            </a:r>
          </a:p>
        </p:txBody>
      </p:sp>
      <p:sp>
        <p:nvSpPr>
          <p:cNvPr id="9" name="Slide Number Placeholder 8"/>
          <p:cNvSpPr>
            <a:spLocks noGrp="1"/>
          </p:cNvSpPr>
          <p:nvPr>
            <p:ph type="sldNum" sz="quarter" idx="12"/>
          </p:nvPr>
        </p:nvSpPr>
        <p:spPr/>
        <p:txBody>
          <a:bodyPr/>
          <a:lstStyle/>
          <a:p>
            <a:fld id="{D53D7DCC-5266-432E-ACE9-5CAD2FC8F7D5}"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25" y="0"/>
            <a:ext cx="1362075" cy="522326"/>
          </a:xfrm>
          <a:prstGeom prst="rect">
            <a:avLst/>
          </a:prstGeom>
        </p:spPr>
      </p:pic>
    </p:spTree>
    <p:extLst>
      <p:ext uri="{BB962C8B-B14F-4D97-AF65-F5344CB8AC3E}">
        <p14:creationId xmlns:p14="http://schemas.microsoft.com/office/powerpoint/2010/main" val="8359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A566FD-33F5-40CD-A087-44DA54E20FC8}" type="datetime1">
              <a:rPr lang="en-US" smtClean="0"/>
              <a:t>5/1/2014</a:t>
            </a:fld>
            <a:endParaRPr lang="en-US"/>
          </a:p>
        </p:txBody>
      </p:sp>
      <p:sp>
        <p:nvSpPr>
          <p:cNvPr id="4" name="Footer Placeholder 3"/>
          <p:cNvSpPr>
            <a:spLocks noGrp="1"/>
          </p:cNvSpPr>
          <p:nvPr>
            <p:ph type="ftr" sz="quarter" idx="11"/>
          </p:nvPr>
        </p:nvSpPr>
        <p:spPr/>
        <p:txBody>
          <a:bodyPr/>
          <a:lstStyle/>
          <a:p>
            <a:r>
              <a:rPr lang="en-US" dirty="0" smtClean="0"/>
              <a:t>#IACA14</a:t>
            </a:r>
          </a:p>
        </p:txBody>
      </p:sp>
      <p:sp>
        <p:nvSpPr>
          <p:cNvPr id="5" name="Slide Number Placeholder 4"/>
          <p:cNvSpPr>
            <a:spLocks noGrp="1"/>
          </p:cNvSpPr>
          <p:nvPr>
            <p:ph type="sldNum" sz="quarter" idx="12"/>
          </p:nvPr>
        </p:nvSpPr>
        <p:spPr/>
        <p:txBody>
          <a:bodyPr/>
          <a:lstStyle/>
          <a:p>
            <a:fld id="{D53D7DCC-5266-432E-ACE9-5CAD2FC8F7D5}"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25" y="0"/>
            <a:ext cx="1362075" cy="522326"/>
          </a:xfrm>
          <a:prstGeom prst="rect">
            <a:avLst/>
          </a:prstGeom>
        </p:spPr>
      </p:pic>
    </p:spTree>
    <p:extLst>
      <p:ext uri="{BB962C8B-B14F-4D97-AF65-F5344CB8AC3E}">
        <p14:creationId xmlns:p14="http://schemas.microsoft.com/office/powerpoint/2010/main" val="348570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F13C8-8F2C-41F2-A4A5-D1502F58DD31}" type="datetime1">
              <a:rPr lang="en-US" smtClean="0"/>
              <a:t>5/1/2014</a:t>
            </a:fld>
            <a:endParaRPr lang="en-US"/>
          </a:p>
        </p:txBody>
      </p:sp>
      <p:sp>
        <p:nvSpPr>
          <p:cNvPr id="3" name="Footer Placeholder 2"/>
          <p:cNvSpPr>
            <a:spLocks noGrp="1"/>
          </p:cNvSpPr>
          <p:nvPr>
            <p:ph type="ftr" sz="quarter" idx="11"/>
          </p:nvPr>
        </p:nvSpPr>
        <p:spPr/>
        <p:txBody>
          <a:bodyPr/>
          <a:lstStyle>
            <a:lvl1pPr>
              <a:defRPr sz="1800" b="1">
                <a:solidFill>
                  <a:schemeClr val="accent5">
                    <a:lumMod val="50000"/>
                  </a:schemeClr>
                </a:solidFill>
                <a:latin typeface="Times New Roman" panose="02020603050405020304" pitchFamily="18" charset="0"/>
                <a:cs typeface="Times New Roman" panose="02020603050405020304" pitchFamily="18" charset="0"/>
              </a:defRPr>
            </a:lvl1pPr>
          </a:lstStyle>
          <a:p>
            <a:r>
              <a:rPr lang="en-US" dirty="0" smtClean="0"/>
              <a:t>#IACA14</a:t>
            </a:r>
            <a:endParaRPr lang="en-US" dirty="0"/>
          </a:p>
        </p:txBody>
      </p:sp>
      <p:sp>
        <p:nvSpPr>
          <p:cNvPr id="4" name="Slide Number Placeholder 3"/>
          <p:cNvSpPr>
            <a:spLocks noGrp="1"/>
          </p:cNvSpPr>
          <p:nvPr>
            <p:ph type="sldNum" sz="quarter" idx="12"/>
          </p:nvPr>
        </p:nvSpPr>
        <p:spPr/>
        <p:txBody>
          <a:bodyPr/>
          <a:lstStyle/>
          <a:p>
            <a:fld id="{D53D7DCC-5266-432E-ACE9-5CAD2FC8F7D5}"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25" y="0"/>
            <a:ext cx="1362075" cy="522326"/>
          </a:xfrm>
          <a:prstGeom prst="rect">
            <a:avLst/>
          </a:prstGeom>
        </p:spPr>
      </p:pic>
    </p:spTree>
    <p:extLst>
      <p:ext uri="{BB962C8B-B14F-4D97-AF65-F5344CB8AC3E}">
        <p14:creationId xmlns:p14="http://schemas.microsoft.com/office/powerpoint/2010/main" val="4187293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9B4F4-16CF-44D9-8E1E-260C48D536F9}" type="datetime1">
              <a:rPr lang="en-US" smtClean="0"/>
              <a:t>5/1/2014</a:t>
            </a:fld>
            <a:endParaRPr lang="en-US"/>
          </a:p>
        </p:txBody>
      </p:sp>
      <p:sp>
        <p:nvSpPr>
          <p:cNvPr id="6" name="Footer Placeholder 5"/>
          <p:cNvSpPr>
            <a:spLocks noGrp="1"/>
          </p:cNvSpPr>
          <p:nvPr>
            <p:ph type="ftr" sz="quarter" idx="11"/>
          </p:nvPr>
        </p:nvSpPr>
        <p:spPr/>
        <p:txBody>
          <a:bodyPr/>
          <a:lstStyle>
            <a:lvl1pPr>
              <a:defRPr sz="1800" b="1">
                <a:solidFill>
                  <a:schemeClr val="accent5">
                    <a:lumMod val="50000"/>
                  </a:schemeClr>
                </a:solidFill>
                <a:latin typeface="Times New Roman" panose="02020603050405020304" pitchFamily="18" charset="0"/>
                <a:cs typeface="Times New Roman" panose="02020603050405020304" pitchFamily="18" charset="0"/>
              </a:defRPr>
            </a:lvl1pPr>
          </a:lstStyle>
          <a:p>
            <a:r>
              <a:rPr lang="en-US" dirty="0" smtClean="0"/>
              <a:t>#IACA14</a:t>
            </a:r>
            <a:endParaRPr lang="en-US" dirty="0"/>
          </a:p>
        </p:txBody>
      </p:sp>
      <p:sp>
        <p:nvSpPr>
          <p:cNvPr id="7" name="Slide Number Placeholder 6"/>
          <p:cNvSpPr>
            <a:spLocks noGrp="1"/>
          </p:cNvSpPr>
          <p:nvPr>
            <p:ph type="sldNum" sz="quarter" idx="12"/>
          </p:nvPr>
        </p:nvSpPr>
        <p:spPr/>
        <p:txBody>
          <a:bodyPr/>
          <a:lstStyle/>
          <a:p>
            <a:fld id="{D53D7DCC-5266-432E-ACE9-5CAD2FC8F7D5}"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25" y="0"/>
            <a:ext cx="1362075" cy="522326"/>
          </a:xfrm>
          <a:prstGeom prst="rect">
            <a:avLst/>
          </a:prstGeom>
        </p:spPr>
      </p:pic>
    </p:spTree>
    <p:extLst>
      <p:ext uri="{BB962C8B-B14F-4D97-AF65-F5344CB8AC3E}">
        <p14:creationId xmlns:p14="http://schemas.microsoft.com/office/powerpoint/2010/main" val="2239318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5BFC3-1582-4E73-9D25-9051906AEE42}" type="datetime1">
              <a:rPr lang="en-US" smtClean="0"/>
              <a:t>5/1/2014</a:t>
            </a:fld>
            <a:endParaRPr lang="en-US"/>
          </a:p>
        </p:txBody>
      </p:sp>
      <p:sp>
        <p:nvSpPr>
          <p:cNvPr id="6" name="Footer Placeholder 5"/>
          <p:cNvSpPr>
            <a:spLocks noGrp="1"/>
          </p:cNvSpPr>
          <p:nvPr>
            <p:ph type="ftr" sz="quarter" idx="11"/>
          </p:nvPr>
        </p:nvSpPr>
        <p:spPr/>
        <p:txBody>
          <a:bodyPr/>
          <a:lstStyle/>
          <a:p>
            <a:r>
              <a:rPr lang="en-US" smtClean="0"/>
              <a:t>#IACA14</a:t>
            </a:r>
            <a:endParaRPr lang="en-US"/>
          </a:p>
        </p:txBody>
      </p:sp>
      <p:sp>
        <p:nvSpPr>
          <p:cNvPr id="7" name="Slide Number Placeholder 6"/>
          <p:cNvSpPr>
            <a:spLocks noGrp="1"/>
          </p:cNvSpPr>
          <p:nvPr>
            <p:ph type="sldNum" sz="quarter" idx="12"/>
          </p:nvPr>
        </p:nvSpPr>
        <p:spPr/>
        <p:txBody>
          <a:bodyPr/>
          <a:lstStyle/>
          <a:p>
            <a:fld id="{D53D7DCC-5266-432E-ACE9-5CAD2FC8F7D5}"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81925" y="0"/>
            <a:ext cx="1362075" cy="522326"/>
          </a:xfrm>
          <a:prstGeom prst="rect">
            <a:avLst/>
          </a:prstGeom>
        </p:spPr>
      </p:pic>
    </p:spTree>
    <p:extLst>
      <p:ext uri="{BB962C8B-B14F-4D97-AF65-F5344CB8AC3E}">
        <p14:creationId xmlns:p14="http://schemas.microsoft.com/office/powerpoint/2010/main" val="372257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2A84D27-2DBC-48E3-855D-23BDAE10EB29}" type="datetime1">
              <a:rPr lang="en-US" smtClean="0"/>
              <a:t>5/1/2014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800" b="1">
                <a:solidFill>
                  <a:schemeClr val="accent5">
                    <a:lumMod val="50000"/>
                  </a:schemeClr>
                </a:solidFill>
                <a:latin typeface="Times New Roman" panose="02020603050405020304" pitchFamily="18" charset="0"/>
                <a:cs typeface="Times New Roman" panose="02020603050405020304" pitchFamily="18" charset="0"/>
              </a:defRPr>
            </a:lvl1pPr>
          </a:lstStyle>
          <a:p>
            <a:r>
              <a:rPr lang="en-US" dirty="0" smtClean="0"/>
              <a:t>#IACA14</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3D7DCC-5266-432E-ACE9-5CAD2FC8F7D5}" type="slidenum">
              <a:rPr lang="en-US" smtClean="0"/>
              <a:t>‹#›</a:t>
            </a:fld>
            <a:endParaRPr lang="en-US"/>
          </a:p>
        </p:txBody>
      </p:sp>
    </p:spTree>
    <p:extLst>
      <p:ext uri="{BB962C8B-B14F-4D97-AF65-F5344CB8AC3E}">
        <p14:creationId xmlns:p14="http://schemas.microsoft.com/office/powerpoint/2010/main" val="1843192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685800" rtl="0" eaLnBrk="1" latinLnBrk="0" hangingPunct="1">
        <a:lnSpc>
          <a:spcPct val="90000"/>
        </a:lnSpc>
        <a:spcBef>
          <a:spcPct val="0"/>
        </a:spcBef>
        <a:buNone/>
        <a:defRPr sz="3300" kern="1200">
          <a:solidFill>
            <a:schemeClr val="accent5">
              <a:lumMod val="50000"/>
            </a:schemeClr>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accent5">
              <a:lumMod val="50000"/>
            </a:schemeClr>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accent5">
              <a:lumMod val="50000"/>
            </a:schemeClr>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accent5">
              <a:lumMod val="50000"/>
            </a:schemeClr>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accent5">
              <a:lumMod val="50000"/>
            </a:schemeClr>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uact=8&amp;docid=17ubF0pYSNJPJM&amp;tbnid=uA9dkB8PimFx8M:&amp;ved=0CAUQjRw&amp;url=http://teachertoolkit.me/2013/08/28/thwart-the-grim-reaper-ofsted-reworks-sep-13/&amp;ei=J6BeU5O1K8GvyASSg4DgDg&amp;bvm=bv.65397613,d.aWw&amp;psig=AFQjCNFZ5o1-x4CT0XKdpLMoxNHKgsgtjQ&amp;ust=139879668583252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Court Ordered Removal </a:t>
            </a:r>
            <a:br>
              <a:rPr lang="en-US" dirty="0" smtClean="0"/>
            </a:br>
            <a:r>
              <a:rPr lang="en-US" dirty="0" smtClean="0"/>
              <a:t>of Filings</a:t>
            </a:r>
            <a:endParaRPr lang="en-US" dirty="0"/>
          </a:p>
        </p:txBody>
      </p:sp>
      <p:sp>
        <p:nvSpPr>
          <p:cNvPr id="3" name="Subtitle 2"/>
          <p:cNvSpPr>
            <a:spLocks noGrp="1"/>
          </p:cNvSpPr>
          <p:nvPr>
            <p:ph type="subTitle" idx="1"/>
          </p:nvPr>
        </p:nvSpPr>
        <p:spPr/>
        <p:txBody>
          <a:bodyPr/>
          <a:lstStyle/>
          <a:p>
            <a:endParaRPr lang="en-US" dirty="0" smtClean="0"/>
          </a:p>
          <a:p>
            <a:r>
              <a:rPr lang="en-US" dirty="0" smtClean="0"/>
              <a:t>Bert Black, Minnesota</a:t>
            </a:r>
          </a:p>
          <a:p>
            <a:r>
              <a:rPr lang="en-US" dirty="0" smtClean="0"/>
              <a:t>Joe DeFilippis, Montana</a:t>
            </a:r>
          </a:p>
          <a:p>
            <a:r>
              <a:rPr lang="en-US" dirty="0" smtClean="0"/>
              <a:t>Seth Klaskin, Connecticut</a:t>
            </a:r>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spTree>
    <p:extLst>
      <p:ext uri="{BB962C8B-B14F-4D97-AF65-F5344CB8AC3E}">
        <p14:creationId xmlns:p14="http://schemas.microsoft.com/office/powerpoint/2010/main" val="1567612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56130" cy="1325563"/>
          </a:xfrm>
        </p:spPr>
        <p:txBody>
          <a:bodyPr/>
          <a:lstStyle/>
          <a:p>
            <a:r>
              <a:rPr lang="en-US" dirty="0" smtClean="0"/>
              <a:t>How to Administer Removal or </a:t>
            </a:r>
            <a:r>
              <a:rPr lang="en-US" dirty="0" err="1" smtClean="0"/>
              <a:t>Expungement</a:t>
            </a:r>
            <a:r>
              <a:rPr lang="en-US" dirty="0" smtClean="0"/>
              <a:t/>
            </a:r>
            <a:br>
              <a:rPr lang="en-US" dirty="0" smtClean="0"/>
            </a:br>
            <a:r>
              <a:rPr lang="en-US" dirty="0" smtClean="0"/>
              <a:t>(continued)</a:t>
            </a:r>
            <a:endParaRPr lang="en-US" dirty="0"/>
          </a:p>
        </p:txBody>
      </p:sp>
      <p:sp>
        <p:nvSpPr>
          <p:cNvPr id="3" name="Content Placeholder 2"/>
          <p:cNvSpPr>
            <a:spLocks noGrp="1"/>
          </p:cNvSpPr>
          <p:nvPr>
            <p:ph idx="1"/>
          </p:nvPr>
        </p:nvSpPr>
        <p:spPr/>
        <p:txBody>
          <a:bodyPr/>
          <a:lstStyle/>
          <a:p>
            <a:r>
              <a:rPr lang="en-US" dirty="0" smtClean="0"/>
              <a:t>Different methods from state to state as to how to maintain the formerly-filed records.</a:t>
            </a:r>
            <a:endParaRPr lang="en-US" dirty="0"/>
          </a:p>
          <a:p>
            <a:r>
              <a:rPr lang="en-US" dirty="0" smtClean="0"/>
              <a:t>Depending on your method, there might be IT issues stemming from the removal</a:t>
            </a:r>
            <a:endParaRPr lang="en-US" dirty="0"/>
          </a:p>
          <a:p>
            <a:r>
              <a:rPr lang="en-US" dirty="0" smtClean="0"/>
              <a:t>Document, document, document</a:t>
            </a:r>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pic>
        <p:nvPicPr>
          <p:cNvPr id="1026" name="Picture 2" descr="C:\Users\kzvolanek\AppData\Local\Microsoft\Windows\Temporary Internet Files\Content.Outlook\70QTGCXH\unfiled docs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8240" y="3763399"/>
            <a:ext cx="2850518" cy="1889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092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 </a:t>
            </a:r>
            <a:r>
              <a:rPr lang="en-US" dirty="0" err="1" smtClean="0"/>
              <a:t>Expungement</a:t>
            </a:r>
            <a:r>
              <a:rPr lang="en-US" dirty="0" smtClean="0"/>
              <a:t> Order	</a:t>
            </a:r>
            <a:endParaRPr lang="en-US" dirty="0"/>
          </a:p>
        </p:txBody>
      </p:sp>
      <p:sp>
        <p:nvSpPr>
          <p:cNvPr id="3" name="Content Placeholder 2"/>
          <p:cNvSpPr>
            <a:spLocks noGrp="1"/>
          </p:cNvSpPr>
          <p:nvPr>
            <p:ph idx="1"/>
          </p:nvPr>
        </p:nvSpPr>
        <p:spPr/>
        <p:txBody>
          <a:bodyPr/>
          <a:lstStyle/>
          <a:p>
            <a:pPr marL="0" indent="0">
              <a:buNone/>
            </a:pPr>
            <a:r>
              <a:rPr lang="en-US" dirty="0" smtClean="0"/>
              <a:t>An effective </a:t>
            </a:r>
            <a:r>
              <a:rPr lang="en-US" b="1" dirty="0" err="1" smtClean="0"/>
              <a:t>Expungement</a:t>
            </a:r>
            <a:r>
              <a:rPr lang="en-US" b="1" dirty="0" smtClean="0"/>
              <a:t> Order </a:t>
            </a:r>
            <a:r>
              <a:rPr lang="en-US" dirty="0" smtClean="0"/>
              <a:t>should contain the following elements:</a:t>
            </a:r>
          </a:p>
          <a:p>
            <a:r>
              <a:rPr lang="en-US" dirty="0" smtClean="0"/>
              <a:t>The specific lien/registration/document number(s) sought to be expunged; </a:t>
            </a:r>
          </a:p>
          <a:p>
            <a:r>
              <a:rPr lang="en-US" dirty="0" smtClean="0"/>
              <a:t>An express finding that the filing is adjudicated to be fraudulent, maliciously filed, filed in error, etc., as the specific case may be;</a:t>
            </a:r>
          </a:p>
          <a:p>
            <a:r>
              <a:rPr lang="en-US" dirty="0" smtClean="0"/>
              <a:t>A directive to the filing office by title (Secretary of State, Corporations Commissioner, etc.) to expunge the filing from the public record; and, </a:t>
            </a:r>
          </a:p>
          <a:p>
            <a:r>
              <a:rPr lang="en-US" smtClean="0"/>
              <a:t>A dispositive </a:t>
            </a:r>
            <a:r>
              <a:rPr lang="en-US" dirty="0" smtClean="0"/>
              <a:t>statement that the expunged filing is declared to be ineffective</a:t>
            </a:r>
            <a:r>
              <a:rPr lang="en-US" i="1" dirty="0" smtClean="0"/>
              <a:t> ab initio</a:t>
            </a:r>
            <a:r>
              <a:rPr lang="en-US" dirty="0" smtClean="0"/>
              <a:t> (from its origin, as if it never existed).</a:t>
            </a:r>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spTree>
    <p:extLst>
      <p:ext uri="{BB962C8B-B14F-4D97-AF65-F5344CB8AC3E}">
        <p14:creationId xmlns:p14="http://schemas.microsoft.com/office/powerpoint/2010/main" val="72469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when there are no records of the removed filing</a:t>
            </a:r>
            <a:endParaRPr lang="en-US" dirty="0"/>
          </a:p>
        </p:txBody>
      </p:sp>
      <p:sp>
        <p:nvSpPr>
          <p:cNvPr id="3" name="Content Placeholder 2"/>
          <p:cNvSpPr>
            <a:spLocks noGrp="1"/>
          </p:cNvSpPr>
          <p:nvPr>
            <p:ph idx="1"/>
          </p:nvPr>
        </p:nvSpPr>
        <p:spPr/>
        <p:txBody>
          <a:bodyPr>
            <a:normAutofit lnSpcReduction="10000"/>
          </a:bodyPr>
          <a:lstStyle/>
          <a:p>
            <a:r>
              <a:rPr lang="en-US" dirty="0" smtClean="0"/>
              <a:t>When (not if) you receive a request for an entity or for documents that have been removed or expunged or otherwise suppressed, </a:t>
            </a:r>
            <a:r>
              <a:rPr lang="en-US" b="1" dirty="0" smtClean="0"/>
              <a:t>and</a:t>
            </a:r>
            <a:r>
              <a:rPr lang="en-US" dirty="0" smtClean="0"/>
              <a:t> </a:t>
            </a:r>
          </a:p>
          <a:p>
            <a:r>
              <a:rPr lang="en-US" dirty="0" smtClean="0"/>
              <a:t>You find that in whatever supplementary system you are using, you have no trace of the documents that were ordered to be removed, WHAT DO YOU DO?</a:t>
            </a:r>
          </a:p>
          <a:p>
            <a:r>
              <a:rPr lang="en-US" dirty="0" smtClean="0"/>
              <a:t>Do NOT run in circles, scream or shout.</a:t>
            </a:r>
          </a:p>
          <a:p>
            <a:pPr lvl="1"/>
            <a:r>
              <a:rPr lang="en-US" dirty="0" smtClean="0"/>
              <a:t>This is not the end of the world - Remember that the goal of </a:t>
            </a:r>
            <a:r>
              <a:rPr lang="en-US" dirty="0" err="1" smtClean="0"/>
              <a:t>expungement</a:t>
            </a:r>
            <a:r>
              <a:rPr lang="en-US" dirty="0" smtClean="0"/>
              <a:t> is to remove documents;</a:t>
            </a:r>
          </a:p>
          <a:p>
            <a:pPr lvl="1"/>
            <a:r>
              <a:rPr lang="en-US" dirty="0" smtClean="0"/>
              <a:t>If the </a:t>
            </a:r>
            <a:r>
              <a:rPr lang="en-US" dirty="0" err="1" smtClean="0"/>
              <a:t>expungement</a:t>
            </a:r>
            <a:r>
              <a:rPr lang="en-US" dirty="0" smtClean="0"/>
              <a:t> was pursuant to a court order, contact the court to see if the records in question are in the court file – you can either refer the requestor to the court file, or obtain an electronic copy from the court clerk to reestablish your record;</a:t>
            </a:r>
          </a:p>
          <a:p>
            <a:pPr lvl="1"/>
            <a:r>
              <a:rPr lang="en-US" dirty="0" smtClean="0"/>
              <a:t>Be up front with the requestor – clearly state that you do not have the documents in question. If they are requesting the documents in preparation for litigation, they will have the opportunity to ask the entity or person for those documents.</a:t>
            </a:r>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spTree>
    <p:extLst>
      <p:ext uri="{BB962C8B-B14F-4D97-AF65-F5344CB8AC3E}">
        <p14:creationId xmlns:p14="http://schemas.microsoft.com/office/powerpoint/2010/main" val="2832481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a Proactive Policy Framework Surrounding Removal and </a:t>
            </a:r>
            <a:r>
              <a:rPr lang="en-US" dirty="0" err="1" smtClean="0"/>
              <a:t>Expungement</a:t>
            </a:r>
            <a:endParaRPr lang="en-US" dirty="0"/>
          </a:p>
        </p:txBody>
      </p:sp>
      <p:sp>
        <p:nvSpPr>
          <p:cNvPr id="3" name="Content Placeholder 2"/>
          <p:cNvSpPr>
            <a:spLocks noGrp="1"/>
          </p:cNvSpPr>
          <p:nvPr>
            <p:ph idx="1"/>
          </p:nvPr>
        </p:nvSpPr>
        <p:spPr/>
        <p:txBody>
          <a:bodyPr/>
          <a:lstStyle/>
          <a:p>
            <a:r>
              <a:rPr lang="en-US" dirty="0" smtClean="0"/>
              <a:t>Consult the NASS/IACA Bogus Filings Task Force Report</a:t>
            </a:r>
          </a:p>
          <a:p>
            <a:r>
              <a:rPr lang="en-US" dirty="0" smtClean="0"/>
              <a:t>Work with the major constituent agencies, including SOS/Filing Office, Judicial Department, Attorney General’s Office, Prosecutors/Criminal Justice Department, etc.</a:t>
            </a:r>
          </a:p>
          <a:p>
            <a:r>
              <a:rPr lang="en-US" dirty="0" smtClean="0"/>
              <a:t>Most of the constituent agencies will readily contribute, since their staff (judges, prosecutors, etc.) are often the targets of malicious filings.</a:t>
            </a:r>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pic>
        <p:nvPicPr>
          <p:cNvPr id="3074" name="Picture 2" descr="C:\Users\kzvolanek\AppData\Local\Microsoft\Windows\Temporary Internet Files\Content.Outlook\70QTGCXH\unfiled docs2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2580" y="3998048"/>
            <a:ext cx="2954797" cy="2225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938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Formulating a Proactive Policy Framework Surrounding Removal and </a:t>
            </a:r>
            <a:r>
              <a:rPr lang="en-US" dirty="0" err="1" smtClean="0"/>
              <a:t>Expungement</a:t>
            </a:r>
            <a:r>
              <a:rPr lang="en-US" dirty="0" smtClean="0"/>
              <a:t/>
            </a:r>
            <a:br>
              <a:rPr lang="en-US" dirty="0" smtClean="0"/>
            </a:br>
            <a:r>
              <a:rPr lang="en-US" dirty="0" smtClean="0"/>
              <a:t>(continued)</a:t>
            </a:r>
            <a:endParaRPr lang="en-US" dirty="0"/>
          </a:p>
        </p:txBody>
      </p:sp>
      <p:sp>
        <p:nvSpPr>
          <p:cNvPr id="3" name="Content Placeholder 2"/>
          <p:cNvSpPr>
            <a:spLocks noGrp="1"/>
          </p:cNvSpPr>
          <p:nvPr>
            <p:ph idx="1"/>
          </p:nvPr>
        </p:nvSpPr>
        <p:spPr/>
        <p:txBody>
          <a:bodyPr/>
          <a:lstStyle/>
          <a:p>
            <a:pPr marL="0" indent="0">
              <a:buNone/>
            </a:pPr>
            <a:r>
              <a:rPr lang="en-US" dirty="0" smtClean="0"/>
              <a:t>Consider adopting policy that includes the following elements:</a:t>
            </a:r>
          </a:p>
          <a:p>
            <a:r>
              <a:rPr lang="en-US" dirty="0" smtClean="0"/>
              <a:t>Increased criminal code penalties and civil penalties for fraudulent/malicious/bogus filing; </a:t>
            </a:r>
          </a:p>
          <a:p>
            <a:pPr lvl="0"/>
            <a:r>
              <a:rPr lang="en-US" b="1" dirty="0"/>
              <a:t>Summary process in the courts</a:t>
            </a:r>
            <a:r>
              <a:rPr lang="en-US" dirty="0"/>
              <a:t> to achieve </a:t>
            </a:r>
            <a:r>
              <a:rPr lang="en-US" dirty="0" err="1"/>
              <a:t>expungement</a:t>
            </a:r>
            <a:r>
              <a:rPr lang="en-US" dirty="0"/>
              <a:t> of the record QUICKLY; thereby diminishing the duration of the harm for the </a:t>
            </a:r>
            <a:r>
              <a:rPr lang="en-US" dirty="0" smtClean="0"/>
              <a:t>victim(s); </a:t>
            </a:r>
            <a:endParaRPr lang="en-US" dirty="0"/>
          </a:p>
          <a:p>
            <a:r>
              <a:rPr lang="en-US" dirty="0"/>
              <a:t>A </a:t>
            </a:r>
            <a:r>
              <a:rPr lang="en-US" b="1" dirty="0"/>
              <a:t>statutory rebuttable presumption</a:t>
            </a:r>
            <a:r>
              <a:rPr lang="en-US" dirty="0"/>
              <a:t> that a lien sought to be expunged by a harmed public official is, in fact, a bogus </a:t>
            </a:r>
            <a:r>
              <a:rPr lang="en-US" dirty="0" smtClean="0"/>
              <a:t>filing; and,</a:t>
            </a:r>
          </a:p>
          <a:p>
            <a:pPr lvl="0"/>
            <a:r>
              <a:rPr lang="en-US" dirty="0"/>
              <a:t>The development of a </a:t>
            </a:r>
            <a:r>
              <a:rPr lang="en-US" b="1" dirty="0"/>
              <a:t>standard/model </a:t>
            </a:r>
            <a:r>
              <a:rPr lang="en-US" b="1" dirty="0" err="1"/>
              <a:t>Expungement</a:t>
            </a:r>
            <a:r>
              <a:rPr lang="en-US" b="1" dirty="0"/>
              <a:t> Order</a:t>
            </a:r>
            <a:r>
              <a:rPr lang="en-US" dirty="0"/>
              <a:t> for judges to use in every case (employing the elements noted earlier).</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spTree>
    <p:extLst>
      <p:ext uri="{BB962C8B-B14F-4D97-AF65-F5344CB8AC3E}">
        <p14:creationId xmlns:p14="http://schemas.microsoft.com/office/powerpoint/2010/main" val="171930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Removal Means</a:t>
            </a:r>
            <a:endParaRPr lang="en-US" dirty="0"/>
          </a:p>
        </p:txBody>
      </p:sp>
      <p:sp>
        <p:nvSpPr>
          <p:cNvPr id="3" name="Content Placeholder 2"/>
          <p:cNvSpPr>
            <a:spLocks noGrp="1"/>
          </p:cNvSpPr>
          <p:nvPr>
            <p:ph idx="1"/>
          </p:nvPr>
        </p:nvSpPr>
        <p:spPr/>
        <p:txBody>
          <a:bodyPr/>
          <a:lstStyle/>
          <a:p>
            <a:r>
              <a:rPr lang="en-US" b="1" dirty="0" smtClean="0"/>
              <a:t>Removal</a:t>
            </a:r>
            <a:r>
              <a:rPr lang="en-US" dirty="0" smtClean="0"/>
              <a:t> </a:t>
            </a:r>
            <a:r>
              <a:rPr lang="en-US" dirty="0" smtClean="0"/>
              <a:t>is when a court orders a filing office to remove a record from the public record.</a:t>
            </a:r>
          </a:p>
          <a:p>
            <a:pPr lvl="1"/>
            <a:r>
              <a:rPr lang="en-US" dirty="0" smtClean="0"/>
              <a:t>The most common form that this would take is that of an </a:t>
            </a:r>
            <a:r>
              <a:rPr lang="en-US" b="1" dirty="0" err="1" smtClean="0"/>
              <a:t>Expungement</a:t>
            </a:r>
            <a:r>
              <a:rPr lang="en-US" b="1" dirty="0" smtClean="0"/>
              <a:t> Order</a:t>
            </a:r>
            <a:r>
              <a:rPr lang="en-US" dirty="0" smtClean="0"/>
              <a:t>.</a:t>
            </a:r>
          </a:p>
          <a:p>
            <a:pPr lvl="2"/>
            <a:r>
              <a:rPr lang="en-US" dirty="0" smtClean="0"/>
              <a:t>An </a:t>
            </a:r>
            <a:r>
              <a:rPr lang="en-US" dirty="0" err="1" smtClean="0"/>
              <a:t>Expungement</a:t>
            </a:r>
            <a:r>
              <a:rPr lang="en-US" dirty="0" smtClean="0"/>
              <a:t> Order orders the filing office to expunge a record.</a:t>
            </a:r>
          </a:p>
          <a:p>
            <a:pPr marL="685800" lvl="2" indent="0">
              <a:buNone/>
            </a:pPr>
            <a:endParaRPr lang="en-US" dirty="0" smtClean="0"/>
          </a:p>
          <a:p>
            <a:r>
              <a:rPr lang="en-US" dirty="0" smtClean="0"/>
              <a:t>For the purposes of this panel, we will use the terms </a:t>
            </a:r>
            <a:r>
              <a:rPr lang="en-US" b="1" dirty="0" smtClean="0"/>
              <a:t>removal</a:t>
            </a:r>
            <a:r>
              <a:rPr lang="en-US" dirty="0" smtClean="0"/>
              <a:t> and </a:t>
            </a:r>
            <a:r>
              <a:rPr lang="en-US" b="1" dirty="0" err="1" smtClean="0"/>
              <a:t>expungement</a:t>
            </a:r>
            <a:r>
              <a:rPr lang="en-US" dirty="0" smtClean="0"/>
              <a:t> interchangeably.</a:t>
            </a:r>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pic>
        <p:nvPicPr>
          <p:cNvPr id="1026" name="Picture 2" descr="C:\Users\kzvolanek\AppData\Local\Microsoft\Windows\Temporary Internet Files\Content.Outlook\70QTGCXH\court-or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0" y="4417002"/>
            <a:ext cx="24765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956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presentation will NOT address</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a:p>
          <a:p>
            <a:r>
              <a:rPr lang="en-US" dirty="0" smtClean="0"/>
              <a:t>Removal of documents for bad payment/failure to pay</a:t>
            </a:r>
          </a:p>
          <a:p>
            <a:r>
              <a:rPr lang="en-US" dirty="0" smtClean="0"/>
              <a:t>Removal of documents for accidental misfiles </a:t>
            </a:r>
          </a:p>
          <a:p>
            <a:pPr lvl="1"/>
            <a:r>
              <a:rPr lang="en-US" dirty="0" smtClean="0"/>
              <a:t>ex., filed report for wrong entity</a:t>
            </a:r>
          </a:p>
          <a:p>
            <a:r>
              <a:rPr lang="en-US" dirty="0" smtClean="0"/>
              <a:t>Rejection, Refusal or Return of a document </a:t>
            </a:r>
            <a:r>
              <a:rPr lang="en-US" i="1" dirty="0" smtClean="0"/>
              <a:t>prior to filing</a:t>
            </a:r>
          </a:p>
          <a:p>
            <a:pPr lvl="1"/>
            <a:r>
              <a:rPr lang="en-US" dirty="0" smtClean="0"/>
              <a:t>ex., returning a sovereign citizen filing for lack of authority to accept such a filing</a:t>
            </a:r>
          </a:p>
          <a:p>
            <a:pPr lvl="1"/>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pic>
        <p:nvPicPr>
          <p:cNvPr id="4098" name="Picture 2" descr="Rejected Sta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9112" y="1412271"/>
            <a:ext cx="2286000" cy="1081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4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presentation WILL address</a:t>
            </a:r>
            <a:endParaRPr lang="en-US" dirty="0"/>
          </a:p>
        </p:txBody>
      </p:sp>
      <p:sp>
        <p:nvSpPr>
          <p:cNvPr id="3" name="Content Placeholder 2"/>
          <p:cNvSpPr>
            <a:spLocks noGrp="1"/>
          </p:cNvSpPr>
          <p:nvPr>
            <p:ph idx="1"/>
          </p:nvPr>
        </p:nvSpPr>
        <p:spPr/>
        <p:txBody>
          <a:bodyPr/>
          <a:lstStyle/>
          <a:p>
            <a:r>
              <a:rPr lang="en-US" dirty="0" smtClean="0"/>
              <a:t>How to address Bogus Filings, Malicious Filings and other documents that are </a:t>
            </a:r>
            <a:r>
              <a:rPr lang="en-US" b="1" dirty="0" smtClean="0"/>
              <a:t>adjudicated to be fraudulent, mistaken or otherwise improper</a:t>
            </a:r>
          </a:p>
          <a:p>
            <a:r>
              <a:rPr lang="en-US" dirty="0" smtClean="0"/>
              <a:t>How to </a:t>
            </a:r>
            <a:r>
              <a:rPr lang="en-US" b="1" dirty="0" smtClean="0"/>
              <a:t>Maintain the Ministerial Role of the filing office </a:t>
            </a:r>
            <a:r>
              <a:rPr lang="en-US" dirty="0" smtClean="0"/>
              <a:t>under such circumstances</a:t>
            </a:r>
          </a:p>
          <a:p>
            <a:r>
              <a:rPr lang="en-US" b="1" dirty="0" smtClean="0"/>
              <a:t>Methods to effect court orders</a:t>
            </a:r>
            <a:r>
              <a:rPr lang="en-US" dirty="0" smtClean="0"/>
              <a:t> from an administrative perspective</a:t>
            </a:r>
          </a:p>
          <a:p>
            <a:r>
              <a:rPr lang="en-US" dirty="0" smtClean="0"/>
              <a:t>What an </a:t>
            </a:r>
            <a:r>
              <a:rPr lang="en-US" b="1" dirty="0" smtClean="0"/>
              <a:t>Effective </a:t>
            </a:r>
            <a:r>
              <a:rPr lang="en-US" b="1" dirty="0" err="1" smtClean="0"/>
              <a:t>Expungement</a:t>
            </a:r>
            <a:r>
              <a:rPr lang="en-US" b="1" dirty="0" smtClean="0"/>
              <a:t> Order </a:t>
            </a:r>
            <a:r>
              <a:rPr lang="en-US" dirty="0" smtClean="0"/>
              <a:t>should include</a:t>
            </a:r>
          </a:p>
          <a:p>
            <a:r>
              <a:rPr lang="en-US" dirty="0" smtClean="0"/>
              <a:t>Suggestions for a </a:t>
            </a:r>
            <a:r>
              <a:rPr lang="en-US" b="1" dirty="0" smtClean="0"/>
              <a:t>proactive Policy Framework</a:t>
            </a:r>
            <a:r>
              <a:rPr lang="en-US" dirty="0" smtClean="0"/>
              <a:t> to address </a:t>
            </a:r>
            <a:r>
              <a:rPr lang="en-US" dirty="0" err="1" smtClean="0"/>
              <a:t>expungement</a:t>
            </a:r>
            <a:r>
              <a:rPr lang="en-US" dirty="0" smtClean="0"/>
              <a:t> situations</a:t>
            </a:r>
          </a:p>
          <a:p>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spTree>
    <p:extLst>
      <p:ext uri="{BB962C8B-B14F-4D97-AF65-F5344CB8AC3E}">
        <p14:creationId xmlns:p14="http://schemas.microsoft.com/office/powerpoint/2010/main" val="1041080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Threshold Determination</a:t>
            </a:r>
            <a:br>
              <a:rPr lang="en-US" b="1" dirty="0" smtClean="0"/>
            </a:br>
            <a:r>
              <a:rPr lang="en-US" dirty="0" smtClean="0"/>
              <a:t>Strict Ministerial vs. Modified Ministerial</a:t>
            </a:r>
            <a:endParaRPr lang="en-US"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Some jurisdictions have rules that permit filing officers to act with discretion to remove documents from the record under certain prescribed circumstances.</a:t>
            </a:r>
          </a:p>
          <a:p>
            <a:pPr marL="0" indent="0">
              <a:buNone/>
            </a:pPr>
            <a:endParaRPr lang="en-US" dirty="0"/>
          </a:p>
          <a:p>
            <a:pPr marL="0" indent="0">
              <a:buNone/>
            </a:pPr>
            <a:r>
              <a:rPr lang="en-US" b="1" dirty="0" smtClean="0"/>
              <a:t>BEWARE: </a:t>
            </a:r>
            <a:r>
              <a:rPr lang="en-US" dirty="0" smtClean="0"/>
              <a:t>That departure from the strict ministerial role can have unforeseen and grave consequences.</a:t>
            </a:r>
            <a:endParaRPr lang="en-US" b="1" dirty="0"/>
          </a:p>
        </p:txBody>
      </p:sp>
      <p:sp>
        <p:nvSpPr>
          <p:cNvPr id="4" name="Footer Placeholder 3"/>
          <p:cNvSpPr>
            <a:spLocks noGrp="1"/>
          </p:cNvSpPr>
          <p:nvPr>
            <p:ph type="ftr" sz="quarter" idx="11"/>
          </p:nvPr>
        </p:nvSpPr>
        <p:spPr/>
        <p:txBody>
          <a:bodyPr/>
          <a:lstStyle/>
          <a:p>
            <a:r>
              <a:rPr lang="en-US" smtClean="0"/>
              <a:t>#IACA14</a:t>
            </a:r>
            <a:endParaRPr lang="en-US" dirty="0"/>
          </a:p>
        </p:txBody>
      </p:sp>
      <p:pic>
        <p:nvPicPr>
          <p:cNvPr id="5122" name="Picture 2" descr="https://encrypted-tbn1.gstatic.com/images?q=tbn:ANd9GcRVG8wV6YlKsjTSFnuYcuerePcmLv4BvNX7T7m26GCn5hTpPVGhJ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5085" y="4007819"/>
            <a:ext cx="2500313" cy="2081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87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Threshold Determination</a:t>
            </a:r>
            <a:br>
              <a:rPr lang="en-US" b="1" dirty="0" smtClean="0"/>
            </a:br>
            <a:r>
              <a:rPr lang="en-US" b="1" dirty="0" smtClean="0"/>
              <a:t>(</a:t>
            </a:r>
            <a:r>
              <a:rPr lang="en-US" dirty="0" smtClean="0"/>
              <a:t>continued)	</a:t>
            </a:r>
            <a:endParaRPr lang="en-US"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Two adverse consequences of applying discretion to address document removal:</a:t>
            </a:r>
          </a:p>
          <a:p>
            <a:pPr lvl="1"/>
            <a:r>
              <a:rPr lang="en-US" dirty="0" smtClean="0"/>
              <a:t>Pottery Barn – You break it, you bought it</a:t>
            </a:r>
          </a:p>
          <a:p>
            <a:pPr lvl="2"/>
            <a:r>
              <a:rPr lang="en-US" dirty="0" smtClean="0"/>
              <a:t>You might side with the wrong “whiner”</a:t>
            </a:r>
          </a:p>
          <a:p>
            <a:pPr lvl="2"/>
            <a:r>
              <a:rPr lang="en-US" dirty="0" smtClean="0"/>
              <a:t>What happens to the bulk downloads you released with the document included before removing the document</a:t>
            </a:r>
          </a:p>
          <a:p>
            <a:pPr lvl="1"/>
            <a:r>
              <a:rPr lang="en-US" dirty="0" smtClean="0"/>
              <a:t>Inability to leverage automation to administer filing functions</a:t>
            </a:r>
          </a:p>
          <a:p>
            <a:pPr lvl="2"/>
            <a:r>
              <a:rPr lang="en-US" dirty="0" smtClean="0"/>
              <a:t>If the paper review process is more rigorous or demanding than the automated review process, you better hope the Appropriations Committee is kind to you in the next budget… because you’re </a:t>
            </a:r>
            <a:r>
              <a:rPr lang="en-US" dirty="0" err="1" smtClean="0"/>
              <a:t>gonna</a:t>
            </a:r>
            <a:r>
              <a:rPr lang="en-US" dirty="0" smtClean="0"/>
              <a:t> need more staff!</a:t>
            </a:r>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spTree>
    <p:extLst>
      <p:ext uri="{BB962C8B-B14F-4D97-AF65-F5344CB8AC3E}">
        <p14:creationId xmlns:p14="http://schemas.microsoft.com/office/powerpoint/2010/main" val="155306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Removal is Appropriate and Various Methods to Pursue Removal	</a:t>
            </a:r>
            <a:endParaRPr lang="en-US" dirty="0"/>
          </a:p>
        </p:txBody>
      </p:sp>
      <p:sp>
        <p:nvSpPr>
          <p:cNvPr id="3" name="Content Placeholder 2"/>
          <p:cNvSpPr>
            <a:spLocks noGrp="1"/>
          </p:cNvSpPr>
          <p:nvPr>
            <p:ph idx="1"/>
          </p:nvPr>
        </p:nvSpPr>
        <p:spPr/>
        <p:txBody>
          <a:bodyPr/>
          <a:lstStyle/>
          <a:p>
            <a:endParaRPr lang="en-US" dirty="0" smtClean="0"/>
          </a:p>
          <a:p>
            <a:r>
              <a:rPr lang="en-US" dirty="0" smtClean="0"/>
              <a:t>Action instigated by an outside force – civil actions by private parties</a:t>
            </a:r>
          </a:p>
          <a:p>
            <a:pPr lvl="1"/>
            <a:r>
              <a:rPr lang="en-US" dirty="0" smtClean="0"/>
              <a:t>Legitimate but mistaken or accidental filings</a:t>
            </a:r>
          </a:p>
          <a:p>
            <a:pPr lvl="1"/>
            <a:r>
              <a:rPr lang="en-US" dirty="0" smtClean="0"/>
              <a:t>Illegitimate filings</a:t>
            </a:r>
          </a:p>
          <a:p>
            <a:pPr marL="342900" lvl="1" indent="0">
              <a:buNone/>
            </a:pPr>
            <a:endParaRPr lang="en-US" dirty="0" smtClean="0"/>
          </a:p>
          <a:p>
            <a:r>
              <a:rPr lang="en-US" dirty="0" smtClean="0"/>
              <a:t>Criminal prosecution – removal as a court-ordered remedy, wrongful formation</a:t>
            </a:r>
          </a:p>
          <a:p>
            <a:pPr marL="342900" lvl="1" indent="0">
              <a:buNone/>
            </a:pPr>
            <a:endParaRPr lang="en-US" dirty="0" smtClean="0"/>
          </a:p>
          <a:p>
            <a:r>
              <a:rPr lang="en-US" dirty="0" smtClean="0"/>
              <a:t>Court-ordered removal versus court-order to an individual or group of persons to dissolve the entity</a:t>
            </a:r>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spTree>
    <p:extLst>
      <p:ext uri="{BB962C8B-B14F-4D97-AF65-F5344CB8AC3E}">
        <p14:creationId xmlns:p14="http://schemas.microsoft.com/office/powerpoint/2010/main" val="2696892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71244" cy="1325563"/>
          </a:xfrm>
        </p:spPr>
        <p:txBody>
          <a:bodyPr/>
          <a:lstStyle/>
          <a:p>
            <a:r>
              <a:rPr lang="en-US" dirty="0" smtClean="0"/>
              <a:t>How to Administer Removal or </a:t>
            </a:r>
            <a:r>
              <a:rPr lang="en-US" dirty="0" err="1" smtClean="0"/>
              <a:t>Expungement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Make sure the court is directing you to do something that you are authorized to do.</a:t>
            </a:r>
          </a:p>
          <a:p>
            <a:pPr marL="0" indent="0">
              <a:buNone/>
            </a:pPr>
            <a:r>
              <a:rPr lang="en-US" dirty="0" err="1" smtClean="0"/>
              <a:t>Expungement</a:t>
            </a:r>
            <a:r>
              <a:rPr lang="en-US" dirty="0" smtClean="0"/>
              <a:t> vs. Temporary Restraining Order/Filing Prohibition</a:t>
            </a:r>
          </a:p>
          <a:p>
            <a:endParaRPr lang="en-US" dirty="0" smtClean="0"/>
          </a:p>
          <a:p>
            <a:r>
              <a:rPr lang="en-US" dirty="0" smtClean="0"/>
              <a:t>If a court of competent jurisdiction tells you to </a:t>
            </a:r>
            <a:r>
              <a:rPr lang="en-US" b="1" dirty="0" smtClean="0"/>
              <a:t>remove a document</a:t>
            </a:r>
            <a:r>
              <a:rPr lang="en-US" dirty="0" smtClean="0"/>
              <a:t>, you </a:t>
            </a:r>
            <a:r>
              <a:rPr lang="en-US" i="1" u="sng" dirty="0" smtClean="0"/>
              <a:t>can.</a:t>
            </a:r>
            <a:endParaRPr lang="en-US" dirty="0" smtClean="0"/>
          </a:p>
          <a:p>
            <a:r>
              <a:rPr lang="en-US" dirty="0" smtClean="0"/>
              <a:t>If a court tells you to </a:t>
            </a:r>
            <a:r>
              <a:rPr lang="en-US" b="1" dirty="0" smtClean="0"/>
              <a:t>block any prospective filings from a particular person</a:t>
            </a:r>
            <a:r>
              <a:rPr lang="en-US" dirty="0" smtClean="0"/>
              <a:t>, you </a:t>
            </a:r>
            <a:r>
              <a:rPr lang="en-US" i="1" u="sng" dirty="0" smtClean="0"/>
              <a:t>can’t.</a:t>
            </a:r>
            <a:endParaRPr lang="en-US" dirty="0" smtClean="0"/>
          </a:p>
          <a:p>
            <a:r>
              <a:rPr lang="en-US" dirty="0" smtClean="0"/>
              <a:t>If a court tells you to retroactively remove </a:t>
            </a:r>
            <a:r>
              <a:rPr lang="en-US" i="1" dirty="0" smtClean="0"/>
              <a:t>any </a:t>
            </a:r>
            <a:r>
              <a:rPr lang="en-US" dirty="0" smtClean="0"/>
              <a:t>record that a document filing ever existed, well… you either </a:t>
            </a:r>
            <a:r>
              <a:rPr lang="en-US" i="1" dirty="0" smtClean="0"/>
              <a:t>can </a:t>
            </a:r>
            <a:r>
              <a:rPr lang="en-US" dirty="0" smtClean="0"/>
              <a:t>or you </a:t>
            </a:r>
            <a:r>
              <a:rPr lang="en-US" i="1" dirty="0" smtClean="0"/>
              <a:t>can’t</a:t>
            </a:r>
            <a:r>
              <a:rPr lang="en-US" dirty="0" smtClean="0"/>
              <a:t>, depending on your jurisdictional rules and policy preferences.</a:t>
            </a:r>
          </a:p>
          <a:p>
            <a:pPr lvl="1"/>
            <a:r>
              <a:rPr lang="en-US" dirty="0" smtClean="0"/>
              <a:t>Strict ministerial jurisdiction </a:t>
            </a:r>
            <a:r>
              <a:rPr lang="en-US" i="1" dirty="0" smtClean="0"/>
              <a:t>can’t</a:t>
            </a:r>
            <a:r>
              <a:rPr lang="en-US" dirty="0" smtClean="0"/>
              <a:t>, because that would change a record retroactively</a:t>
            </a:r>
          </a:p>
          <a:p>
            <a:pPr lvl="1"/>
            <a:r>
              <a:rPr lang="en-US" dirty="0" smtClean="0"/>
              <a:t>Modified ministerial jurisdiction </a:t>
            </a:r>
            <a:r>
              <a:rPr lang="en-US" i="1" dirty="0" smtClean="0"/>
              <a:t>might</a:t>
            </a:r>
            <a:r>
              <a:rPr lang="en-US" dirty="0" smtClean="0"/>
              <a:t>, but it is not advisable (the whole time travel conundrum, where going to the past and shooting your grandfather will rip a hole in the space-time continuum – you get the idea – messy)</a:t>
            </a:r>
          </a:p>
          <a:p>
            <a:pPr lvl="1"/>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spTree>
    <p:extLst>
      <p:ext uri="{BB962C8B-B14F-4D97-AF65-F5344CB8AC3E}">
        <p14:creationId xmlns:p14="http://schemas.microsoft.com/office/powerpoint/2010/main" val="1568929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41016" cy="1325563"/>
          </a:xfrm>
        </p:spPr>
        <p:txBody>
          <a:bodyPr/>
          <a:lstStyle/>
          <a:p>
            <a:r>
              <a:rPr lang="en-US" dirty="0" smtClean="0"/>
              <a:t>How to Administer Removal or </a:t>
            </a:r>
            <a:r>
              <a:rPr lang="en-US" dirty="0" err="1" smtClean="0"/>
              <a:t>Expungement</a:t>
            </a:r>
            <a:r>
              <a:rPr lang="en-US" dirty="0" smtClean="0"/>
              <a:t/>
            </a:r>
            <a:br>
              <a:rPr lang="en-US" dirty="0" smtClean="0"/>
            </a:br>
            <a:r>
              <a:rPr lang="en-US" dirty="0" smtClean="0"/>
              <a:t>(continued)</a:t>
            </a:r>
            <a:endParaRPr lang="en-US" dirty="0"/>
          </a:p>
        </p:txBody>
      </p:sp>
      <p:sp>
        <p:nvSpPr>
          <p:cNvPr id="3" name="Content Placeholder 2"/>
          <p:cNvSpPr>
            <a:spLocks noGrp="1"/>
          </p:cNvSpPr>
          <p:nvPr>
            <p:ph idx="1"/>
          </p:nvPr>
        </p:nvSpPr>
        <p:spPr>
          <a:xfrm>
            <a:off x="347623" y="1825625"/>
            <a:ext cx="8418526" cy="4351338"/>
          </a:xfrm>
        </p:spPr>
        <p:txBody>
          <a:bodyPr/>
          <a:lstStyle/>
          <a:p>
            <a:pPr marL="0" indent="0" algn="ctr">
              <a:buNone/>
            </a:pPr>
            <a:r>
              <a:rPr lang="en-US" dirty="0" smtClean="0"/>
              <a:t>As Plato famously noted: “Judges don’t know what the heck they’re doing!”</a:t>
            </a:r>
          </a:p>
          <a:p>
            <a:pPr marL="0" indent="0" algn="ctr">
              <a:buNone/>
            </a:pPr>
            <a:endParaRPr lang="en-US" dirty="0"/>
          </a:p>
          <a:p>
            <a:pPr marL="0" indent="0" algn="ctr">
              <a:buNone/>
            </a:pPr>
            <a:r>
              <a:rPr lang="en-US" b="1" i="1" dirty="0" smtClean="0"/>
              <a:t>SO TEACH THEM!!!</a:t>
            </a:r>
            <a:endParaRPr lang="en-US" b="1" dirty="0" smtClean="0"/>
          </a:p>
          <a:p>
            <a:pPr marL="0" indent="0" algn="ctr">
              <a:buNone/>
            </a:pPr>
            <a:endParaRPr lang="en-US" b="1" i="1" dirty="0"/>
          </a:p>
          <a:p>
            <a:r>
              <a:rPr lang="en-US" dirty="0" smtClean="0"/>
              <a:t>Work with the court clerk, the litigants’ lawyers, your AG’s Office, your State’s Attorney, your milkman, etc., to </a:t>
            </a:r>
            <a:r>
              <a:rPr lang="en-US" b="1" dirty="0" smtClean="0"/>
              <a:t>CRAFT AN ORDER THAT WORKS within your ministerial scheme.</a:t>
            </a:r>
          </a:p>
          <a:p>
            <a:r>
              <a:rPr lang="en-US" dirty="0" smtClean="0"/>
              <a:t>Have a Model Order handy to fax over to the court, the AG, Ferris </a:t>
            </a:r>
            <a:r>
              <a:rPr lang="en-US" dirty="0" err="1" smtClean="0"/>
              <a:t>Bueller</a:t>
            </a:r>
            <a:r>
              <a:rPr lang="en-US" dirty="0" smtClean="0"/>
              <a:t> (whoever will consider it).</a:t>
            </a:r>
          </a:p>
          <a:p>
            <a:r>
              <a:rPr lang="en-US" dirty="0" smtClean="0"/>
              <a:t>Don’t be shy… most of the time they will gladly look to you as an authority and comply (especially because it is the judges who are now slammed with malicious lien filings!).</a:t>
            </a:r>
            <a:endParaRPr lang="en-US" dirty="0"/>
          </a:p>
        </p:txBody>
      </p:sp>
      <p:sp>
        <p:nvSpPr>
          <p:cNvPr id="4" name="Footer Placeholder 3"/>
          <p:cNvSpPr>
            <a:spLocks noGrp="1"/>
          </p:cNvSpPr>
          <p:nvPr>
            <p:ph type="ftr" sz="quarter" idx="11"/>
          </p:nvPr>
        </p:nvSpPr>
        <p:spPr/>
        <p:txBody>
          <a:bodyPr/>
          <a:lstStyle/>
          <a:p>
            <a:r>
              <a:rPr lang="en-US" smtClean="0"/>
              <a:t>#IACA14</a:t>
            </a:r>
            <a:endParaRPr lang="en-US" dirty="0"/>
          </a:p>
        </p:txBody>
      </p:sp>
    </p:spTree>
    <p:extLst>
      <p:ext uri="{BB962C8B-B14F-4D97-AF65-F5344CB8AC3E}">
        <p14:creationId xmlns:p14="http://schemas.microsoft.com/office/powerpoint/2010/main" val="2717605560"/>
      </p:ext>
    </p:extLst>
  </p:cSld>
  <p:clrMapOvr>
    <a:masterClrMapping/>
  </p:clrMapOvr>
</p:sld>
</file>

<file path=ppt/theme/theme1.xml><?xml version="1.0" encoding="utf-8"?>
<a:theme xmlns:a="http://schemas.openxmlformats.org/drawingml/2006/main" name="IACA_4_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D6E97B05-A078-4619-997B-0074F8CDCFA8}" vid="{977AAEC1-2F3D-4058-88BA-53BE25444A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IACA_4_3</Template>
  <TotalTime>189</TotalTime>
  <Words>1199</Words>
  <Application>Microsoft Office PowerPoint</Application>
  <PresentationFormat>On-screen Show (4:3)</PresentationFormat>
  <Paragraphs>105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IACA_4_3</vt:lpstr>
      <vt:lpstr>Court Ordered Removal  of Filings</vt:lpstr>
      <vt:lpstr>What Removal Means</vt:lpstr>
      <vt:lpstr>What this presentation will NOT address</vt:lpstr>
      <vt:lpstr>What this presentation WILL address</vt:lpstr>
      <vt:lpstr>Threshold Determination Strict Ministerial vs. Modified Ministerial</vt:lpstr>
      <vt:lpstr>Threshold Determination (continued) </vt:lpstr>
      <vt:lpstr>When Removal is Appropriate and Various Methods to Pursue Removal </vt:lpstr>
      <vt:lpstr>How to Administer Removal or Expungement</vt:lpstr>
      <vt:lpstr>How to Administer Removal or Expungement (continued)</vt:lpstr>
      <vt:lpstr>How to Administer Removal or Expungement (continued)</vt:lpstr>
      <vt:lpstr>The Model Expungement Order </vt:lpstr>
      <vt:lpstr>What to do when there are no records of the removed filing</vt:lpstr>
      <vt:lpstr>Formulating a Proactive Policy Framework Surrounding Removal and Expungement</vt:lpstr>
      <vt:lpstr>Formulating a Proactive Policy Framework Surrounding Removal and Expungement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 Ordered Removal  of Filings</dc:title>
  <dc:creator>Zvolanek, Katie</dc:creator>
  <cp:lastModifiedBy>Zvolanek, Katie</cp:lastModifiedBy>
  <cp:revision>13</cp:revision>
  <dcterms:created xsi:type="dcterms:W3CDTF">2014-04-23T19:36:46Z</dcterms:created>
  <dcterms:modified xsi:type="dcterms:W3CDTF">2014-05-01T13:53:41Z</dcterms:modified>
</cp:coreProperties>
</file>