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embeddedFontLst>
    <p:embeddedFont>
      <p:font typeface="Poppins" panose="000005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JeQmplKneZW1WE2xK6iyvlURe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p>
        </p:txBody>
      </p:sp>
      <p:sp>
        <p:nvSpPr>
          <p:cNvPr id="173" name="Google Shape;1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8"/>
          <p:cNvSpPr>
            <a:spLocks noGrp="1"/>
          </p:cNvSpPr>
          <p:nvPr>
            <p:ph type="pic" idx="2"/>
          </p:nvPr>
        </p:nvSpPr>
        <p:spPr>
          <a:xfrm>
            <a:off x="5183188" y="987425"/>
            <a:ext cx="6172200" cy="4873625"/>
          </a:xfrm>
          <a:prstGeom prst="rect">
            <a:avLst/>
          </a:prstGeom>
          <a:noFill/>
          <a:ln>
            <a:noFill/>
          </a:ln>
        </p:spPr>
      </p:sp>
      <p:sp>
        <p:nvSpPr>
          <p:cNvPr id="143" name="Google Shape;143;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7"/>
          <p:cNvSpPr>
            <a:spLocks noGrp="1"/>
          </p:cNvSpPr>
          <p:nvPr>
            <p:ph type="pic" idx="2"/>
          </p:nvPr>
        </p:nvSpPr>
        <p:spPr>
          <a:xfrm>
            <a:off x="5183188" y="987425"/>
            <a:ext cx="6172200" cy="4873625"/>
          </a:xfrm>
          <a:prstGeom prst="rect">
            <a:avLst/>
          </a:prstGeom>
          <a:noFill/>
          <a:ln>
            <a:noFill/>
          </a:ln>
        </p:spPr>
      </p:sp>
      <p:sp>
        <p:nvSpPr>
          <p:cNvPr id="68" name="Google Shape;68;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F1C"/>
        </a:solidFill>
        <a:effectLst/>
      </p:bgPr>
    </p:bg>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1"/>
          <p:cNvSpPr/>
          <p:nvPr/>
        </p:nvSpPr>
        <p:spPr>
          <a:xfrm>
            <a:off x="-2" y="0"/>
            <a:ext cx="1219200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4" name="Google Shape;164;p1"/>
          <p:cNvSpPr/>
          <p:nvPr/>
        </p:nvSpPr>
        <p:spPr>
          <a:xfrm flipH="1">
            <a:off x="-1" y="5282344"/>
            <a:ext cx="12191998" cy="1590742"/>
          </a:xfrm>
          <a:prstGeom prst="rect">
            <a:avLst/>
          </a:prstGeom>
          <a:gradFill>
            <a:gsLst>
              <a:gs pos="0">
                <a:srgbClr val="000000">
                  <a:alpha val="95686"/>
                </a:srgbClr>
              </a:gs>
              <a:gs pos="34000">
                <a:srgbClr val="000000">
                  <a:alpha val="95686"/>
                </a:srgbClr>
              </a:gs>
              <a:gs pos="100000">
                <a:schemeClr val="accent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5" name="Google Shape;165;p1"/>
          <p:cNvSpPr/>
          <p:nvPr/>
        </p:nvSpPr>
        <p:spPr>
          <a:xfrm flipH="1">
            <a:off x="-4" y="5282344"/>
            <a:ext cx="8115300" cy="1590742"/>
          </a:xfrm>
          <a:prstGeom prst="rect">
            <a:avLst/>
          </a:prstGeom>
          <a:gradFill>
            <a:gsLst>
              <a:gs pos="0">
                <a:srgbClr val="2F5496">
                  <a:alpha val="58823"/>
                </a:srgbClr>
              </a:gs>
              <a:gs pos="28000">
                <a:srgbClr val="2F5496">
                  <a:alpha val="58823"/>
                </a:srgbClr>
              </a:gs>
              <a:gs pos="100000">
                <a:srgbClr val="000000">
                  <a:alpha val="69803"/>
                </a:srgbClr>
              </a:gs>
            </a:gsLst>
            <a:lin ang="11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6" name="Google Shape;166;p1"/>
          <p:cNvSpPr/>
          <p:nvPr/>
        </p:nvSpPr>
        <p:spPr>
          <a:xfrm flipH="1">
            <a:off x="-4" y="5282344"/>
            <a:ext cx="12191998" cy="1590742"/>
          </a:xfrm>
          <a:prstGeom prst="rect">
            <a:avLst/>
          </a:prstGeom>
          <a:gradFill>
            <a:gsLst>
              <a:gs pos="0">
                <a:srgbClr val="000000">
                  <a:alpha val="71764"/>
                </a:srgbClr>
              </a:gs>
              <a:gs pos="100000">
                <a:srgbClr val="4472C4">
                  <a:alpha val="0"/>
                </a:srgbClr>
              </a:gs>
            </a:gsLst>
            <a:lin ang="15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7" name="Google Shape;167;p1"/>
          <p:cNvSpPr txBox="1">
            <a:spLocks noGrp="1"/>
          </p:cNvSpPr>
          <p:nvPr>
            <p:ph type="ctrTitle"/>
          </p:nvPr>
        </p:nvSpPr>
        <p:spPr>
          <a:xfrm>
            <a:off x="699714" y="5490971"/>
            <a:ext cx="6962072" cy="115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Survey Says!  </a:t>
            </a:r>
            <a:endParaRPr/>
          </a:p>
        </p:txBody>
      </p:sp>
      <p:sp>
        <p:nvSpPr>
          <p:cNvPr id="168" name="Google Shape;168;p1"/>
          <p:cNvSpPr txBox="1">
            <a:spLocks noGrp="1"/>
          </p:cNvSpPr>
          <p:nvPr>
            <p:ph type="subTitle" idx="1"/>
          </p:nvPr>
        </p:nvSpPr>
        <p:spPr>
          <a:xfrm>
            <a:off x="8456522" y="5633765"/>
            <a:ext cx="3408555" cy="8736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000"/>
              <a:buNone/>
            </a:pPr>
            <a:r>
              <a:rPr lang="en-US" sz="2000">
                <a:solidFill>
                  <a:srgbClr val="FFFFFF"/>
                </a:solidFill>
              </a:rPr>
              <a:t>Presenter Name(s): Despina Shields, Eric Geringswald</a:t>
            </a:r>
            <a:endParaRPr/>
          </a:p>
          <a:p>
            <a:pPr marL="0" lvl="0" indent="0" algn="l" rtl="0">
              <a:lnSpc>
                <a:spcPct val="90000"/>
              </a:lnSpc>
              <a:spcBef>
                <a:spcPts val="1000"/>
              </a:spcBef>
              <a:spcAft>
                <a:spcPts val="0"/>
              </a:spcAft>
              <a:buClr>
                <a:schemeClr val="dk1"/>
              </a:buClr>
              <a:buSzPts val="2000"/>
              <a:buNone/>
            </a:pPr>
            <a:endParaRPr sz="2000">
              <a:solidFill>
                <a:srgbClr val="FFFFFF"/>
              </a:solidFill>
            </a:endParaRPr>
          </a:p>
        </p:txBody>
      </p:sp>
      <p:pic>
        <p:nvPicPr>
          <p:cNvPr id="169" name="Google Shape;169;p1" descr="A picture containing text, gauge&#10;&#10;Description automatically generated"/>
          <p:cNvPicPr preferRelativeResize="0"/>
          <p:nvPr/>
        </p:nvPicPr>
        <p:blipFill rotWithShape="1">
          <a:blip r:embed="rId3">
            <a:alphaModFix/>
          </a:blip>
          <a:srcRect/>
          <a:stretch/>
        </p:blipFill>
        <p:spPr>
          <a:xfrm>
            <a:off x="478535" y="1163648"/>
            <a:ext cx="11327549" cy="29734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10" descr="A blue and black background with many lights&#10;&#10;Description automatically generated"/>
          <p:cNvPicPr preferRelativeResize="0"/>
          <p:nvPr/>
        </p:nvPicPr>
        <p:blipFill rotWithShape="1">
          <a:blip r:embed="rId3">
            <a:alphaModFix/>
          </a:blip>
          <a:srcRect/>
          <a:stretch/>
        </p:blipFill>
        <p:spPr>
          <a:xfrm>
            <a:off x="0" y="1524000"/>
            <a:ext cx="12201755" cy="5334000"/>
          </a:xfrm>
          <a:prstGeom prst="rect">
            <a:avLst/>
          </a:prstGeom>
          <a:noFill/>
          <a:ln>
            <a:noFill/>
          </a:ln>
        </p:spPr>
      </p:pic>
      <p:sp>
        <p:nvSpPr>
          <p:cNvPr id="444" name="Google Shape;444;p10"/>
          <p:cNvSpPr txBox="1"/>
          <p:nvPr/>
        </p:nvSpPr>
        <p:spPr>
          <a:xfrm>
            <a:off x="340659" y="659496"/>
            <a:ext cx="1178705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Poppins"/>
              <a:buNone/>
            </a:pPr>
            <a:r>
              <a:rPr lang="en-US" sz="2800" b="1" i="0" u="none" strike="noStrike" cap="none">
                <a:solidFill>
                  <a:srgbClr val="FFFFFF"/>
                </a:solidFill>
                <a:latin typeface="Poppins"/>
                <a:ea typeface="Poppins"/>
                <a:cs typeface="Poppins"/>
                <a:sym typeface="Poppins"/>
              </a:rPr>
              <a:t>Which States Offer Expedited Service Options that are Desired </a:t>
            </a:r>
            <a:endParaRPr/>
          </a:p>
        </p:txBody>
      </p:sp>
      <p:grpSp>
        <p:nvGrpSpPr>
          <p:cNvPr id="445" name="Google Shape;445;p10"/>
          <p:cNvGrpSpPr/>
          <p:nvPr/>
        </p:nvGrpSpPr>
        <p:grpSpPr>
          <a:xfrm>
            <a:off x="1016768" y="1819858"/>
            <a:ext cx="10158463" cy="4847609"/>
            <a:chOff x="2146174" y="2308981"/>
            <a:chExt cx="7899652" cy="3769706"/>
          </a:xfrm>
        </p:grpSpPr>
        <p:sp>
          <p:nvSpPr>
            <p:cNvPr id="446" name="Google Shape;446;p10"/>
            <p:cNvSpPr/>
            <p:nvPr/>
          </p:nvSpPr>
          <p:spPr>
            <a:xfrm>
              <a:off x="2146174" y="2308981"/>
              <a:ext cx="7899652" cy="3769706"/>
            </a:xfrm>
            <a:prstGeom prst="roundRect">
              <a:avLst>
                <a:gd name="adj" fmla="val 10338"/>
              </a:avLst>
            </a:prstGeom>
            <a:solidFill>
              <a:schemeClr val="dk1">
                <a:alpha val="8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47" name="Google Shape;447;p10"/>
            <p:cNvSpPr/>
            <p:nvPr/>
          </p:nvSpPr>
          <p:spPr>
            <a:xfrm>
              <a:off x="2291344" y="2488471"/>
              <a:ext cx="7609312" cy="3401553"/>
            </a:xfrm>
            <a:prstGeom prst="roundRect">
              <a:avLst>
                <a:gd name="adj" fmla="val 7925"/>
              </a:avLst>
            </a:prstGeom>
            <a:solidFill>
              <a:schemeClr val="dk1">
                <a:alpha val="60000"/>
              </a:schemeClr>
            </a:solidFill>
            <a:ln w="762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448" name="Google Shape;448;p10"/>
          <p:cNvSpPr/>
          <p:nvPr/>
        </p:nvSpPr>
        <p:spPr>
          <a:xfrm>
            <a:off x="1419471" y="2385618"/>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449" name="Google Shape;449;p10"/>
          <p:cNvGrpSpPr/>
          <p:nvPr/>
        </p:nvGrpSpPr>
        <p:grpSpPr>
          <a:xfrm>
            <a:off x="1545535" y="2508240"/>
            <a:ext cx="4311913" cy="815273"/>
            <a:chOff x="1545535" y="2508240"/>
            <a:chExt cx="4311913" cy="815273"/>
          </a:xfrm>
        </p:grpSpPr>
        <p:sp>
          <p:nvSpPr>
            <p:cNvPr id="450" name="Google Shape;450;p10"/>
            <p:cNvSpPr/>
            <p:nvPr/>
          </p:nvSpPr>
          <p:spPr>
            <a:xfrm>
              <a:off x="1545535" y="2508240"/>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Clr>
                  <a:srgbClr val="FFFFFF"/>
                </a:buClr>
                <a:buSzPts val="1800"/>
                <a:buFont typeface="Poppins"/>
                <a:buNone/>
              </a:pPr>
              <a:r>
                <a:rPr lang="en-US" sz="1800" b="1">
                  <a:solidFill>
                    <a:srgbClr val="FFFFFF"/>
                  </a:solidFill>
                  <a:latin typeface="Poppins"/>
                  <a:ea typeface="Poppins"/>
                  <a:cs typeface="Poppins"/>
                  <a:sym typeface="Poppins"/>
                </a:rPr>
                <a:t>Delaware</a:t>
              </a:r>
              <a:endParaRPr sz="1800" b="1" i="0" u="none" strike="noStrike" cap="none">
                <a:solidFill>
                  <a:srgbClr val="FFFFFF"/>
                </a:solidFill>
                <a:latin typeface="Poppins"/>
                <a:ea typeface="Poppins"/>
                <a:cs typeface="Poppins"/>
                <a:sym typeface="Poppins"/>
              </a:endParaRPr>
            </a:p>
            <a:p>
              <a:pPr marL="0" marR="0" lvl="0" indent="0" algn="ctr" rtl="0">
                <a:lnSpc>
                  <a:spcPct val="100000"/>
                </a:lnSpc>
                <a:spcBef>
                  <a:spcPts val="0"/>
                </a:spcBef>
                <a:spcAft>
                  <a:spcPts val="0"/>
                </a:spcAft>
                <a:buClr>
                  <a:schemeClr val="lt1"/>
                </a:buClr>
                <a:buSzPts val="1800"/>
                <a:buFont typeface="Calibri"/>
                <a:buNone/>
              </a:pPr>
              <a:endParaRPr sz="1800" b="1" i="0" u="none" strike="noStrike" cap="none">
                <a:solidFill>
                  <a:srgbClr val="FFFFFF"/>
                </a:solidFill>
                <a:latin typeface="Poppins"/>
                <a:ea typeface="Poppins"/>
                <a:cs typeface="Poppins"/>
                <a:sym typeface="Poppins"/>
              </a:endParaRPr>
            </a:p>
          </p:txBody>
        </p:sp>
        <p:sp>
          <p:nvSpPr>
            <p:cNvPr id="451" name="Google Shape;451;p10"/>
            <p:cNvSpPr/>
            <p:nvPr/>
          </p:nvSpPr>
          <p:spPr>
            <a:xfrm>
              <a:off x="4952777" y="2536062"/>
              <a:ext cx="881458" cy="7620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452" name="Google Shape;452;p10"/>
            <p:cNvCxnSpPr/>
            <p:nvPr/>
          </p:nvCxnSpPr>
          <p:spPr>
            <a:xfrm>
              <a:off x="4956262" y="2529140"/>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453" name="Google Shape;453;p10"/>
            <p:cNvCxnSpPr/>
            <p:nvPr/>
          </p:nvCxnSpPr>
          <p:spPr>
            <a:xfrm>
              <a:off x="5832951" y="2530254"/>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454" name="Google Shape;454;p10"/>
            <p:cNvSpPr txBox="1"/>
            <p:nvPr/>
          </p:nvSpPr>
          <p:spPr>
            <a:xfrm>
              <a:off x="5085040" y="2740013"/>
              <a:ext cx="720042" cy="3809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Poppins"/>
                <a:buNone/>
              </a:pPr>
              <a:r>
                <a:rPr lang="en-US" sz="1800" b="1">
                  <a:solidFill>
                    <a:srgbClr val="FFFFFF"/>
                  </a:solidFill>
                  <a:latin typeface="Poppins"/>
                  <a:ea typeface="Poppins"/>
                  <a:cs typeface="Poppins"/>
                  <a:sym typeface="Poppins"/>
                </a:rPr>
                <a:t>1</a:t>
              </a:r>
              <a:endParaRPr sz="1800" b="1" i="0" u="none" strike="noStrike" cap="none">
                <a:solidFill>
                  <a:srgbClr val="FFFFFF"/>
                </a:solidFill>
                <a:latin typeface="Poppins"/>
                <a:ea typeface="Poppins"/>
                <a:cs typeface="Poppins"/>
                <a:sym typeface="Poppins"/>
              </a:endParaRPr>
            </a:p>
          </p:txBody>
        </p:sp>
      </p:grpSp>
      <p:sp>
        <p:nvSpPr>
          <p:cNvPr id="455" name="Google Shape;455;p10"/>
          <p:cNvSpPr/>
          <p:nvPr/>
        </p:nvSpPr>
        <p:spPr>
          <a:xfrm>
            <a:off x="1419471" y="3703722"/>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456" name="Google Shape;456;p10"/>
          <p:cNvGrpSpPr/>
          <p:nvPr/>
        </p:nvGrpSpPr>
        <p:grpSpPr>
          <a:xfrm>
            <a:off x="1545535" y="3826344"/>
            <a:ext cx="4311913" cy="815273"/>
            <a:chOff x="1545535" y="3826344"/>
            <a:chExt cx="4311913" cy="815273"/>
          </a:xfrm>
        </p:grpSpPr>
        <p:cxnSp>
          <p:nvCxnSpPr>
            <p:cNvPr id="457" name="Google Shape;457;p10"/>
            <p:cNvCxnSpPr/>
            <p:nvPr/>
          </p:nvCxnSpPr>
          <p:spPr>
            <a:xfrm>
              <a:off x="4956262" y="3849086"/>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458" name="Google Shape;458;p10"/>
            <p:cNvCxnSpPr/>
            <p:nvPr/>
          </p:nvCxnSpPr>
          <p:spPr>
            <a:xfrm>
              <a:off x="5832951" y="3848360"/>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459" name="Google Shape;459;p10"/>
            <p:cNvSpPr/>
            <p:nvPr/>
          </p:nvSpPr>
          <p:spPr>
            <a:xfrm>
              <a:off x="1545535" y="3826344"/>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Clr>
                  <a:srgbClr val="FFFFFF"/>
                </a:buClr>
                <a:buSzPts val="1800"/>
                <a:buFont typeface="Poppins"/>
                <a:buNone/>
              </a:pPr>
              <a:r>
                <a:rPr lang="en-US" sz="1800" b="1">
                  <a:solidFill>
                    <a:srgbClr val="FFFFFF"/>
                  </a:solidFill>
                  <a:latin typeface="Poppins"/>
                  <a:ea typeface="Poppins"/>
                  <a:cs typeface="Poppins"/>
                  <a:sym typeface="Poppins"/>
                </a:rPr>
                <a:t>North Carolina</a:t>
              </a:r>
              <a:endParaRPr sz="1800" b="1" i="0" u="none" strike="noStrike" cap="none">
                <a:solidFill>
                  <a:srgbClr val="FFFFFF"/>
                </a:solidFill>
                <a:latin typeface="Poppins"/>
                <a:ea typeface="Poppins"/>
                <a:cs typeface="Poppins"/>
                <a:sym typeface="Poppins"/>
              </a:endParaRPr>
            </a:p>
            <a:p>
              <a:pPr marL="0" marR="0" lvl="0" indent="0" algn="ctr" rtl="0">
                <a:lnSpc>
                  <a:spcPct val="100000"/>
                </a:lnSpc>
                <a:spcBef>
                  <a:spcPts val="0"/>
                </a:spcBef>
                <a:spcAft>
                  <a:spcPts val="0"/>
                </a:spcAft>
                <a:buClr>
                  <a:schemeClr val="lt1"/>
                </a:buClr>
                <a:buSzPts val="1800"/>
                <a:buFont typeface="Calibri"/>
                <a:buNone/>
              </a:pPr>
              <a:endParaRPr sz="1800" b="1" i="0" u="none" strike="noStrike" cap="none">
                <a:solidFill>
                  <a:srgbClr val="FFFFFF"/>
                </a:solidFill>
                <a:latin typeface="Poppins"/>
                <a:ea typeface="Poppins"/>
                <a:cs typeface="Poppins"/>
                <a:sym typeface="Poppins"/>
              </a:endParaRPr>
            </a:p>
          </p:txBody>
        </p:sp>
        <p:sp>
          <p:nvSpPr>
            <p:cNvPr id="460" name="Google Shape;460;p10"/>
            <p:cNvSpPr/>
            <p:nvPr/>
          </p:nvSpPr>
          <p:spPr>
            <a:xfrm>
              <a:off x="4952777" y="3856745"/>
              <a:ext cx="881458" cy="7592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61" name="Google Shape;461;p10"/>
            <p:cNvSpPr txBox="1"/>
            <p:nvPr/>
          </p:nvSpPr>
          <p:spPr>
            <a:xfrm>
              <a:off x="5085040" y="4055570"/>
              <a:ext cx="720042" cy="3809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Poppins"/>
                <a:buNone/>
              </a:pPr>
              <a:r>
                <a:rPr lang="en-US" sz="1800" b="1" i="0" u="none" strike="noStrike" cap="none">
                  <a:solidFill>
                    <a:srgbClr val="FFFFFF"/>
                  </a:solidFill>
                  <a:latin typeface="Poppins"/>
                  <a:ea typeface="Poppins"/>
                  <a:cs typeface="Poppins"/>
                  <a:sym typeface="Poppins"/>
                </a:rPr>
                <a:t>2</a:t>
              </a:r>
              <a:endParaRPr/>
            </a:p>
          </p:txBody>
        </p:sp>
      </p:grpSp>
      <p:sp>
        <p:nvSpPr>
          <p:cNvPr id="462" name="Google Shape;462;p10"/>
          <p:cNvSpPr/>
          <p:nvPr/>
        </p:nvSpPr>
        <p:spPr>
          <a:xfrm>
            <a:off x="1388257" y="5022787"/>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463" name="Google Shape;463;p10"/>
          <p:cNvGrpSpPr/>
          <p:nvPr/>
        </p:nvGrpSpPr>
        <p:grpSpPr>
          <a:xfrm>
            <a:off x="1514320" y="5145409"/>
            <a:ext cx="4311913" cy="815273"/>
            <a:chOff x="1514320" y="5145409"/>
            <a:chExt cx="4311913" cy="815273"/>
          </a:xfrm>
        </p:grpSpPr>
        <p:sp>
          <p:nvSpPr>
            <p:cNvPr id="464" name="Google Shape;464;p10"/>
            <p:cNvSpPr/>
            <p:nvPr/>
          </p:nvSpPr>
          <p:spPr>
            <a:xfrm>
              <a:off x="1514320" y="5145409"/>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Clr>
                  <a:srgbClr val="FFFFFF"/>
                </a:buClr>
                <a:buSzPts val="1800"/>
                <a:buFont typeface="Poppins"/>
                <a:buNone/>
              </a:pPr>
              <a:r>
                <a:rPr lang="en-US" sz="1800" b="1">
                  <a:solidFill>
                    <a:srgbClr val="FFFFFF"/>
                  </a:solidFill>
                  <a:latin typeface="Poppins"/>
                  <a:ea typeface="Poppins"/>
                  <a:cs typeface="Poppins"/>
                  <a:sym typeface="Poppins"/>
                </a:rPr>
                <a:t>Michigan</a:t>
              </a:r>
              <a:endParaRPr sz="1800" b="1" i="0" u="none" strike="noStrike" cap="none">
                <a:solidFill>
                  <a:srgbClr val="FFFFFF"/>
                </a:solidFill>
                <a:latin typeface="Poppins"/>
                <a:ea typeface="Poppins"/>
                <a:cs typeface="Poppins"/>
                <a:sym typeface="Poppins"/>
              </a:endParaRPr>
            </a:p>
            <a:p>
              <a:pPr marL="0" marR="0" lvl="0" indent="0" algn="ctr" rtl="0">
                <a:lnSpc>
                  <a:spcPct val="100000"/>
                </a:lnSpc>
                <a:spcBef>
                  <a:spcPts val="0"/>
                </a:spcBef>
                <a:spcAft>
                  <a:spcPts val="0"/>
                </a:spcAft>
                <a:buClr>
                  <a:schemeClr val="lt1"/>
                </a:buClr>
                <a:buSzPts val="1800"/>
                <a:buFont typeface="Calibri"/>
                <a:buNone/>
              </a:pPr>
              <a:endParaRPr sz="1800" b="1" i="0" u="none" strike="noStrike" cap="none">
                <a:solidFill>
                  <a:srgbClr val="FFFFFF"/>
                </a:solidFill>
                <a:latin typeface="Poppins"/>
                <a:ea typeface="Poppins"/>
                <a:cs typeface="Poppins"/>
                <a:sym typeface="Poppins"/>
              </a:endParaRPr>
            </a:p>
          </p:txBody>
        </p:sp>
        <p:sp>
          <p:nvSpPr>
            <p:cNvPr id="465" name="Google Shape;465;p10"/>
            <p:cNvSpPr/>
            <p:nvPr/>
          </p:nvSpPr>
          <p:spPr>
            <a:xfrm>
              <a:off x="4921563" y="5169335"/>
              <a:ext cx="881458" cy="7690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466" name="Google Shape;466;p10"/>
            <p:cNvCxnSpPr/>
            <p:nvPr/>
          </p:nvCxnSpPr>
          <p:spPr>
            <a:xfrm>
              <a:off x="4921674" y="5170797"/>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467" name="Google Shape;467;p10"/>
            <p:cNvCxnSpPr/>
            <p:nvPr/>
          </p:nvCxnSpPr>
          <p:spPr>
            <a:xfrm>
              <a:off x="5808454" y="5170797"/>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468" name="Google Shape;468;p10"/>
            <p:cNvSpPr txBox="1"/>
            <p:nvPr/>
          </p:nvSpPr>
          <p:spPr>
            <a:xfrm>
              <a:off x="5085040" y="5364816"/>
              <a:ext cx="720042" cy="3809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Poppins"/>
                <a:buNone/>
              </a:pPr>
              <a:r>
                <a:rPr lang="en-US" sz="1800" b="1" i="0" u="none" strike="noStrike" cap="none">
                  <a:solidFill>
                    <a:srgbClr val="FFFFFF"/>
                  </a:solidFill>
                  <a:latin typeface="Poppins"/>
                  <a:ea typeface="Poppins"/>
                  <a:cs typeface="Poppins"/>
                  <a:sym typeface="Poppins"/>
                </a:rPr>
                <a:t>3</a:t>
              </a:r>
              <a:endParaRPr/>
            </a:p>
          </p:txBody>
        </p:sp>
      </p:grpSp>
      <p:sp>
        <p:nvSpPr>
          <p:cNvPr id="469" name="Google Shape;469;p10"/>
          <p:cNvSpPr/>
          <p:nvPr/>
        </p:nvSpPr>
        <p:spPr>
          <a:xfrm>
            <a:off x="6198142" y="2385618"/>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470" name="Google Shape;470;p10"/>
          <p:cNvGrpSpPr/>
          <p:nvPr/>
        </p:nvGrpSpPr>
        <p:grpSpPr>
          <a:xfrm>
            <a:off x="6324207" y="2508240"/>
            <a:ext cx="4311913" cy="815273"/>
            <a:chOff x="6324207" y="2508240"/>
            <a:chExt cx="4311913" cy="815273"/>
          </a:xfrm>
        </p:grpSpPr>
        <p:sp>
          <p:nvSpPr>
            <p:cNvPr id="471" name="Google Shape;471;p10"/>
            <p:cNvSpPr/>
            <p:nvPr/>
          </p:nvSpPr>
          <p:spPr>
            <a:xfrm>
              <a:off x="6324207" y="2508240"/>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Clr>
                  <a:srgbClr val="FFFFFF"/>
                </a:buClr>
                <a:buSzPts val="1800"/>
                <a:buFont typeface="Poppins"/>
                <a:buNone/>
              </a:pPr>
              <a:r>
                <a:rPr lang="en-US" sz="1800" b="1">
                  <a:solidFill>
                    <a:srgbClr val="FFFFFF"/>
                  </a:solidFill>
                  <a:latin typeface="Poppins"/>
                  <a:ea typeface="Poppins"/>
                  <a:cs typeface="Poppins"/>
                  <a:sym typeface="Poppins"/>
                </a:rPr>
                <a:t>Connecticut</a:t>
              </a:r>
              <a:endParaRPr sz="1800" b="1" i="0" u="none" strike="noStrike" cap="none">
                <a:solidFill>
                  <a:srgbClr val="FFFFFF"/>
                </a:solidFill>
                <a:latin typeface="Poppins"/>
                <a:ea typeface="Poppins"/>
                <a:cs typeface="Poppins"/>
                <a:sym typeface="Poppins"/>
              </a:endParaRPr>
            </a:p>
            <a:p>
              <a:pPr marL="0" marR="0" lvl="0" indent="0" algn="ctr" rtl="0">
                <a:lnSpc>
                  <a:spcPct val="100000"/>
                </a:lnSpc>
                <a:spcBef>
                  <a:spcPts val="0"/>
                </a:spcBef>
                <a:spcAft>
                  <a:spcPts val="0"/>
                </a:spcAft>
                <a:buClr>
                  <a:schemeClr val="lt1"/>
                </a:buClr>
                <a:buSzPts val="1800"/>
                <a:buFont typeface="Calibri"/>
                <a:buNone/>
              </a:pPr>
              <a:endParaRPr sz="1800" b="1" i="0" u="none" strike="noStrike" cap="none">
                <a:solidFill>
                  <a:srgbClr val="FFFFFF"/>
                </a:solidFill>
                <a:latin typeface="Poppins"/>
                <a:ea typeface="Poppins"/>
                <a:cs typeface="Poppins"/>
                <a:sym typeface="Poppins"/>
              </a:endParaRPr>
            </a:p>
          </p:txBody>
        </p:sp>
        <p:sp>
          <p:nvSpPr>
            <p:cNvPr id="472" name="Google Shape;472;p10"/>
            <p:cNvSpPr/>
            <p:nvPr/>
          </p:nvSpPr>
          <p:spPr>
            <a:xfrm>
              <a:off x="9731448" y="2536062"/>
              <a:ext cx="881458" cy="7620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473" name="Google Shape;473;p10"/>
            <p:cNvCxnSpPr/>
            <p:nvPr/>
          </p:nvCxnSpPr>
          <p:spPr>
            <a:xfrm>
              <a:off x="9734934" y="2529140"/>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474" name="Google Shape;474;p10"/>
            <p:cNvCxnSpPr/>
            <p:nvPr/>
          </p:nvCxnSpPr>
          <p:spPr>
            <a:xfrm>
              <a:off x="10611622" y="2530254"/>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475" name="Google Shape;475;p10"/>
            <p:cNvSpPr txBox="1"/>
            <p:nvPr/>
          </p:nvSpPr>
          <p:spPr>
            <a:xfrm>
              <a:off x="9863712" y="2740013"/>
              <a:ext cx="720042" cy="3809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Poppins"/>
                <a:buNone/>
              </a:pPr>
              <a:r>
                <a:rPr lang="en-US" sz="1800" b="1">
                  <a:solidFill>
                    <a:srgbClr val="FFFFFF"/>
                  </a:solidFill>
                  <a:latin typeface="Poppins"/>
                  <a:ea typeface="Poppins"/>
                  <a:cs typeface="Poppins"/>
                  <a:sym typeface="Poppins"/>
                </a:rPr>
                <a:t>4</a:t>
              </a:r>
              <a:endParaRPr sz="1800" b="1" i="0" u="none" strike="noStrike" cap="none">
                <a:solidFill>
                  <a:srgbClr val="FFFFFF"/>
                </a:solidFill>
                <a:latin typeface="Poppins"/>
                <a:ea typeface="Poppins"/>
                <a:cs typeface="Poppins"/>
                <a:sym typeface="Poppins"/>
              </a:endParaRPr>
            </a:p>
          </p:txBody>
        </p:sp>
      </p:grpSp>
      <p:sp>
        <p:nvSpPr>
          <p:cNvPr id="476" name="Google Shape;476;p10"/>
          <p:cNvSpPr/>
          <p:nvPr/>
        </p:nvSpPr>
        <p:spPr>
          <a:xfrm>
            <a:off x="6198142" y="3703722"/>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477" name="Google Shape;477;p10"/>
          <p:cNvGrpSpPr/>
          <p:nvPr/>
        </p:nvGrpSpPr>
        <p:grpSpPr>
          <a:xfrm>
            <a:off x="6324207" y="3826344"/>
            <a:ext cx="4311913" cy="815273"/>
            <a:chOff x="6324207" y="3826344"/>
            <a:chExt cx="4311913" cy="815273"/>
          </a:xfrm>
        </p:grpSpPr>
        <p:sp>
          <p:nvSpPr>
            <p:cNvPr id="478" name="Google Shape;478;p10"/>
            <p:cNvSpPr/>
            <p:nvPr/>
          </p:nvSpPr>
          <p:spPr>
            <a:xfrm>
              <a:off x="6324207" y="3826344"/>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Clr>
                  <a:srgbClr val="FFFFFF"/>
                </a:buClr>
                <a:buSzPts val="1800"/>
                <a:buFont typeface="Poppins"/>
                <a:buNone/>
              </a:pPr>
              <a:r>
                <a:rPr lang="en-US" sz="1800" b="1">
                  <a:solidFill>
                    <a:srgbClr val="FFFFFF"/>
                  </a:solidFill>
                  <a:latin typeface="Poppins"/>
                  <a:ea typeface="Poppins"/>
                  <a:cs typeface="Poppins"/>
                  <a:sym typeface="Poppins"/>
                </a:rPr>
                <a:t>Pennsylvania</a:t>
              </a:r>
              <a:endParaRPr sz="1800" b="1" i="0" u="none" strike="noStrike" cap="none">
                <a:solidFill>
                  <a:srgbClr val="FFFFFF"/>
                </a:solidFill>
                <a:latin typeface="Poppins"/>
                <a:ea typeface="Poppins"/>
                <a:cs typeface="Poppins"/>
                <a:sym typeface="Poppins"/>
              </a:endParaRPr>
            </a:p>
            <a:p>
              <a:pPr marL="0" marR="0" lvl="0" indent="0" algn="ctr" rtl="0">
                <a:lnSpc>
                  <a:spcPct val="100000"/>
                </a:lnSpc>
                <a:spcBef>
                  <a:spcPts val="0"/>
                </a:spcBef>
                <a:spcAft>
                  <a:spcPts val="0"/>
                </a:spcAft>
                <a:buClr>
                  <a:schemeClr val="lt1"/>
                </a:buClr>
                <a:buSzPts val="1800"/>
                <a:buFont typeface="Calibri"/>
                <a:buNone/>
              </a:pPr>
              <a:endParaRPr sz="1800" b="1" i="0" u="none" strike="noStrike" cap="none">
                <a:solidFill>
                  <a:srgbClr val="FFFFFF"/>
                </a:solidFill>
                <a:latin typeface="Poppins"/>
                <a:ea typeface="Poppins"/>
                <a:cs typeface="Poppins"/>
                <a:sym typeface="Poppins"/>
              </a:endParaRPr>
            </a:p>
          </p:txBody>
        </p:sp>
        <p:sp>
          <p:nvSpPr>
            <p:cNvPr id="479" name="Google Shape;479;p10"/>
            <p:cNvSpPr/>
            <p:nvPr/>
          </p:nvSpPr>
          <p:spPr>
            <a:xfrm>
              <a:off x="9731448" y="3856745"/>
              <a:ext cx="881458" cy="7592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480" name="Google Shape;480;p10"/>
            <p:cNvCxnSpPr/>
            <p:nvPr/>
          </p:nvCxnSpPr>
          <p:spPr>
            <a:xfrm>
              <a:off x="9734934" y="3849086"/>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481" name="Google Shape;481;p10"/>
            <p:cNvCxnSpPr/>
            <p:nvPr/>
          </p:nvCxnSpPr>
          <p:spPr>
            <a:xfrm>
              <a:off x="10611622" y="3848360"/>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482" name="Google Shape;482;p10"/>
            <p:cNvSpPr txBox="1"/>
            <p:nvPr/>
          </p:nvSpPr>
          <p:spPr>
            <a:xfrm>
              <a:off x="9863712" y="4055570"/>
              <a:ext cx="720042" cy="3809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Poppins"/>
                <a:buNone/>
              </a:pPr>
              <a:r>
                <a:rPr lang="en-US" sz="1800" b="1" i="0" u="none" strike="noStrike" cap="none">
                  <a:solidFill>
                    <a:srgbClr val="FFFFFF"/>
                  </a:solidFill>
                  <a:latin typeface="Poppins"/>
                  <a:ea typeface="Poppins"/>
                  <a:cs typeface="Poppins"/>
                  <a:sym typeface="Poppins"/>
                </a:rPr>
                <a:t>5</a:t>
              </a:r>
              <a:endParaRPr/>
            </a:p>
          </p:txBody>
        </p:sp>
      </p:grpSp>
      <p:sp>
        <p:nvSpPr>
          <p:cNvPr id="483" name="Google Shape;483;p10"/>
          <p:cNvSpPr/>
          <p:nvPr/>
        </p:nvSpPr>
        <p:spPr>
          <a:xfrm>
            <a:off x="6166928" y="5022787"/>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484" name="Google Shape;484;p10"/>
          <p:cNvGrpSpPr/>
          <p:nvPr/>
        </p:nvGrpSpPr>
        <p:grpSpPr>
          <a:xfrm>
            <a:off x="6292991" y="5145409"/>
            <a:ext cx="4311913" cy="815273"/>
            <a:chOff x="6292991" y="5145409"/>
            <a:chExt cx="4311913" cy="815273"/>
          </a:xfrm>
        </p:grpSpPr>
        <p:sp>
          <p:nvSpPr>
            <p:cNvPr id="485" name="Google Shape;485;p10"/>
            <p:cNvSpPr/>
            <p:nvPr/>
          </p:nvSpPr>
          <p:spPr>
            <a:xfrm>
              <a:off x="6292991" y="5145409"/>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Clr>
                  <a:srgbClr val="FFFFFF"/>
                </a:buClr>
                <a:buSzPts val="1800"/>
                <a:buFont typeface="Poppins"/>
                <a:buNone/>
              </a:pPr>
              <a:r>
                <a:rPr lang="en-US" sz="1800" b="1">
                  <a:solidFill>
                    <a:srgbClr val="FFFFFF"/>
                  </a:solidFill>
                  <a:latin typeface="Poppins"/>
                  <a:ea typeface="Poppins"/>
                  <a:cs typeface="Poppins"/>
                  <a:sym typeface="Poppins"/>
                </a:rPr>
                <a:t>New Jersey</a:t>
              </a:r>
              <a:endParaRPr sz="1800" b="1" i="0" u="none" strike="noStrike" cap="none">
                <a:solidFill>
                  <a:srgbClr val="FFFFFF"/>
                </a:solidFill>
                <a:latin typeface="Poppins"/>
                <a:ea typeface="Poppins"/>
                <a:cs typeface="Poppins"/>
                <a:sym typeface="Poppins"/>
              </a:endParaRPr>
            </a:p>
            <a:p>
              <a:pPr marL="0" marR="0" lvl="0" indent="0" algn="ctr" rtl="0">
                <a:lnSpc>
                  <a:spcPct val="100000"/>
                </a:lnSpc>
                <a:spcBef>
                  <a:spcPts val="0"/>
                </a:spcBef>
                <a:spcAft>
                  <a:spcPts val="0"/>
                </a:spcAft>
                <a:buClr>
                  <a:schemeClr val="lt1"/>
                </a:buClr>
                <a:buSzPts val="1800"/>
                <a:buFont typeface="Calibri"/>
                <a:buNone/>
              </a:pPr>
              <a:endParaRPr sz="1800" b="1" i="0" u="none" strike="noStrike" cap="none">
                <a:solidFill>
                  <a:srgbClr val="FFFFFF"/>
                </a:solidFill>
                <a:latin typeface="Poppins"/>
                <a:ea typeface="Poppins"/>
                <a:cs typeface="Poppins"/>
                <a:sym typeface="Poppins"/>
              </a:endParaRPr>
            </a:p>
          </p:txBody>
        </p:sp>
        <p:sp>
          <p:nvSpPr>
            <p:cNvPr id="486" name="Google Shape;486;p10"/>
            <p:cNvSpPr/>
            <p:nvPr/>
          </p:nvSpPr>
          <p:spPr>
            <a:xfrm>
              <a:off x="9700234" y="5169335"/>
              <a:ext cx="881458" cy="7690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487" name="Google Shape;487;p10"/>
            <p:cNvCxnSpPr/>
            <p:nvPr/>
          </p:nvCxnSpPr>
          <p:spPr>
            <a:xfrm>
              <a:off x="9700346" y="5170797"/>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488" name="Google Shape;488;p10"/>
            <p:cNvCxnSpPr/>
            <p:nvPr/>
          </p:nvCxnSpPr>
          <p:spPr>
            <a:xfrm>
              <a:off x="10587125" y="5170797"/>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489" name="Google Shape;489;p10"/>
            <p:cNvSpPr txBox="1"/>
            <p:nvPr/>
          </p:nvSpPr>
          <p:spPr>
            <a:xfrm>
              <a:off x="9863712" y="5364816"/>
              <a:ext cx="720042" cy="3809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Poppins"/>
                <a:buNone/>
              </a:pPr>
              <a:r>
                <a:rPr lang="en-US" sz="1800" b="1" i="0" u="none" strike="noStrike" cap="none">
                  <a:solidFill>
                    <a:srgbClr val="FFFFFF"/>
                  </a:solidFill>
                  <a:latin typeface="Poppins"/>
                  <a:ea typeface="Poppins"/>
                  <a:cs typeface="Poppins"/>
                  <a:sym typeface="Poppins"/>
                </a:rPr>
                <a:t>6</a:t>
              </a:r>
              <a:endParaRPr/>
            </a:p>
          </p:txBody>
        </p:sp>
      </p:grpSp>
      <p:grpSp>
        <p:nvGrpSpPr>
          <p:cNvPr id="490" name="Google Shape;490;p10"/>
          <p:cNvGrpSpPr/>
          <p:nvPr/>
        </p:nvGrpSpPr>
        <p:grpSpPr>
          <a:xfrm>
            <a:off x="433445" y="-598363"/>
            <a:ext cx="2979432" cy="1031505"/>
            <a:chOff x="433445" y="-598363"/>
            <a:chExt cx="2979432" cy="1031505"/>
          </a:xfrm>
        </p:grpSpPr>
        <p:sp>
          <p:nvSpPr>
            <p:cNvPr id="491" name="Google Shape;491;p10"/>
            <p:cNvSpPr/>
            <p:nvPr/>
          </p:nvSpPr>
          <p:spPr>
            <a:xfrm>
              <a:off x="433445" y="-598363"/>
              <a:ext cx="2979432" cy="1031505"/>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92" name="Google Shape;492;p10"/>
            <p:cNvSpPr txBox="1"/>
            <p:nvPr/>
          </p:nvSpPr>
          <p:spPr>
            <a:xfrm>
              <a:off x="581606" y="103027"/>
              <a:ext cx="2685352"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200"/>
                <a:buFont typeface="Poppins"/>
                <a:buNone/>
              </a:pPr>
              <a:r>
                <a:rPr lang="en-US" sz="1200" b="0" i="0" u="none" strike="noStrike" cap="none">
                  <a:solidFill>
                    <a:srgbClr val="FFFFFF"/>
                  </a:solidFill>
                  <a:latin typeface="Poppins"/>
                  <a:ea typeface="Poppins"/>
                  <a:cs typeface="Poppins"/>
                  <a:sym typeface="Poppins"/>
                </a:rPr>
                <a:t>Reveal Answers Using Animation</a:t>
              </a:r>
              <a:endParaRPr sz="1200" b="0" i="0" u="none" strike="noStrike" cap="none">
                <a:solidFill>
                  <a:srgbClr val="FFFFFF"/>
                </a:solidFill>
                <a:latin typeface="Poppins"/>
                <a:ea typeface="Poppins"/>
                <a:cs typeface="Poppins"/>
                <a:sym typeface="Poppi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9"/>
                                        </p:tgtEl>
                                        <p:attrNameLst>
                                          <p:attrName>style.visibility</p:attrName>
                                        </p:attrNameLst>
                                      </p:cBhvr>
                                      <p:to>
                                        <p:strVal val="visible"/>
                                      </p:to>
                                    </p:set>
                                    <p:anim calcmode="lin" valueType="num">
                                      <p:cBhvr additive="base">
                                        <p:cTn id="7" dur="500"/>
                                        <p:tgtEl>
                                          <p:spTgt spid="44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56"/>
                                        </p:tgtEl>
                                        <p:attrNameLst>
                                          <p:attrName>style.visibility</p:attrName>
                                        </p:attrNameLst>
                                      </p:cBhvr>
                                      <p:to>
                                        <p:strVal val="visible"/>
                                      </p:to>
                                    </p:set>
                                    <p:anim calcmode="lin" valueType="num">
                                      <p:cBhvr additive="base">
                                        <p:cTn id="12" dur="500"/>
                                        <p:tgtEl>
                                          <p:spTgt spid="45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63"/>
                                        </p:tgtEl>
                                        <p:attrNameLst>
                                          <p:attrName>style.visibility</p:attrName>
                                        </p:attrNameLst>
                                      </p:cBhvr>
                                      <p:to>
                                        <p:strVal val="visible"/>
                                      </p:to>
                                    </p:set>
                                    <p:anim calcmode="lin" valueType="num">
                                      <p:cBhvr additive="base">
                                        <p:cTn id="17" dur="500"/>
                                        <p:tgtEl>
                                          <p:spTgt spid="463"/>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70"/>
                                        </p:tgtEl>
                                        <p:attrNameLst>
                                          <p:attrName>style.visibility</p:attrName>
                                        </p:attrNameLst>
                                      </p:cBhvr>
                                      <p:to>
                                        <p:strVal val="visible"/>
                                      </p:to>
                                    </p:set>
                                    <p:anim calcmode="lin" valueType="num">
                                      <p:cBhvr additive="base">
                                        <p:cTn id="22" dur="500"/>
                                        <p:tgtEl>
                                          <p:spTgt spid="470"/>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77"/>
                                        </p:tgtEl>
                                        <p:attrNameLst>
                                          <p:attrName>style.visibility</p:attrName>
                                        </p:attrNameLst>
                                      </p:cBhvr>
                                      <p:to>
                                        <p:strVal val="visible"/>
                                      </p:to>
                                    </p:set>
                                    <p:anim calcmode="lin" valueType="num">
                                      <p:cBhvr additive="base">
                                        <p:cTn id="27" dur="500"/>
                                        <p:tgtEl>
                                          <p:spTgt spid="477"/>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484"/>
                                        </p:tgtEl>
                                        <p:attrNameLst>
                                          <p:attrName>style.visibility</p:attrName>
                                        </p:attrNameLst>
                                      </p:cBhvr>
                                      <p:to>
                                        <p:strVal val="visible"/>
                                      </p:to>
                                    </p:set>
                                    <p:anim calcmode="lin" valueType="num">
                                      <p:cBhvr additive="base">
                                        <p:cTn id="32" dur="500"/>
                                        <p:tgtEl>
                                          <p:spTgt spid="48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498" name="Google Shape;498;p11" descr="A blue and black background with many lights&#10;&#10;Description automatically generated"/>
          <p:cNvPicPr preferRelativeResize="0"/>
          <p:nvPr/>
        </p:nvPicPr>
        <p:blipFill rotWithShape="1">
          <a:blip r:embed="rId3">
            <a:alphaModFix/>
          </a:blip>
          <a:srcRect/>
          <a:stretch/>
        </p:blipFill>
        <p:spPr>
          <a:xfrm>
            <a:off x="0" y="1524000"/>
            <a:ext cx="12201755" cy="5334000"/>
          </a:xfrm>
          <a:prstGeom prst="rect">
            <a:avLst/>
          </a:prstGeom>
          <a:noFill/>
          <a:ln>
            <a:noFill/>
          </a:ln>
        </p:spPr>
      </p:pic>
      <p:sp>
        <p:nvSpPr>
          <p:cNvPr id="499" name="Google Shape;499;p11"/>
          <p:cNvSpPr txBox="1"/>
          <p:nvPr/>
        </p:nvSpPr>
        <p:spPr>
          <a:xfrm>
            <a:off x="544103" y="659496"/>
            <a:ext cx="1156117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Poppins"/>
                <a:ea typeface="Poppins"/>
                <a:cs typeface="Poppins"/>
                <a:sym typeface="Poppins"/>
              </a:rPr>
              <a:t>Do States Host Recurring Stakeholder Meetings?</a:t>
            </a:r>
            <a:endParaRPr/>
          </a:p>
        </p:txBody>
      </p:sp>
      <p:grpSp>
        <p:nvGrpSpPr>
          <p:cNvPr id="500" name="Google Shape;500;p11"/>
          <p:cNvGrpSpPr/>
          <p:nvPr/>
        </p:nvGrpSpPr>
        <p:grpSpPr>
          <a:xfrm>
            <a:off x="1016768" y="1819858"/>
            <a:ext cx="10158463" cy="4847609"/>
            <a:chOff x="2146174" y="2308981"/>
            <a:chExt cx="7899652" cy="3769706"/>
          </a:xfrm>
        </p:grpSpPr>
        <p:sp>
          <p:nvSpPr>
            <p:cNvPr id="501" name="Google Shape;501;p11"/>
            <p:cNvSpPr/>
            <p:nvPr/>
          </p:nvSpPr>
          <p:spPr>
            <a:xfrm>
              <a:off x="2146174" y="2308981"/>
              <a:ext cx="7899652" cy="3769706"/>
            </a:xfrm>
            <a:prstGeom prst="roundRect">
              <a:avLst>
                <a:gd name="adj" fmla="val 10338"/>
              </a:avLst>
            </a:prstGeom>
            <a:solidFill>
              <a:schemeClr val="dk1">
                <a:alpha val="8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2" name="Google Shape;502;p11"/>
            <p:cNvSpPr/>
            <p:nvPr/>
          </p:nvSpPr>
          <p:spPr>
            <a:xfrm>
              <a:off x="2291344" y="2488471"/>
              <a:ext cx="7609312" cy="3401553"/>
            </a:xfrm>
            <a:prstGeom prst="roundRect">
              <a:avLst>
                <a:gd name="adj" fmla="val 7925"/>
              </a:avLst>
            </a:prstGeom>
            <a:solidFill>
              <a:schemeClr val="dk1">
                <a:alpha val="60000"/>
              </a:schemeClr>
            </a:solidFill>
            <a:ln w="762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03" name="Google Shape;503;p11"/>
          <p:cNvSpPr/>
          <p:nvPr/>
        </p:nvSpPr>
        <p:spPr>
          <a:xfrm>
            <a:off x="1419471" y="2385618"/>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04" name="Google Shape;504;p11"/>
          <p:cNvGrpSpPr/>
          <p:nvPr/>
        </p:nvGrpSpPr>
        <p:grpSpPr>
          <a:xfrm>
            <a:off x="1545535" y="2508240"/>
            <a:ext cx="4311913" cy="815273"/>
            <a:chOff x="1545535" y="2508240"/>
            <a:chExt cx="4311913" cy="815273"/>
          </a:xfrm>
        </p:grpSpPr>
        <p:sp>
          <p:nvSpPr>
            <p:cNvPr id="505" name="Google Shape;505;p11"/>
            <p:cNvSpPr/>
            <p:nvPr/>
          </p:nvSpPr>
          <p:spPr>
            <a:xfrm>
              <a:off x="1545535" y="2508240"/>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800" b="1">
                  <a:solidFill>
                    <a:schemeClr val="lt1"/>
                  </a:solidFill>
                  <a:latin typeface="Poppins"/>
                  <a:ea typeface="Poppins"/>
                  <a:cs typeface="Poppins"/>
                  <a:sym typeface="Poppins"/>
                </a:rPr>
                <a:t>Yes</a:t>
              </a:r>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506" name="Google Shape;506;p11"/>
            <p:cNvSpPr/>
            <p:nvPr/>
          </p:nvSpPr>
          <p:spPr>
            <a:xfrm>
              <a:off x="4952777" y="2536062"/>
              <a:ext cx="881458" cy="7620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07" name="Google Shape;507;p11"/>
            <p:cNvCxnSpPr/>
            <p:nvPr/>
          </p:nvCxnSpPr>
          <p:spPr>
            <a:xfrm>
              <a:off x="4956262" y="2529140"/>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508" name="Google Shape;508;p11"/>
            <p:cNvCxnSpPr/>
            <p:nvPr/>
          </p:nvCxnSpPr>
          <p:spPr>
            <a:xfrm>
              <a:off x="5832951" y="2530254"/>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509" name="Google Shape;509;p11"/>
            <p:cNvSpPr txBox="1"/>
            <p:nvPr/>
          </p:nvSpPr>
          <p:spPr>
            <a:xfrm>
              <a:off x="5085040" y="2740013"/>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46%</a:t>
              </a:r>
              <a:endParaRPr/>
            </a:p>
          </p:txBody>
        </p:sp>
      </p:grpSp>
      <p:sp>
        <p:nvSpPr>
          <p:cNvPr id="510" name="Google Shape;510;p11"/>
          <p:cNvSpPr/>
          <p:nvPr/>
        </p:nvSpPr>
        <p:spPr>
          <a:xfrm>
            <a:off x="1419471" y="3703722"/>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11" name="Google Shape;511;p11"/>
          <p:cNvGrpSpPr/>
          <p:nvPr/>
        </p:nvGrpSpPr>
        <p:grpSpPr>
          <a:xfrm>
            <a:off x="1545535" y="3826344"/>
            <a:ext cx="4311913" cy="815273"/>
            <a:chOff x="1545535" y="3826344"/>
            <a:chExt cx="4311913" cy="815273"/>
          </a:xfrm>
        </p:grpSpPr>
        <p:cxnSp>
          <p:nvCxnSpPr>
            <p:cNvPr id="512" name="Google Shape;512;p11"/>
            <p:cNvCxnSpPr/>
            <p:nvPr/>
          </p:nvCxnSpPr>
          <p:spPr>
            <a:xfrm>
              <a:off x="4956262" y="3849086"/>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513" name="Google Shape;513;p11"/>
            <p:cNvCxnSpPr/>
            <p:nvPr/>
          </p:nvCxnSpPr>
          <p:spPr>
            <a:xfrm>
              <a:off x="5832951" y="3848360"/>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514" name="Google Shape;514;p11"/>
            <p:cNvSpPr/>
            <p:nvPr/>
          </p:nvSpPr>
          <p:spPr>
            <a:xfrm>
              <a:off x="1545535" y="3826344"/>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800" b="1">
                  <a:solidFill>
                    <a:schemeClr val="lt1"/>
                  </a:solidFill>
                  <a:latin typeface="Poppins"/>
                  <a:ea typeface="Poppins"/>
                  <a:cs typeface="Poppins"/>
                  <a:sym typeface="Poppins"/>
                </a:rPr>
                <a:t>No</a:t>
              </a:r>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515" name="Google Shape;515;p11"/>
            <p:cNvSpPr/>
            <p:nvPr/>
          </p:nvSpPr>
          <p:spPr>
            <a:xfrm>
              <a:off x="4952777" y="3856745"/>
              <a:ext cx="881458" cy="7592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6" name="Google Shape;516;p11"/>
            <p:cNvSpPr txBox="1"/>
            <p:nvPr/>
          </p:nvSpPr>
          <p:spPr>
            <a:xfrm>
              <a:off x="5085040" y="4055570"/>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45%</a:t>
              </a:r>
              <a:endParaRPr/>
            </a:p>
          </p:txBody>
        </p:sp>
      </p:grpSp>
      <p:sp>
        <p:nvSpPr>
          <p:cNvPr id="517" name="Google Shape;517;p11"/>
          <p:cNvSpPr/>
          <p:nvPr/>
        </p:nvSpPr>
        <p:spPr>
          <a:xfrm>
            <a:off x="1388257" y="5022787"/>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18" name="Google Shape;518;p11"/>
          <p:cNvGrpSpPr/>
          <p:nvPr/>
        </p:nvGrpSpPr>
        <p:grpSpPr>
          <a:xfrm>
            <a:off x="1514320" y="5145409"/>
            <a:ext cx="4311913" cy="815273"/>
            <a:chOff x="1514320" y="5145409"/>
            <a:chExt cx="4311913" cy="815273"/>
          </a:xfrm>
        </p:grpSpPr>
        <p:sp>
          <p:nvSpPr>
            <p:cNvPr id="519" name="Google Shape;519;p11"/>
            <p:cNvSpPr/>
            <p:nvPr/>
          </p:nvSpPr>
          <p:spPr>
            <a:xfrm>
              <a:off x="1514320" y="5145409"/>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800" b="1">
                  <a:solidFill>
                    <a:schemeClr val="lt1"/>
                  </a:solidFill>
                  <a:latin typeface="Poppins"/>
                  <a:ea typeface="Poppins"/>
                  <a:cs typeface="Poppins"/>
                  <a:sym typeface="Poppins"/>
                </a:rPr>
                <a:t>Unsure </a:t>
              </a:r>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520" name="Google Shape;520;p11"/>
            <p:cNvSpPr/>
            <p:nvPr/>
          </p:nvSpPr>
          <p:spPr>
            <a:xfrm>
              <a:off x="4921563" y="5169335"/>
              <a:ext cx="881458" cy="7690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21" name="Google Shape;521;p11"/>
            <p:cNvCxnSpPr/>
            <p:nvPr/>
          </p:nvCxnSpPr>
          <p:spPr>
            <a:xfrm>
              <a:off x="4921674" y="5170797"/>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522" name="Google Shape;522;p11"/>
            <p:cNvCxnSpPr/>
            <p:nvPr/>
          </p:nvCxnSpPr>
          <p:spPr>
            <a:xfrm>
              <a:off x="5808454" y="5170797"/>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523" name="Google Shape;523;p11"/>
            <p:cNvSpPr txBox="1"/>
            <p:nvPr/>
          </p:nvSpPr>
          <p:spPr>
            <a:xfrm>
              <a:off x="5085040" y="5364816"/>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10%</a:t>
              </a:r>
              <a:endParaRPr/>
            </a:p>
          </p:txBody>
        </p:sp>
      </p:grpSp>
      <p:sp>
        <p:nvSpPr>
          <p:cNvPr id="524" name="Google Shape;524;p11"/>
          <p:cNvSpPr/>
          <p:nvPr/>
        </p:nvSpPr>
        <p:spPr>
          <a:xfrm>
            <a:off x="6198142" y="2385618"/>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25" name="Google Shape;525;p11"/>
          <p:cNvGrpSpPr/>
          <p:nvPr/>
        </p:nvGrpSpPr>
        <p:grpSpPr>
          <a:xfrm>
            <a:off x="6324207" y="2508240"/>
            <a:ext cx="4311913" cy="815273"/>
            <a:chOff x="6324207" y="2508240"/>
            <a:chExt cx="4311913" cy="815273"/>
          </a:xfrm>
        </p:grpSpPr>
        <p:sp>
          <p:nvSpPr>
            <p:cNvPr id="526" name="Google Shape;526;p11"/>
            <p:cNvSpPr/>
            <p:nvPr/>
          </p:nvSpPr>
          <p:spPr>
            <a:xfrm>
              <a:off x="6324207" y="2508240"/>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endParaRPr sz="1800" b="1">
                <a:solidFill>
                  <a:schemeClr val="lt1"/>
                </a:solidFill>
                <a:latin typeface="Poppins"/>
                <a:ea typeface="Poppins"/>
                <a:cs typeface="Poppins"/>
                <a:sym typeface="Poppins"/>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527" name="Google Shape;527;p11"/>
            <p:cNvSpPr/>
            <p:nvPr/>
          </p:nvSpPr>
          <p:spPr>
            <a:xfrm>
              <a:off x="9731448" y="2536062"/>
              <a:ext cx="881458" cy="7620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28" name="Google Shape;528;p11"/>
            <p:cNvCxnSpPr/>
            <p:nvPr/>
          </p:nvCxnSpPr>
          <p:spPr>
            <a:xfrm>
              <a:off x="9734934" y="2529140"/>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529" name="Google Shape;529;p11"/>
            <p:cNvCxnSpPr/>
            <p:nvPr/>
          </p:nvCxnSpPr>
          <p:spPr>
            <a:xfrm>
              <a:off x="10611622" y="2530254"/>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530" name="Google Shape;530;p11"/>
            <p:cNvSpPr txBox="1"/>
            <p:nvPr/>
          </p:nvSpPr>
          <p:spPr>
            <a:xfrm>
              <a:off x="9863712" y="2740013"/>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lt1"/>
                </a:solidFill>
                <a:latin typeface="Poppins"/>
                <a:ea typeface="Poppins"/>
                <a:cs typeface="Poppins"/>
                <a:sym typeface="Poppins"/>
              </a:endParaRPr>
            </a:p>
          </p:txBody>
        </p:sp>
      </p:grpSp>
      <p:sp>
        <p:nvSpPr>
          <p:cNvPr id="531" name="Google Shape;531;p11"/>
          <p:cNvSpPr/>
          <p:nvPr/>
        </p:nvSpPr>
        <p:spPr>
          <a:xfrm>
            <a:off x="6198142" y="3703722"/>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32" name="Google Shape;532;p11"/>
          <p:cNvGrpSpPr/>
          <p:nvPr/>
        </p:nvGrpSpPr>
        <p:grpSpPr>
          <a:xfrm>
            <a:off x="6324207" y="3826344"/>
            <a:ext cx="4311913" cy="815273"/>
            <a:chOff x="6324207" y="3826344"/>
            <a:chExt cx="4311913" cy="815273"/>
          </a:xfrm>
        </p:grpSpPr>
        <p:sp>
          <p:nvSpPr>
            <p:cNvPr id="533" name="Google Shape;533;p11"/>
            <p:cNvSpPr/>
            <p:nvPr/>
          </p:nvSpPr>
          <p:spPr>
            <a:xfrm>
              <a:off x="6324207" y="3826344"/>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endParaRPr sz="1800" b="1">
                <a:solidFill>
                  <a:schemeClr val="lt1"/>
                </a:solidFill>
                <a:latin typeface="Poppins"/>
                <a:ea typeface="Poppins"/>
                <a:cs typeface="Poppins"/>
                <a:sym typeface="Poppins"/>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534" name="Google Shape;534;p11"/>
            <p:cNvSpPr/>
            <p:nvPr/>
          </p:nvSpPr>
          <p:spPr>
            <a:xfrm>
              <a:off x="9731448" y="3856745"/>
              <a:ext cx="881458" cy="7592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35" name="Google Shape;535;p11"/>
            <p:cNvCxnSpPr/>
            <p:nvPr/>
          </p:nvCxnSpPr>
          <p:spPr>
            <a:xfrm>
              <a:off x="9734934" y="3849086"/>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536" name="Google Shape;536;p11"/>
            <p:cNvCxnSpPr/>
            <p:nvPr/>
          </p:nvCxnSpPr>
          <p:spPr>
            <a:xfrm>
              <a:off x="10611622" y="3848360"/>
              <a:ext cx="0" cy="769003"/>
            </a:xfrm>
            <a:prstGeom prst="straightConnector1">
              <a:avLst/>
            </a:prstGeom>
            <a:noFill/>
            <a:ln w="12700" cap="flat" cmpd="sng">
              <a:solidFill>
                <a:srgbClr val="8DA9DB"/>
              </a:solidFill>
              <a:prstDash val="solid"/>
              <a:miter lim="800000"/>
              <a:headEnd type="none" w="sm" len="sm"/>
              <a:tailEnd type="none" w="sm" len="sm"/>
            </a:ln>
          </p:spPr>
        </p:cxnSp>
      </p:grpSp>
      <p:sp>
        <p:nvSpPr>
          <p:cNvPr id="537" name="Google Shape;537;p11"/>
          <p:cNvSpPr/>
          <p:nvPr/>
        </p:nvSpPr>
        <p:spPr>
          <a:xfrm>
            <a:off x="6166928" y="5022787"/>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38" name="Google Shape;538;p11"/>
          <p:cNvGrpSpPr/>
          <p:nvPr/>
        </p:nvGrpSpPr>
        <p:grpSpPr>
          <a:xfrm>
            <a:off x="6292991" y="5145409"/>
            <a:ext cx="4311913" cy="815273"/>
            <a:chOff x="6292991" y="5145409"/>
            <a:chExt cx="4311913" cy="815273"/>
          </a:xfrm>
        </p:grpSpPr>
        <p:sp>
          <p:nvSpPr>
            <p:cNvPr id="539" name="Google Shape;539;p11"/>
            <p:cNvSpPr/>
            <p:nvPr/>
          </p:nvSpPr>
          <p:spPr>
            <a:xfrm>
              <a:off x="6292991" y="5145409"/>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endParaRPr sz="1800" b="1">
                <a:solidFill>
                  <a:schemeClr val="lt1"/>
                </a:solidFill>
                <a:latin typeface="Poppins"/>
                <a:ea typeface="Poppins"/>
                <a:cs typeface="Poppins"/>
                <a:sym typeface="Poppins"/>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540" name="Google Shape;540;p11"/>
            <p:cNvSpPr/>
            <p:nvPr/>
          </p:nvSpPr>
          <p:spPr>
            <a:xfrm>
              <a:off x="9700234" y="5169335"/>
              <a:ext cx="881458" cy="7690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41" name="Google Shape;541;p11"/>
            <p:cNvCxnSpPr/>
            <p:nvPr/>
          </p:nvCxnSpPr>
          <p:spPr>
            <a:xfrm>
              <a:off x="9700346" y="5170797"/>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542" name="Google Shape;542;p11"/>
            <p:cNvCxnSpPr/>
            <p:nvPr/>
          </p:nvCxnSpPr>
          <p:spPr>
            <a:xfrm>
              <a:off x="10587125" y="5170797"/>
              <a:ext cx="0" cy="769003"/>
            </a:xfrm>
            <a:prstGeom prst="straightConnector1">
              <a:avLst/>
            </a:prstGeom>
            <a:noFill/>
            <a:ln w="12700" cap="flat" cmpd="sng">
              <a:solidFill>
                <a:srgbClr val="8DA9DB"/>
              </a:solidFill>
              <a:prstDash val="solid"/>
              <a:miter lim="800000"/>
              <a:headEnd type="none" w="sm" len="sm"/>
              <a:tailEnd type="none" w="sm" len="sm"/>
            </a:ln>
          </p:spPr>
        </p:cxnSp>
      </p:grpSp>
      <p:grpSp>
        <p:nvGrpSpPr>
          <p:cNvPr id="543" name="Google Shape;543;p11"/>
          <p:cNvGrpSpPr/>
          <p:nvPr/>
        </p:nvGrpSpPr>
        <p:grpSpPr>
          <a:xfrm>
            <a:off x="433445" y="-598363"/>
            <a:ext cx="2979432" cy="1031505"/>
            <a:chOff x="433445" y="-598363"/>
            <a:chExt cx="2979432" cy="1031505"/>
          </a:xfrm>
        </p:grpSpPr>
        <p:sp>
          <p:nvSpPr>
            <p:cNvPr id="544" name="Google Shape;544;p11"/>
            <p:cNvSpPr/>
            <p:nvPr/>
          </p:nvSpPr>
          <p:spPr>
            <a:xfrm>
              <a:off x="433445" y="-598363"/>
              <a:ext cx="2979432" cy="1031505"/>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5" name="Google Shape;545;p11"/>
            <p:cNvSpPr txBox="1"/>
            <p:nvPr/>
          </p:nvSpPr>
          <p:spPr>
            <a:xfrm>
              <a:off x="581606" y="103027"/>
              <a:ext cx="268535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Poppins"/>
                  <a:ea typeface="Poppins"/>
                  <a:cs typeface="Poppins"/>
                  <a:sym typeface="Poppins"/>
                </a:rPr>
                <a:t>Reveal Answers Using Animation</a:t>
              </a:r>
              <a:endParaRPr sz="1200">
                <a:solidFill>
                  <a:schemeClr val="lt1"/>
                </a:solidFill>
                <a:latin typeface="Poppins"/>
                <a:ea typeface="Poppins"/>
                <a:cs typeface="Poppins"/>
                <a:sym typeface="Poppi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04"/>
                                        </p:tgtEl>
                                        <p:attrNameLst>
                                          <p:attrName>style.visibility</p:attrName>
                                        </p:attrNameLst>
                                      </p:cBhvr>
                                      <p:to>
                                        <p:strVal val="visible"/>
                                      </p:to>
                                    </p:set>
                                    <p:anim calcmode="lin" valueType="num">
                                      <p:cBhvr additive="base">
                                        <p:cTn id="7" dur="500"/>
                                        <p:tgtEl>
                                          <p:spTgt spid="50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11"/>
                                        </p:tgtEl>
                                        <p:attrNameLst>
                                          <p:attrName>style.visibility</p:attrName>
                                        </p:attrNameLst>
                                      </p:cBhvr>
                                      <p:to>
                                        <p:strVal val="visible"/>
                                      </p:to>
                                    </p:set>
                                    <p:anim calcmode="lin" valueType="num">
                                      <p:cBhvr additive="base">
                                        <p:cTn id="12" dur="500"/>
                                        <p:tgtEl>
                                          <p:spTgt spid="511"/>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18"/>
                                        </p:tgtEl>
                                        <p:attrNameLst>
                                          <p:attrName>style.visibility</p:attrName>
                                        </p:attrNameLst>
                                      </p:cBhvr>
                                      <p:to>
                                        <p:strVal val="visible"/>
                                      </p:to>
                                    </p:set>
                                    <p:anim calcmode="lin" valueType="num">
                                      <p:cBhvr additive="base">
                                        <p:cTn id="17" dur="500"/>
                                        <p:tgtEl>
                                          <p:spTgt spid="518"/>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525"/>
                                        </p:tgtEl>
                                        <p:attrNameLst>
                                          <p:attrName>style.visibility</p:attrName>
                                        </p:attrNameLst>
                                      </p:cBhvr>
                                      <p:to>
                                        <p:strVal val="visible"/>
                                      </p:to>
                                    </p:set>
                                    <p:anim calcmode="lin" valueType="num">
                                      <p:cBhvr additive="base">
                                        <p:cTn id="22" dur="500"/>
                                        <p:tgtEl>
                                          <p:spTgt spid="525"/>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532"/>
                                        </p:tgtEl>
                                        <p:attrNameLst>
                                          <p:attrName>style.visibility</p:attrName>
                                        </p:attrNameLst>
                                      </p:cBhvr>
                                      <p:to>
                                        <p:strVal val="visible"/>
                                      </p:to>
                                    </p:set>
                                    <p:anim calcmode="lin" valueType="num">
                                      <p:cBhvr additive="base">
                                        <p:cTn id="27" dur="500"/>
                                        <p:tgtEl>
                                          <p:spTgt spid="532"/>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538"/>
                                        </p:tgtEl>
                                        <p:attrNameLst>
                                          <p:attrName>style.visibility</p:attrName>
                                        </p:attrNameLst>
                                      </p:cBhvr>
                                      <p:to>
                                        <p:strVal val="visible"/>
                                      </p:to>
                                    </p:set>
                                    <p:anim calcmode="lin" valueType="num">
                                      <p:cBhvr additive="base">
                                        <p:cTn id="32" dur="500"/>
                                        <p:tgtEl>
                                          <p:spTgt spid="53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12"/>
          <p:cNvSpPr txBox="1">
            <a:spLocks noGrp="1"/>
          </p:cNvSpPr>
          <p:nvPr>
            <p:ph type="title"/>
          </p:nvPr>
        </p:nvSpPr>
        <p:spPr>
          <a:xfrm>
            <a:off x="1837270" y="278966"/>
            <a:ext cx="8873063" cy="107810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US" b="1">
                <a:solidFill>
                  <a:schemeClr val="lt1"/>
                </a:solidFill>
              </a:rPr>
              <a:t>Value of Recurring State Meetings w/Service Providers</a:t>
            </a:r>
            <a:endParaRPr/>
          </a:p>
        </p:txBody>
      </p:sp>
      <p:sp>
        <p:nvSpPr>
          <p:cNvPr id="552" name="Google Shape;552;p12"/>
          <p:cNvSpPr txBox="1">
            <a:spLocks noGrp="1"/>
          </p:cNvSpPr>
          <p:nvPr>
            <p:ph type="body" idx="1"/>
          </p:nvPr>
        </p:nvSpPr>
        <p:spPr>
          <a:xfrm>
            <a:off x="1837270" y="1884168"/>
            <a:ext cx="5780439" cy="4144624"/>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lt1"/>
              </a:buClr>
              <a:buSzPct val="100000"/>
              <a:buChar char="•"/>
            </a:pPr>
            <a:r>
              <a:rPr lang="en-US">
                <a:solidFill>
                  <a:schemeClr val="lt1"/>
                </a:solidFill>
              </a:rPr>
              <a:t>Face to face interaction </a:t>
            </a:r>
            <a:endParaRPr/>
          </a:p>
          <a:p>
            <a:pPr marL="228600" lvl="0" indent="-228600" algn="l" rtl="0">
              <a:lnSpc>
                <a:spcPct val="90000"/>
              </a:lnSpc>
              <a:spcBef>
                <a:spcPts val="1000"/>
              </a:spcBef>
              <a:spcAft>
                <a:spcPts val="0"/>
              </a:spcAft>
              <a:buClr>
                <a:schemeClr val="lt1"/>
              </a:buClr>
              <a:buSzPct val="100000"/>
              <a:buChar char="•"/>
            </a:pPr>
            <a:r>
              <a:rPr lang="en-US">
                <a:solidFill>
                  <a:schemeClr val="lt1"/>
                </a:solidFill>
              </a:rPr>
              <a:t>Being aware of legislative and operational changes and how to adapt</a:t>
            </a:r>
            <a:endParaRPr/>
          </a:p>
          <a:p>
            <a:pPr marL="228600" lvl="0" indent="-228600" algn="l" rtl="0">
              <a:lnSpc>
                <a:spcPct val="90000"/>
              </a:lnSpc>
              <a:spcBef>
                <a:spcPts val="1000"/>
              </a:spcBef>
              <a:spcAft>
                <a:spcPts val="0"/>
              </a:spcAft>
              <a:buClr>
                <a:schemeClr val="lt1"/>
              </a:buClr>
              <a:buSzPct val="100000"/>
              <a:buChar char="•"/>
            </a:pPr>
            <a:r>
              <a:rPr lang="en-US">
                <a:solidFill>
                  <a:schemeClr val="lt1"/>
                </a:solidFill>
              </a:rPr>
              <a:t>Having opportunity to offer ideas to improve processes by states &amp; service providers </a:t>
            </a:r>
            <a:endParaRPr/>
          </a:p>
          <a:p>
            <a:pPr marL="228600" lvl="0" indent="-228600" algn="l" rtl="0">
              <a:lnSpc>
                <a:spcPct val="90000"/>
              </a:lnSpc>
              <a:spcBef>
                <a:spcPts val="1000"/>
              </a:spcBef>
              <a:spcAft>
                <a:spcPts val="0"/>
              </a:spcAft>
              <a:buClr>
                <a:schemeClr val="lt1"/>
              </a:buClr>
              <a:buSzPct val="100000"/>
              <a:buChar char="•"/>
            </a:pPr>
            <a:r>
              <a:rPr lang="en-US">
                <a:solidFill>
                  <a:schemeClr val="lt1"/>
                </a:solidFill>
              </a:rPr>
              <a:t>Understanding administrative challenges and support efforts during transitions (new systems etc.)</a:t>
            </a:r>
            <a:endParaRPr/>
          </a:p>
          <a:p>
            <a:pPr marL="228600" lvl="0" indent="-228600" algn="l" rtl="0">
              <a:lnSpc>
                <a:spcPct val="90000"/>
              </a:lnSpc>
              <a:spcBef>
                <a:spcPts val="1000"/>
              </a:spcBef>
              <a:spcAft>
                <a:spcPts val="0"/>
              </a:spcAft>
              <a:buClr>
                <a:schemeClr val="lt1"/>
              </a:buClr>
              <a:buSzPct val="100000"/>
              <a:buChar char="•"/>
            </a:pPr>
            <a:r>
              <a:rPr lang="en-US">
                <a:solidFill>
                  <a:schemeClr val="lt1"/>
                </a:solidFill>
              </a:rPr>
              <a:t>85% of respondents would like more states to host meetings</a:t>
            </a:r>
            <a:endParaRPr/>
          </a:p>
        </p:txBody>
      </p:sp>
      <p:sp>
        <p:nvSpPr>
          <p:cNvPr id="553" name="Google Shape;553;p12"/>
          <p:cNvSpPr txBox="1">
            <a:spLocks noGrp="1"/>
          </p:cNvSpPr>
          <p:nvPr>
            <p:ph type="ftr" idx="11"/>
          </p:nvPr>
        </p:nvSpPr>
        <p:spPr>
          <a:xfrm>
            <a:off x="2743199" y="6305548"/>
            <a:ext cx="734825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3864"/>
              </a:buClr>
              <a:buSzPts val="1600"/>
              <a:buFont typeface="Calibri"/>
              <a:buNone/>
            </a:pPr>
            <a:r>
              <a:rPr lang="en-US" sz="1600" b="0" i="0" u="none" strike="noStrike" cap="none">
                <a:solidFill>
                  <a:srgbClr val="1F3864"/>
                </a:solidFill>
                <a:latin typeface="Calibri"/>
                <a:ea typeface="Calibri"/>
                <a:cs typeface="Calibri"/>
                <a:sym typeface="Calibri"/>
              </a:rPr>
              <a:t>2024 IACA Conference – Detroit, Michigan </a:t>
            </a:r>
            <a:endParaRPr/>
          </a:p>
        </p:txBody>
      </p:sp>
      <p:pic>
        <p:nvPicPr>
          <p:cNvPr id="554" name="Google Shape;554;p12" descr="Logo&#10;&#10;Description automatically generated with low confidence"/>
          <p:cNvPicPr preferRelativeResize="0"/>
          <p:nvPr/>
        </p:nvPicPr>
        <p:blipFill rotWithShape="1">
          <a:blip r:embed="rId3">
            <a:alphaModFix/>
          </a:blip>
          <a:srcRect/>
          <a:stretch/>
        </p:blipFill>
        <p:spPr>
          <a:xfrm>
            <a:off x="11002926" y="271462"/>
            <a:ext cx="1004444" cy="1078104"/>
          </a:xfrm>
          <a:prstGeom prst="rect">
            <a:avLst/>
          </a:prstGeom>
          <a:noFill/>
          <a:ln>
            <a:noFill/>
          </a:ln>
        </p:spPr>
      </p:pic>
      <p:pic>
        <p:nvPicPr>
          <p:cNvPr id="555" name="Google Shape;555;p12" descr="Background pattern&#10;&#10;Description automatically generated"/>
          <p:cNvPicPr preferRelativeResize="0"/>
          <p:nvPr/>
        </p:nvPicPr>
        <p:blipFill rotWithShape="1">
          <a:blip r:embed="rId4">
            <a:alphaModFix/>
          </a:blip>
          <a:srcRect/>
          <a:stretch/>
        </p:blipFill>
        <p:spPr>
          <a:xfrm>
            <a:off x="0" y="0"/>
            <a:ext cx="1478858" cy="6858000"/>
          </a:xfrm>
          <a:prstGeom prst="rect">
            <a:avLst/>
          </a:prstGeom>
          <a:noFill/>
          <a:ln>
            <a:noFill/>
          </a:ln>
        </p:spPr>
      </p:pic>
      <p:cxnSp>
        <p:nvCxnSpPr>
          <p:cNvPr id="556" name="Google Shape;556;p12"/>
          <p:cNvCxnSpPr/>
          <p:nvPr/>
        </p:nvCxnSpPr>
        <p:spPr>
          <a:xfrm>
            <a:off x="1921933" y="1600195"/>
            <a:ext cx="10270067" cy="0"/>
          </a:xfrm>
          <a:prstGeom prst="straightConnector1">
            <a:avLst/>
          </a:prstGeom>
          <a:noFill/>
          <a:ln w="9525" cap="flat" cmpd="sng">
            <a:solidFill>
              <a:srgbClr val="B8906C"/>
            </a:solidFill>
            <a:prstDash val="solid"/>
            <a:miter lim="800000"/>
            <a:headEnd type="none" w="sm" len="sm"/>
            <a:tailEnd type="none" w="sm" len="sm"/>
          </a:ln>
        </p:spPr>
      </p:cxnSp>
      <p:pic>
        <p:nvPicPr>
          <p:cNvPr id="557" name="Google Shape;557;p12"/>
          <p:cNvPicPr preferRelativeResize="0"/>
          <p:nvPr/>
        </p:nvPicPr>
        <p:blipFill rotWithShape="1">
          <a:blip r:embed="rId5">
            <a:alphaModFix/>
          </a:blip>
          <a:srcRect l="3090" t="3277" r="12102" b="1"/>
          <a:stretch/>
        </p:blipFill>
        <p:spPr>
          <a:xfrm>
            <a:off x="8340811" y="2557849"/>
            <a:ext cx="3052120" cy="258509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Google Shape;563;p13" descr="A blue and black background with many lights&#10;&#10;Description automatically generated"/>
          <p:cNvPicPr preferRelativeResize="0"/>
          <p:nvPr/>
        </p:nvPicPr>
        <p:blipFill rotWithShape="1">
          <a:blip r:embed="rId3">
            <a:alphaModFix/>
          </a:blip>
          <a:srcRect/>
          <a:stretch/>
        </p:blipFill>
        <p:spPr>
          <a:xfrm>
            <a:off x="0" y="1524000"/>
            <a:ext cx="12201755" cy="5334000"/>
          </a:xfrm>
          <a:prstGeom prst="rect">
            <a:avLst/>
          </a:prstGeom>
          <a:noFill/>
          <a:ln>
            <a:noFill/>
          </a:ln>
        </p:spPr>
      </p:pic>
      <p:sp>
        <p:nvSpPr>
          <p:cNvPr id="564" name="Google Shape;564;p13"/>
          <p:cNvSpPr txBox="1"/>
          <p:nvPr/>
        </p:nvSpPr>
        <p:spPr>
          <a:xfrm>
            <a:off x="2821953" y="659496"/>
            <a:ext cx="700544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lt1"/>
                </a:solidFill>
                <a:latin typeface="Poppins"/>
                <a:ea typeface="Poppins"/>
                <a:cs typeface="Poppins"/>
                <a:sym typeface="Poppins"/>
              </a:rPr>
              <a:t>Most Important UCC State Attributes </a:t>
            </a:r>
            <a:endParaRPr/>
          </a:p>
        </p:txBody>
      </p:sp>
      <p:grpSp>
        <p:nvGrpSpPr>
          <p:cNvPr id="565" name="Google Shape;565;p13"/>
          <p:cNvGrpSpPr/>
          <p:nvPr/>
        </p:nvGrpSpPr>
        <p:grpSpPr>
          <a:xfrm>
            <a:off x="1016768" y="1819858"/>
            <a:ext cx="10158463" cy="4847609"/>
            <a:chOff x="2146174" y="2308981"/>
            <a:chExt cx="7899652" cy="3769706"/>
          </a:xfrm>
        </p:grpSpPr>
        <p:sp>
          <p:nvSpPr>
            <p:cNvPr id="566" name="Google Shape;566;p13"/>
            <p:cNvSpPr/>
            <p:nvPr/>
          </p:nvSpPr>
          <p:spPr>
            <a:xfrm>
              <a:off x="2146174" y="2308981"/>
              <a:ext cx="7899652" cy="3769706"/>
            </a:xfrm>
            <a:prstGeom prst="roundRect">
              <a:avLst>
                <a:gd name="adj" fmla="val 10338"/>
              </a:avLst>
            </a:prstGeom>
            <a:solidFill>
              <a:schemeClr val="dk1">
                <a:alpha val="8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13"/>
            <p:cNvSpPr/>
            <p:nvPr/>
          </p:nvSpPr>
          <p:spPr>
            <a:xfrm>
              <a:off x="2291344" y="2488471"/>
              <a:ext cx="7609312" cy="3401553"/>
            </a:xfrm>
            <a:prstGeom prst="roundRect">
              <a:avLst>
                <a:gd name="adj" fmla="val 7925"/>
              </a:avLst>
            </a:prstGeom>
            <a:solidFill>
              <a:schemeClr val="dk1">
                <a:alpha val="60000"/>
              </a:schemeClr>
            </a:solidFill>
            <a:ln w="762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68" name="Google Shape;568;p13"/>
          <p:cNvSpPr/>
          <p:nvPr/>
        </p:nvSpPr>
        <p:spPr>
          <a:xfrm>
            <a:off x="1419471" y="2385618"/>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69" name="Google Shape;569;p13"/>
          <p:cNvGrpSpPr/>
          <p:nvPr/>
        </p:nvGrpSpPr>
        <p:grpSpPr>
          <a:xfrm>
            <a:off x="1545535" y="2508240"/>
            <a:ext cx="4311913" cy="815273"/>
            <a:chOff x="1545535" y="2508240"/>
            <a:chExt cx="4311913" cy="815273"/>
          </a:xfrm>
        </p:grpSpPr>
        <p:sp>
          <p:nvSpPr>
            <p:cNvPr id="570" name="Google Shape;570;p13"/>
            <p:cNvSpPr/>
            <p:nvPr/>
          </p:nvSpPr>
          <p:spPr>
            <a:xfrm>
              <a:off x="1545535" y="2508240"/>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800" b="1">
                  <a:solidFill>
                    <a:schemeClr val="lt1"/>
                  </a:solidFill>
                  <a:latin typeface="Poppins"/>
                  <a:ea typeface="Poppins"/>
                  <a:cs typeface="Poppins"/>
                  <a:sym typeface="Poppins"/>
                </a:rPr>
                <a:t>Easy to Use  Website</a:t>
              </a:r>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571" name="Google Shape;571;p13"/>
            <p:cNvSpPr/>
            <p:nvPr/>
          </p:nvSpPr>
          <p:spPr>
            <a:xfrm>
              <a:off x="4952777" y="2536062"/>
              <a:ext cx="881458" cy="7620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72" name="Google Shape;572;p13"/>
            <p:cNvCxnSpPr/>
            <p:nvPr/>
          </p:nvCxnSpPr>
          <p:spPr>
            <a:xfrm>
              <a:off x="4956262" y="2529140"/>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573" name="Google Shape;573;p13"/>
            <p:cNvCxnSpPr/>
            <p:nvPr/>
          </p:nvCxnSpPr>
          <p:spPr>
            <a:xfrm>
              <a:off x="5832951" y="2530254"/>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574" name="Google Shape;574;p13"/>
            <p:cNvSpPr txBox="1"/>
            <p:nvPr/>
          </p:nvSpPr>
          <p:spPr>
            <a:xfrm>
              <a:off x="5085040" y="2740013"/>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1</a:t>
              </a:r>
              <a:endParaRPr/>
            </a:p>
          </p:txBody>
        </p:sp>
      </p:grpSp>
      <p:sp>
        <p:nvSpPr>
          <p:cNvPr id="575" name="Google Shape;575;p13"/>
          <p:cNvSpPr/>
          <p:nvPr/>
        </p:nvSpPr>
        <p:spPr>
          <a:xfrm>
            <a:off x="1419471" y="3703722"/>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76" name="Google Shape;576;p13"/>
          <p:cNvGrpSpPr/>
          <p:nvPr/>
        </p:nvGrpSpPr>
        <p:grpSpPr>
          <a:xfrm>
            <a:off x="1545535" y="3826344"/>
            <a:ext cx="4311913" cy="815273"/>
            <a:chOff x="1545535" y="3826344"/>
            <a:chExt cx="4311913" cy="815273"/>
          </a:xfrm>
        </p:grpSpPr>
        <p:cxnSp>
          <p:nvCxnSpPr>
            <p:cNvPr id="577" name="Google Shape;577;p13"/>
            <p:cNvCxnSpPr/>
            <p:nvPr/>
          </p:nvCxnSpPr>
          <p:spPr>
            <a:xfrm>
              <a:off x="4956262" y="3849086"/>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578" name="Google Shape;578;p13"/>
            <p:cNvCxnSpPr/>
            <p:nvPr/>
          </p:nvCxnSpPr>
          <p:spPr>
            <a:xfrm>
              <a:off x="5832951" y="3848360"/>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579" name="Google Shape;579;p13"/>
            <p:cNvSpPr/>
            <p:nvPr/>
          </p:nvSpPr>
          <p:spPr>
            <a:xfrm>
              <a:off x="1545535" y="3826344"/>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800" b="1">
                  <a:solidFill>
                    <a:schemeClr val="lt1"/>
                  </a:solidFill>
                  <a:latin typeface="Poppins"/>
                  <a:ea typeface="Poppins"/>
                  <a:cs typeface="Poppins"/>
                  <a:sym typeface="Poppins"/>
                </a:rPr>
                <a:t>Posted search &amp; filing rules</a:t>
              </a:r>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580" name="Google Shape;580;p13"/>
            <p:cNvSpPr/>
            <p:nvPr/>
          </p:nvSpPr>
          <p:spPr>
            <a:xfrm>
              <a:off x="4952777" y="3856745"/>
              <a:ext cx="881458" cy="7592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1" name="Google Shape;581;p13"/>
            <p:cNvSpPr txBox="1"/>
            <p:nvPr/>
          </p:nvSpPr>
          <p:spPr>
            <a:xfrm>
              <a:off x="5085040" y="4055570"/>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2</a:t>
              </a:r>
              <a:endParaRPr/>
            </a:p>
          </p:txBody>
        </p:sp>
      </p:grpSp>
      <p:sp>
        <p:nvSpPr>
          <p:cNvPr id="582" name="Google Shape;582;p13"/>
          <p:cNvSpPr/>
          <p:nvPr/>
        </p:nvSpPr>
        <p:spPr>
          <a:xfrm>
            <a:off x="1388257" y="5022787"/>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83" name="Google Shape;583;p13"/>
          <p:cNvGrpSpPr/>
          <p:nvPr/>
        </p:nvGrpSpPr>
        <p:grpSpPr>
          <a:xfrm>
            <a:off x="1514320" y="5145409"/>
            <a:ext cx="4311913" cy="815273"/>
            <a:chOff x="1514320" y="5145409"/>
            <a:chExt cx="4311913" cy="815273"/>
          </a:xfrm>
        </p:grpSpPr>
        <p:sp>
          <p:nvSpPr>
            <p:cNvPr id="584" name="Google Shape;584;p13"/>
            <p:cNvSpPr/>
            <p:nvPr/>
          </p:nvSpPr>
          <p:spPr>
            <a:xfrm>
              <a:off x="1514320" y="5145409"/>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800" b="1">
                  <a:solidFill>
                    <a:schemeClr val="lt1"/>
                  </a:solidFill>
                  <a:latin typeface="Poppins"/>
                  <a:ea typeface="Poppins"/>
                  <a:cs typeface="Poppins"/>
                  <a:sym typeface="Poppins"/>
                </a:rPr>
                <a:t>Good Customer Service</a:t>
              </a:r>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585" name="Google Shape;585;p13"/>
            <p:cNvSpPr/>
            <p:nvPr/>
          </p:nvSpPr>
          <p:spPr>
            <a:xfrm>
              <a:off x="4921563" y="5169335"/>
              <a:ext cx="881458" cy="7690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86" name="Google Shape;586;p13"/>
            <p:cNvCxnSpPr/>
            <p:nvPr/>
          </p:nvCxnSpPr>
          <p:spPr>
            <a:xfrm>
              <a:off x="4921674" y="5170797"/>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587" name="Google Shape;587;p13"/>
            <p:cNvCxnSpPr/>
            <p:nvPr/>
          </p:nvCxnSpPr>
          <p:spPr>
            <a:xfrm>
              <a:off x="5808454" y="5170797"/>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588" name="Google Shape;588;p13"/>
            <p:cNvSpPr txBox="1"/>
            <p:nvPr/>
          </p:nvSpPr>
          <p:spPr>
            <a:xfrm>
              <a:off x="5085040" y="5364816"/>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3</a:t>
              </a:r>
              <a:endParaRPr/>
            </a:p>
          </p:txBody>
        </p:sp>
      </p:grpSp>
      <p:sp>
        <p:nvSpPr>
          <p:cNvPr id="589" name="Google Shape;589;p13"/>
          <p:cNvSpPr/>
          <p:nvPr/>
        </p:nvSpPr>
        <p:spPr>
          <a:xfrm>
            <a:off x="6198142" y="2385618"/>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90" name="Google Shape;590;p13"/>
          <p:cNvGrpSpPr/>
          <p:nvPr/>
        </p:nvGrpSpPr>
        <p:grpSpPr>
          <a:xfrm>
            <a:off x="6324207" y="2508240"/>
            <a:ext cx="4311913" cy="815273"/>
            <a:chOff x="6324207" y="2508240"/>
            <a:chExt cx="4311913" cy="815273"/>
          </a:xfrm>
        </p:grpSpPr>
        <p:sp>
          <p:nvSpPr>
            <p:cNvPr id="591" name="Google Shape;591;p13"/>
            <p:cNvSpPr/>
            <p:nvPr/>
          </p:nvSpPr>
          <p:spPr>
            <a:xfrm>
              <a:off x="6324207" y="2508240"/>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800" b="1">
                  <a:solidFill>
                    <a:schemeClr val="lt1"/>
                  </a:solidFill>
                  <a:latin typeface="Poppins"/>
                  <a:ea typeface="Poppins"/>
                  <a:cs typeface="Poppins"/>
                  <a:sym typeface="Poppins"/>
                </a:rPr>
                <a:t>Complete All Transactions</a:t>
              </a:r>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592" name="Google Shape;592;p13"/>
            <p:cNvSpPr/>
            <p:nvPr/>
          </p:nvSpPr>
          <p:spPr>
            <a:xfrm>
              <a:off x="9731448" y="2536062"/>
              <a:ext cx="881458" cy="7620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93" name="Google Shape;593;p13"/>
            <p:cNvCxnSpPr/>
            <p:nvPr/>
          </p:nvCxnSpPr>
          <p:spPr>
            <a:xfrm>
              <a:off x="9734934" y="2529140"/>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594" name="Google Shape;594;p13"/>
            <p:cNvCxnSpPr/>
            <p:nvPr/>
          </p:nvCxnSpPr>
          <p:spPr>
            <a:xfrm>
              <a:off x="10611622" y="2530254"/>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595" name="Google Shape;595;p13"/>
            <p:cNvSpPr txBox="1"/>
            <p:nvPr/>
          </p:nvSpPr>
          <p:spPr>
            <a:xfrm>
              <a:off x="9863712" y="2740013"/>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4</a:t>
              </a:r>
              <a:endParaRPr/>
            </a:p>
          </p:txBody>
        </p:sp>
      </p:grpSp>
      <p:sp>
        <p:nvSpPr>
          <p:cNvPr id="596" name="Google Shape;596;p13"/>
          <p:cNvSpPr/>
          <p:nvPr/>
        </p:nvSpPr>
        <p:spPr>
          <a:xfrm>
            <a:off x="6198142" y="3703722"/>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97" name="Google Shape;597;p13"/>
          <p:cNvGrpSpPr/>
          <p:nvPr/>
        </p:nvGrpSpPr>
        <p:grpSpPr>
          <a:xfrm>
            <a:off x="6324207" y="3826344"/>
            <a:ext cx="4311913" cy="815273"/>
            <a:chOff x="6324207" y="3826344"/>
            <a:chExt cx="4311913" cy="815273"/>
          </a:xfrm>
        </p:grpSpPr>
        <p:sp>
          <p:nvSpPr>
            <p:cNvPr id="598" name="Google Shape;598;p13"/>
            <p:cNvSpPr/>
            <p:nvPr/>
          </p:nvSpPr>
          <p:spPr>
            <a:xfrm>
              <a:off x="6324207" y="3826344"/>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800" b="1">
                  <a:solidFill>
                    <a:schemeClr val="lt1"/>
                  </a:solidFill>
                  <a:latin typeface="Poppins"/>
                  <a:ea typeface="Poppins"/>
                  <a:cs typeface="Poppins"/>
                  <a:sym typeface="Poppins"/>
                </a:rPr>
                <a:t>Quick to Fix Indexing Issues</a:t>
              </a:r>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599" name="Google Shape;599;p13"/>
            <p:cNvSpPr/>
            <p:nvPr/>
          </p:nvSpPr>
          <p:spPr>
            <a:xfrm>
              <a:off x="9731448" y="3856745"/>
              <a:ext cx="881458" cy="7592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00" name="Google Shape;600;p13"/>
            <p:cNvCxnSpPr/>
            <p:nvPr/>
          </p:nvCxnSpPr>
          <p:spPr>
            <a:xfrm>
              <a:off x="9734934" y="3849086"/>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601" name="Google Shape;601;p13"/>
            <p:cNvCxnSpPr/>
            <p:nvPr/>
          </p:nvCxnSpPr>
          <p:spPr>
            <a:xfrm>
              <a:off x="10611622" y="3848360"/>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602" name="Google Shape;602;p13"/>
            <p:cNvSpPr txBox="1"/>
            <p:nvPr/>
          </p:nvSpPr>
          <p:spPr>
            <a:xfrm>
              <a:off x="9863712" y="4055570"/>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5</a:t>
              </a:r>
              <a:endParaRPr/>
            </a:p>
          </p:txBody>
        </p:sp>
      </p:grpSp>
      <p:sp>
        <p:nvSpPr>
          <p:cNvPr id="603" name="Google Shape;603;p13"/>
          <p:cNvSpPr/>
          <p:nvPr/>
        </p:nvSpPr>
        <p:spPr>
          <a:xfrm>
            <a:off x="6166928" y="5022787"/>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04" name="Google Shape;604;p13"/>
          <p:cNvGrpSpPr/>
          <p:nvPr/>
        </p:nvGrpSpPr>
        <p:grpSpPr>
          <a:xfrm>
            <a:off x="6292991" y="5145409"/>
            <a:ext cx="4311913" cy="815273"/>
            <a:chOff x="6292991" y="5145409"/>
            <a:chExt cx="4311913" cy="815273"/>
          </a:xfrm>
        </p:grpSpPr>
        <p:sp>
          <p:nvSpPr>
            <p:cNvPr id="605" name="Google Shape;605;p13"/>
            <p:cNvSpPr/>
            <p:nvPr/>
          </p:nvSpPr>
          <p:spPr>
            <a:xfrm>
              <a:off x="6292991" y="5145409"/>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800" b="1">
                  <a:solidFill>
                    <a:schemeClr val="lt1"/>
                  </a:solidFill>
                  <a:latin typeface="Poppins"/>
                  <a:ea typeface="Poppins"/>
                  <a:cs typeface="Poppins"/>
                  <a:sym typeface="Poppins"/>
                </a:rPr>
                <a:t>Bulk Filing</a:t>
              </a:r>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606" name="Google Shape;606;p13"/>
            <p:cNvSpPr/>
            <p:nvPr/>
          </p:nvSpPr>
          <p:spPr>
            <a:xfrm>
              <a:off x="9700234" y="5169335"/>
              <a:ext cx="881458" cy="7690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07" name="Google Shape;607;p13"/>
            <p:cNvCxnSpPr/>
            <p:nvPr/>
          </p:nvCxnSpPr>
          <p:spPr>
            <a:xfrm>
              <a:off x="9700346" y="5170797"/>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608" name="Google Shape;608;p13"/>
            <p:cNvCxnSpPr/>
            <p:nvPr/>
          </p:nvCxnSpPr>
          <p:spPr>
            <a:xfrm>
              <a:off x="10587125" y="5170797"/>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609" name="Google Shape;609;p13"/>
            <p:cNvSpPr txBox="1"/>
            <p:nvPr/>
          </p:nvSpPr>
          <p:spPr>
            <a:xfrm>
              <a:off x="9863712" y="5364816"/>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6</a:t>
              </a:r>
              <a:endParaRPr/>
            </a:p>
          </p:txBody>
        </p:sp>
      </p:grpSp>
      <p:grpSp>
        <p:nvGrpSpPr>
          <p:cNvPr id="610" name="Google Shape;610;p13"/>
          <p:cNvGrpSpPr/>
          <p:nvPr/>
        </p:nvGrpSpPr>
        <p:grpSpPr>
          <a:xfrm>
            <a:off x="433445" y="-598363"/>
            <a:ext cx="2979432" cy="1031505"/>
            <a:chOff x="433445" y="-598363"/>
            <a:chExt cx="2979432" cy="1031505"/>
          </a:xfrm>
        </p:grpSpPr>
        <p:sp>
          <p:nvSpPr>
            <p:cNvPr id="611" name="Google Shape;611;p13"/>
            <p:cNvSpPr/>
            <p:nvPr/>
          </p:nvSpPr>
          <p:spPr>
            <a:xfrm>
              <a:off x="433445" y="-598363"/>
              <a:ext cx="2979432" cy="1031505"/>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2" name="Google Shape;612;p13"/>
            <p:cNvSpPr txBox="1"/>
            <p:nvPr/>
          </p:nvSpPr>
          <p:spPr>
            <a:xfrm>
              <a:off x="581606" y="103027"/>
              <a:ext cx="268535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Poppins"/>
                  <a:ea typeface="Poppins"/>
                  <a:cs typeface="Poppins"/>
                  <a:sym typeface="Poppins"/>
                </a:rPr>
                <a:t>Reveal Answers Using Animation</a:t>
              </a:r>
              <a:endParaRPr sz="1200">
                <a:solidFill>
                  <a:schemeClr val="lt1"/>
                </a:solidFill>
                <a:latin typeface="Poppins"/>
                <a:ea typeface="Poppins"/>
                <a:cs typeface="Poppins"/>
                <a:sym typeface="Poppi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69"/>
                                        </p:tgtEl>
                                        <p:attrNameLst>
                                          <p:attrName>style.visibility</p:attrName>
                                        </p:attrNameLst>
                                      </p:cBhvr>
                                      <p:to>
                                        <p:strVal val="visible"/>
                                      </p:to>
                                    </p:set>
                                    <p:anim calcmode="lin" valueType="num">
                                      <p:cBhvr additive="base">
                                        <p:cTn id="7" dur="500"/>
                                        <p:tgtEl>
                                          <p:spTgt spid="56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76"/>
                                        </p:tgtEl>
                                        <p:attrNameLst>
                                          <p:attrName>style.visibility</p:attrName>
                                        </p:attrNameLst>
                                      </p:cBhvr>
                                      <p:to>
                                        <p:strVal val="visible"/>
                                      </p:to>
                                    </p:set>
                                    <p:anim calcmode="lin" valueType="num">
                                      <p:cBhvr additive="base">
                                        <p:cTn id="12" dur="500"/>
                                        <p:tgtEl>
                                          <p:spTgt spid="57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83"/>
                                        </p:tgtEl>
                                        <p:attrNameLst>
                                          <p:attrName>style.visibility</p:attrName>
                                        </p:attrNameLst>
                                      </p:cBhvr>
                                      <p:to>
                                        <p:strVal val="visible"/>
                                      </p:to>
                                    </p:set>
                                    <p:anim calcmode="lin" valueType="num">
                                      <p:cBhvr additive="base">
                                        <p:cTn id="17" dur="500"/>
                                        <p:tgtEl>
                                          <p:spTgt spid="583"/>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590"/>
                                        </p:tgtEl>
                                        <p:attrNameLst>
                                          <p:attrName>style.visibility</p:attrName>
                                        </p:attrNameLst>
                                      </p:cBhvr>
                                      <p:to>
                                        <p:strVal val="visible"/>
                                      </p:to>
                                    </p:set>
                                    <p:anim calcmode="lin" valueType="num">
                                      <p:cBhvr additive="base">
                                        <p:cTn id="22" dur="500"/>
                                        <p:tgtEl>
                                          <p:spTgt spid="590"/>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597"/>
                                        </p:tgtEl>
                                        <p:attrNameLst>
                                          <p:attrName>style.visibility</p:attrName>
                                        </p:attrNameLst>
                                      </p:cBhvr>
                                      <p:to>
                                        <p:strVal val="visible"/>
                                      </p:to>
                                    </p:set>
                                    <p:anim calcmode="lin" valueType="num">
                                      <p:cBhvr additive="base">
                                        <p:cTn id="27" dur="500"/>
                                        <p:tgtEl>
                                          <p:spTgt spid="597"/>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604"/>
                                        </p:tgtEl>
                                        <p:attrNameLst>
                                          <p:attrName>style.visibility</p:attrName>
                                        </p:attrNameLst>
                                      </p:cBhvr>
                                      <p:to>
                                        <p:strVal val="visible"/>
                                      </p:to>
                                    </p:set>
                                    <p:anim calcmode="lin" valueType="num">
                                      <p:cBhvr additive="base">
                                        <p:cTn id="32" dur="500"/>
                                        <p:tgtEl>
                                          <p:spTgt spid="60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7"/>
        <p:cNvGrpSpPr/>
        <p:nvPr/>
      </p:nvGrpSpPr>
      <p:grpSpPr>
        <a:xfrm>
          <a:off x="0" y="0"/>
          <a:ext cx="0" cy="0"/>
          <a:chOff x="0" y="0"/>
          <a:chExt cx="0" cy="0"/>
        </a:xfrm>
      </p:grpSpPr>
      <p:sp>
        <p:nvSpPr>
          <p:cNvPr id="618" name="Google Shape;618;p14"/>
          <p:cNvSpPr txBox="1">
            <a:spLocks noGrp="1"/>
          </p:cNvSpPr>
          <p:nvPr>
            <p:ph type="title"/>
          </p:nvPr>
        </p:nvSpPr>
        <p:spPr>
          <a:xfrm>
            <a:off x="1837270" y="278966"/>
            <a:ext cx="8873063" cy="107810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446"/>
              </a:buClr>
              <a:buSzPct val="100000"/>
              <a:buFont typeface="Calibri"/>
              <a:buNone/>
            </a:pPr>
            <a:r>
              <a:rPr lang="en-US" b="1">
                <a:solidFill>
                  <a:srgbClr val="002446"/>
                </a:solidFill>
              </a:rPr>
              <a:t>State Filing Offices &amp; Service Companies</a:t>
            </a:r>
            <a:endParaRPr/>
          </a:p>
        </p:txBody>
      </p:sp>
      <p:sp>
        <p:nvSpPr>
          <p:cNvPr id="619" name="Google Shape;619;p14"/>
          <p:cNvSpPr txBox="1">
            <a:spLocks noGrp="1"/>
          </p:cNvSpPr>
          <p:nvPr>
            <p:ph type="body" idx="1"/>
          </p:nvPr>
        </p:nvSpPr>
        <p:spPr>
          <a:xfrm>
            <a:off x="1837269" y="1607700"/>
            <a:ext cx="9237131" cy="4447218"/>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Clr>
                <a:srgbClr val="3F4444"/>
              </a:buClr>
              <a:buSzPct val="100000"/>
              <a:buChar char="•"/>
            </a:pPr>
            <a:r>
              <a:rPr lang="en-US" sz="2000" b="1">
                <a:solidFill>
                  <a:srgbClr val="3F4444"/>
                </a:solidFill>
                <a:latin typeface="Calibri"/>
                <a:ea typeface="Calibri"/>
                <a:cs typeface="Calibri"/>
                <a:sym typeface="Calibri"/>
              </a:rPr>
              <a:t>Purpose of Panel Discussion:</a:t>
            </a:r>
            <a:endParaRPr sz="2000">
              <a:solidFill>
                <a:srgbClr val="3F4444"/>
              </a:solidFill>
              <a:latin typeface="Calibri"/>
              <a:ea typeface="Calibri"/>
              <a:cs typeface="Calibri"/>
              <a:sym typeface="Calibri"/>
            </a:endParaRPr>
          </a:p>
          <a:p>
            <a:pPr marL="457200" lvl="1" indent="0" algn="l" rtl="0">
              <a:lnSpc>
                <a:spcPct val="90000"/>
              </a:lnSpc>
              <a:spcBef>
                <a:spcPts val="0"/>
              </a:spcBef>
              <a:spcAft>
                <a:spcPts val="0"/>
              </a:spcAft>
              <a:buClr>
                <a:srgbClr val="3F4444"/>
              </a:buClr>
              <a:buSzPct val="100000"/>
              <a:buNone/>
            </a:pPr>
            <a:r>
              <a:rPr lang="en-US" sz="1600">
                <a:solidFill>
                  <a:srgbClr val="3F4444"/>
                </a:solidFill>
                <a:latin typeface="Calibri"/>
                <a:ea typeface="Calibri"/>
                <a:cs typeface="Calibri"/>
                <a:sym typeface="Calibri"/>
              </a:rPr>
              <a:t>To facilitate the engagement between service companies and jurisdictions to improve our important symbiotic relationship by seeking ways, we can work together to collectively improve productivity when there are changes to systems, services, workflows, policies, etc. and share examples of best practices that states have used with success. </a:t>
            </a:r>
            <a:endParaRPr/>
          </a:p>
          <a:p>
            <a:pPr marL="457200" lvl="1" indent="0" algn="l" rtl="0">
              <a:lnSpc>
                <a:spcPct val="90000"/>
              </a:lnSpc>
              <a:spcBef>
                <a:spcPts val="0"/>
              </a:spcBef>
              <a:spcAft>
                <a:spcPts val="0"/>
              </a:spcAft>
              <a:buClr>
                <a:schemeClr val="dk1"/>
              </a:buClr>
              <a:buSzPct val="100000"/>
              <a:buNone/>
            </a:pPr>
            <a:endParaRPr sz="1600">
              <a:solidFill>
                <a:srgbClr val="3F4444"/>
              </a:solidFill>
              <a:latin typeface="Calibri"/>
              <a:ea typeface="Calibri"/>
              <a:cs typeface="Calibri"/>
              <a:sym typeface="Calibri"/>
            </a:endParaRPr>
          </a:p>
          <a:p>
            <a:pPr marL="228600" lvl="0" indent="-228600" algn="l" rtl="0">
              <a:lnSpc>
                <a:spcPct val="90000"/>
              </a:lnSpc>
              <a:spcBef>
                <a:spcPts val="0"/>
              </a:spcBef>
              <a:spcAft>
                <a:spcPts val="0"/>
              </a:spcAft>
              <a:buClr>
                <a:srgbClr val="3F4444"/>
              </a:buClr>
              <a:buSzPct val="100000"/>
              <a:buChar char="•"/>
            </a:pPr>
            <a:r>
              <a:rPr lang="en-US" sz="2000">
                <a:solidFill>
                  <a:srgbClr val="3F4444"/>
                </a:solidFill>
                <a:latin typeface="Calibri"/>
                <a:ea typeface="Calibri"/>
                <a:cs typeface="Calibri"/>
                <a:sym typeface="Calibri"/>
              </a:rPr>
              <a:t>Did the information gathered from the NPRRA survey provide you with new insights that could benefit your office? </a:t>
            </a:r>
            <a:endParaRPr/>
          </a:p>
          <a:p>
            <a:pPr marL="457200" lvl="1" indent="0" algn="l" rtl="0">
              <a:lnSpc>
                <a:spcPct val="90000"/>
              </a:lnSpc>
              <a:spcBef>
                <a:spcPts val="0"/>
              </a:spcBef>
              <a:spcAft>
                <a:spcPts val="0"/>
              </a:spcAft>
              <a:buClr>
                <a:schemeClr val="dk1"/>
              </a:buClr>
              <a:buSzPct val="100000"/>
              <a:buNone/>
            </a:pPr>
            <a:endParaRPr sz="1600">
              <a:solidFill>
                <a:srgbClr val="3F4444"/>
              </a:solidFill>
              <a:latin typeface="Calibri"/>
              <a:ea typeface="Calibri"/>
              <a:cs typeface="Calibri"/>
              <a:sym typeface="Calibri"/>
            </a:endParaRPr>
          </a:p>
          <a:p>
            <a:pPr marL="228600" lvl="0" indent="-228600" algn="l" rtl="0">
              <a:lnSpc>
                <a:spcPct val="90000"/>
              </a:lnSpc>
              <a:spcBef>
                <a:spcPts val="0"/>
              </a:spcBef>
              <a:spcAft>
                <a:spcPts val="0"/>
              </a:spcAft>
              <a:buClr>
                <a:srgbClr val="3F4444"/>
              </a:buClr>
              <a:buSzPct val="100000"/>
              <a:buChar char="•"/>
            </a:pPr>
            <a:r>
              <a:rPr lang="en-US" sz="2000">
                <a:solidFill>
                  <a:srgbClr val="3F4444"/>
                </a:solidFill>
                <a:latin typeface="Calibri"/>
                <a:ea typeface="Calibri"/>
                <a:cs typeface="Calibri"/>
                <a:sym typeface="Calibri"/>
              </a:rPr>
              <a:t>Did any of the information shared trigger any new ideas that perhaps were not surfaced by the survey?</a:t>
            </a:r>
            <a:endParaRPr/>
          </a:p>
          <a:p>
            <a:pPr marL="457200" lvl="1" indent="0" algn="l" rtl="0">
              <a:lnSpc>
                <a:spcPct val="90000"/>
              </a:lnSpc>
              <a:spcBef>
                <a:spcPts val="0"/>
              </a:spcBef>
              <a:spcAft>
                <a:spcPts val="0"/>
              </a:spcAft>
              <a:buClr>
                <a:schemeClr val="dk1"/>
              </a:buClr>
              <a:buSzPct val="100000"/>
              <a:buNone/>
            </a:pPr>
            <a:endParaRPr sz="1600">
              <a:solidFill>
                <a:srgbClr val="3F4444"/>
              </a:solidFill>
              <a:latin typeface="Calibri"/>
              <a:ea typeface="Calibri"/>
              <a:cs typeface="Calibri"/>
              <a:sym typeface="Calibri"/>
            </a:endParaRPr>
          </a:p>
          <a:p>
            <a:pPr marL="228600" lvl="0" indent="-228600" algn="l" rtl="0">
              <a:lnSpc>
                <a:spcPct val="90000"/>
              </a:lnSpc>
              <a:spcBef>
                <a:spcPts val="0"/>
              </a:spcBef>
              <a:spcAft>
                <a:spcPts val="0"/>
              </a:spcAft>
              <a:buClr>
                <a:srgbClr val="3F4444"/>
              </a:buClr>
              <a:buSzPct val="100000"/>
              <a:buChar char="•"/>
            </a:pPr>
            <a:r>
              <a:rPr lang="en-US" sz="2000">
                <a:solidFill>
                  <a:srgbClr val="3F4444"/>
                </a:solidFill>
                <a:latin typeface="Calibri"/>
                <a:ea typeface="Calibri"/>
                <a:cs typeface="Calibri"/>
                <a:sym typeface="Calibri"/>
              </a:rPr>
              <a:t>How can we assist with bridging the gap and gaining traction with some of the suggestions presented?</a:t>
            </a:r>
            <a:endParaRPr/>
          </a:p>
          <a:p>
            <a:pPr marL="457200" lvl="1" indent="0" algn="l" rtl="0">
              <a:lnSpc>
                <a:spcPct val="90000"/>
              </a:lnSpc>
              <a:spcBef>
                <a:spcPts val="0"/>
              </a:spcBef>
              <a:spcAft>
                <a:spcPts val="0"/>
              </a:spcAft>
              <a:buClr>
                <a:schemeClr val="dk1"/>
              </a:buClr>
              <a:buSzPct val="100000"/>
              <a:buNone/>
            </a:pPr>
            <a:endParaRPr sz="1600">
              <a:solidFill>
                <a:srgbClr val="3F4444"/>
              </a:solidFill>
              <a:latin typeface="Calibri"/>
              <a:ea typeface="Calibri"/>
              <a:cs typeface="Calibri"/>
              <a:sym typeface="Calibri"/>
            </a:endParaRPr>
          </a:p>
          <a:p>
            <a:pPr marL="0" marR="0" lvl="0" indent="117475" algn="l" rtl="0">
              <a:lnSpc>
                <a:spcPct val="90000"/>
              </a:lnSpc>
              <a:spcBef>
                <a:spcPts val="0"/>
              </a:spcBef>
              <a:spcAft>
                <a:spcPts val="0"/>
              </a:spcAft>
              <a:buClr>
                <a:schemeClr val="dk1"/>
              </a:buClr>
              <a:buSzPct val="100000"/>
              <a:buNone/>
            </a:pPr>
            <a:endParaRPr sz="2000" b="1">
              <a:solidFill>
                <a:srgbClr val="3F4444"/>
              </a:solidFill>
              <a:latin typeface="Calibri"/>
              <a:ea typeface="Calibri"/>
              <a:cs typeface="Calibri"/>
              <a:sym typeface="Calibri"/>
            </a:endParaRPr>
          </a:p>
          <a:p>
            <a:pPr marL="0" marR="0" lvl="0" indent="0" algn="l" rtl="0">
              <a:lnSpc>
                <a:spcPct val="90000"/>
              </a:lnSpc>
              <a:spcBef>
                <a:spcPts val="0"/>
              </a:spcBef>
              <a:spcAft>
                <a:spcPts val="0"/>
              </a:spcAft>
              <a:buClr>
                <a:srgbClr val="3F4444"/>
              </a:buClr>
              <a:buSzPct val="100000"/>
              <a:buChar char="•"/>
            </a:pPr>
            <a:r>
              <a:rPr lang="en-US" sz="2000" b="1">
                <a:solidFill>
                  <a:srgbClr val="3F4444"/>
                </a:solidFill>
                <a:latin typeface="Calibri"/>
                <a:ea typeface="Calibri"/>
                <a:cs typeface="Calibri"/>
                <a:sym typeface="Calibri"/>
              </a:rPr>
              <a:t>Meeting Objectives:</a:t>
            </a:r>
            <a:endParaRPr sz="2000">
              <a:solidFill>
                <a:srgbClr val="3F4444"/>
              </a:solidFill>
              <a:latin typeface="Calibri"/>
              <a:ea typeface="Calibri"/>
              <a:cs typeface="Calibri"/>
              <a:sym typeface="Calibri"/>
            </a:endParaRPr>
          </a:p>
          <a:p>
            <a:pPr marL="457200" lvl="1" indent="0" algn="l" rtl="0">
              <a:lnSpc>
                <a:spcPct val="90000"/>
              </a:lnSpc>
              <a:spcBef>
                <a:spcPts val="0"/>
              </a:spcBef>
              <a:spcAft>
                <a:spcPts val="0"/>
              </a:spcAft>
              <a:buClr>
                <a:srgbClr val="3F4444"/>
              </a:buClr>
              <a:buSzPct val="100000"/>
              <a:buNone/>
            </a:pPr>
            <a:r>
              <a:rPr lang="en-US" sz="1600">
                <a:solidFill>
                  <a:srgbClr val="3F4444"/>
                </a:solidFill>
              </a:rPr>
              <a:t>Were two ideas identified that could improve the partnership with some of your largest customers? Do you feel that some of these ideas have the potential for enhanced interactions while improving state employee productivity? How can we help you?</a:t>
            </a:r>
            <a:endParaRPr/>
          </a:p>
          <a:p>
            <a:pPr marL="228600" lvl="0" indent="-228600" algn="l" rtl="0">
              <a:lnSpc>
                <a:spcPct val="90000"/>
              </a:lnSpc>
              <a:spcBef>
                <a:spcPts val="1000"/>
              </a:spcBef>
              <a:spcAft>
                <a:spcPts val="0"/>
              </a:spcAft>
              <a:buClr>
                <a:srgbClr val="002446"/>
              </a:buClr>
              <a:buSzPct val="100000"/>
              <a:buChar char="•"/>
            </a:pPr>
            <a:r>
              <a:rPr lang="en-US">
                <a:solidFill>
                  <a:srgbClr val="002446"/>
                </a:solidFill>
              </a:rPr>
              <a:t>Did you have a little fun?</a:t>
            </a:r>
            <a:endParaRPr/>
          </a:p>
          <a:p>
            <a:pPr marL="0" lvl="0" indent="0" algn="l" rtl="0">
              <a:lnSpc>
                <a:spcPct val="90000"/>
              </a:lnSpc>
              <a:spcBef>
                <a:spcPts val="1000"/>
              </a:spcBef>
              <a:spcAft>
                <a:spcPts val="0"/>
              </a:spcAft>
              <a:buClr>
                <a:schemeClr val="dk1"/>
              </a:buClr>
              <a:buSzPct val="100000"/>
              <a:buNone/>
            </a:pPr>
            <a:endParaRPr>
              <a:solidFill>
                <a:srgbClr val="002446"/>
              </a:solidFill>
            </a:endParaRPr>
          </a:p>
          <a:p>
            <a:pPr marL="228600" lvl="0" indent="-64135" algn="l" rtl="0">
              <a:lnSpc>
                <a:spcPct val="90000"/>
              </a:lnSpc>
              <a:spcBef>
                <a:spcPts val="1000"/>
              </a:spcBef>
              <a:spcAft>
                <a:spcPts val="0"/>
              </a:spcAft>
              <a:buClr>
                <a:schemeClr val="dk1"/>
              </a:buClr>
              <a:buSzPct val="100000"/>
              <a:buNone/>
            </a:pPr>
            <a:endParaRPr>
              <a:solidFill>
                <a:srgbClr val="002446"/>
              </a:solidFill>
            </a:endParaRPr>
          </a:p>
        </p:txBody>
      </p:sp>
      <p:sp>
        <p:nvSpPr>
          <p:cNvPr id="620" name="Google Shape;620;p14"/>
          <p:cNvSpPr txBox="1">
            <a:spLocks noGrp="1"/>
          </p:cNvSpPr>
          <p:nvPr>
            <p:ph type="ftr" idx="11"/>
          </p:nvPr>
        </p:nvSpPr>
        <p:spPr>
          <a:xfrm>
            <a:off x="2743199" y="6305548"/>
            <a:ext cx="73482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600">
                <a:solidFill>
                  <a:srgbClr val="1F3864"/>
                </a:solidFill>
              </a:rPr>
              <a:t>2024 IACA Conference – Detroit, Michigan </a:t>
            </a:r>
            <a:endParaRPr/>
          </a:p>
        </p:txBody>
      </p:sp>
      <p:pic>
        <p:nvPicPr>
          <p:cNvPr id="621" name="Google Shape;621;p14" descr="Logo&#10;&#10;Description automatically generated with low confidence"/>
          <p:cNvPicPr preferRelativeResize="0"/>
          <p:nvPr/>
        </p:nvPicPr>
        <p:blipFill rotWithShape="1">
          <a:blip r:embed="rId3">
            <a:alphaModFix/>
          </a:blip>
          <a:srcRect/>
          <a:stretch/>
        </p:blipFill>
        <p:spPr>
          <a:xfrm>
            <a:off x="11002926" y="271462"/>
            <a:ext cx="1004444" cy="1078104"/>
          </a:xfrm>
          <a:prstGeom prst="rect">
            <a:avLst/>
          </a:prstGeom>
          <a:noFill/>
          <a:ln>
            <a:noFill/>
          </a:ln>
        </p:spPr>
      </p:pic>
      <p:pic>
        <p:nvPicPr>
          <p:cNvPr id="622" name="Google Shape;622;p14" descr="Background pattern&#10;&#10;Description automatically generated"/>
          <p:cNvPicPr preferRelativeResize="0"/>
          <p:nvPr/>
        </p:nvPicPr>
        <p:blipFill rotWithShape="1">
          <a:blip r:embed="rId4">
            <a:alphaModFix/>
          </a:blip>
          <a:srcRect/>
          <a:stretch/>
        </p:blipFill>
        <p:spPr>
          <a:xfrm>
            <a:off x="0" y="0"/>
            <a:ext cx="1478858" cy="6858000"/>
          </a:xfrm>
          <a:prstGeom prst="rect">
            <a:avLst/>
          </a:prstGeom>
          <a:noFill/>
          <a:ln>
            <a:noFill/>
          </a:ln>
        </p:spPr>
      </p:pic>
      <p:cxnSp>
        <p:nvCxnSpPr>
          <p:cNvPr id="623" name="Google Shape;623;p14"/>
          <p:cNvCxnSpPr/>
          <p:nvPr/>
        </p:nvCxnSpPr>
        <p:spPr>
          <a:xfrm>
            <a:off x="1921933" y="1600195"/>
            <a:ext cx="10270067" cy="0"/>
          </a:xfrm>
          <a:prstGeom prst="straightConnector1">
            <a:avLst/>
          </a:prstGeom>
          <a:noFill/>
          <a:ln w="9525" cap="flat" cmpd="sng">
            <a:solidFill>
              <a:srgbClr val="B8906C"/>
            </a:solidFill>
            <a:prstDash val="solid"/>
            <a:miter lim="800000"/>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7"/>
        <p:cNvGrpSpPr/>
        <p:nvPr/>
      </p:nvGrpSpPr>
      <p:grpSpPr>
        <a:xfrm>
          <a:off x="0" y="0"/>
          <a:ext cx="0" cy="0"/>
          <a:chOff x="0" y="0"/>
          <a:chExt cx="0" cy="0"/>
        </a:xfrm>
      </p:grpSpPr>
      <p:sp>
        <p:nvSpPr>
          <p:cNvPr id="628" name="Google Shape;628;p15"/>
          <p:cNvSpPr txBox="1"/>
          <p:nvPr/>
        </p:nvSpPr>
        <p:spPr>
          <a:xfrm>
            <a:off x="2327678" y="1020305"/>
            <a:ext cx="7536642" cy="509755"/>
          </a:xfrm>
          <a:prstGeom prst="rect">
            <a:avLst/>
          </a:prstGeom>
          <a:noFill/>
          <a:ln>
            <a:noFill/>
          </a:ln>
        </p:spPr>
        <p:txBody>
          <a:bodyPr spcFirstLastPara="1" wrap="square" lIns="0" tIns="0" rIns="0" bIns="0" anchor="t" anchorCtr="0">
            <a:spAutoFit/>
          </a:bodyPr>
          <a:lstStyle/>
          <a:p>
            <a:pPr marL="0" marR="0" lvl="0" indent="0" algn="ctr" rtl="0">
              <a:lnSpc>
                <a:spcPct val="92000"/>
              </a:lnSpc>
              <a:spcBef>
                <a:spcPts val="0"/>
              </a:spcBef>
              <a:spcAft>
                <a:spcPts val="0"/>
              </a:spcAft>
              <a:buNone/>
            </a:pPr>
            <a:r>
              <a:rPr lang="en-US" sz="4000" b="1">
                <a:solidFill>
                  <a:srgbClr val="FFF444"/>
                </a:solidFill>
                <a:latin typeface="Poppins"/>
                <a:ea typeface="Poppins"/>
                <a:cs typeface="Poppins"/>
                <a:sym typeface="Poppins"/>
              </a:rPr>
              <a:t>Winning Team:</a:t>
            </a:r>
            <a:endParaRPr/>
          </a:p>
        </p:txBody>
      </p:sp>
      <p:sp>
        <p:nvSpPr>
          <p:cNvPr id="629" name="Google Shape;629;p15"/>
          <p:cNvSpPr/>
          <p:nvPr/>
        </p:nvSpPr>
        <p:spPr>
          <a:xfrm>
            <a:off x="2607006" y="1961892"/>
            <a:ext cx="6977985" cy="2934215"/>
          </a:xfrm>
          <a:prstGeom prst="roundRect">
            <a:avLst>
              <a:gd name="adj" fmla="val 24455"/>
            </a:avLst>
          </a:prstGeom>
          <a:solidFill>
            <a:schemeClr val="dk1">
              <a:alpha val="8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30" name="Google Shape;630;p15" descr="Logo&#10;&#10;Description automatically generated"/>
          <p:cNvPicPr preferRelativeResize="0"/>
          <p:nvPr/>
        </p:nvPicPr>
        <p:blipFill rotWithShape="1">
          <a:blip r:embed="rId4">
            <a:alphaModFix/>
          </a:blip>
          <a:srcRect/>
          <a:stretch/>
        </p:blipFill>
        <p:spPr>
          <a:xfrm>
            <a:off x="1701381" y="4123852"/>
            <a:ext cx="3310885" cy="1883175"/>
          </a:xfrm>
          <a:prstGeom prst="rect">
            <a:avLst/>
          </a:prstGeom>
          <a:noFill/>
          <a:ln>
            <a:noFill/>
          </a:ln>
        </p:spPr>
      </p:pic>
      <p:sp>
        <p:nvSpPr>
          <p:cNvPr id="631" name="Google Shape;631;p15"/>
          <p:cNvSpPr txBox="1"/>
          <p:nvPr/>
        </p:nvSpPr>
        <p:spPr>
          <a:xfrm>
            <a:off x="2327677" y="3428999"/>
            <a:ext cx="7536642" cy="586699"/>
          </a:xfrm>
          <a:prstGeom prst="rect">
            <a:avLst/>
          </a:prstGeom>
          <a:noFill/>
          <a:ln>
            <a:noFill/>
          </a:ln>
        </p:spPr>
        <p:txBody>
          <a:bodyPr spcFirstLastPara="1" wrap="square" lIns="0" tIns="0" rIns="0" bIns="0" anchor="t" anchorCtr="0">
            <a:spAutoFit/>
          </a:bodyPr>
          <a:lstStyle/>
          <a:p>
            <a:pPr marL="0" marR="0" lvl="0" indent="0" algn="ctr" rtl="0">
              <a:lnSpc>
                <a:spcPct val="61333"/>
              </a:lnSpc>
              <a:spcBef>
                <a:spcPts val="0"/>
              </a:spcBef>
              <a:spcAft>
                <a:spcPts val="0"/>
              </a:spcAft>
              <a:buNone/>
            </a:pPr>
            <a:r>
              <a:rPr lang="en-US" sz="6000" b="1">
                <a:solidFill>
                  <a:schemeClr val="lt1"/>
                </a:solidFill>
                <a:latin typeface="Poppins"/>
                <a:ea typeface="Poppins"/>
                <a:cs typeface="Poppins"/>
                <a:sym typeface="Poppins"/>
              </a:rPr>
              <a:t>All of Us!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2"/>
          <p:cNvSpPr txBox="1">
            <a:spLocks noGrp="1"/>
          </p:cNvSpPr>
          <p:nvPr>
            <p:ph type="title"/>
          </p:nvPr>
        </p:nvSpPr>
        <p:spPr>
          <a:xfrm>
            <a:off x="1837270" y="278966"/>
            <a:ext cx="8873063" cy="107810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446"/>
              </a:buClr>
              <a:buSzPct val="100000"/>
              <a:buFont typeface="Calibri"/>
              <a:buNone/>
            </a:pPr>
            <a:r>
              <a:rPr lang="en-US" b="1">
                <a:solidFill>
                  <a:srgbClr val="002446"/>
                </a:solidFill>
              </a:rPr>
              <a:t>State Filing Offices &amp; Service Companies</a:t>
            </a:r>
            <a:endParaRPr/>
          </a:p>
        </p:txBody>
      </p:sp>
      <p:sp>
        <p:nvSpPr>
          <p:cNvPr id="176" name="Google Shape;176;p2"/>
          <p:cNvSpPr txBox="1">
            <a:spLocks noGrp="1"/>
          </p:cNvSpPr>
          <p:nvPr>
            <p:ph type="body" idx="1"/>
          </p:nvPr>
        </p:nvSpPr>
        <p:spPr>
          <a:xfrm>
            <a:off x="1837269" y="1910294"/>
            <a:ext cx="9237131" cy="414462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F4444"/>
              </a:buClr>
              <a:buSzPts val="1800"/>
              <a:buChar char="•"/>
            </a:pPr>
            <a:r>
              <a:rPr lang="en-US" sz="1800" b="1">
                <a:solidFill>
                  <a:srgbClr val="3F4444"/>
                </a:solidFill>
                <a:latin typeface="Calibri"/>
                <a:ea typeface="Calibri"/>
                <a:cs typeface="Calibri"/>
                <a:sym typeface="Calibri"/>
              </a:rPr>
              <a:t>Overview of Survey</a:t>
            </a:r>
            <a:endParaRPr/>
          </a:p>
          <a:p>
            <a:pPr marL="457200" lvl="1" indent="-228600" algn="l" rtl="0">
              <a:lnSpc>
                <a:spcPct val="90000"/>
              </a:lnSpc>
              <a:spcBef>
                <a:spcPts val="0"/>
              </a:spcBef>
              <a:spcAft>
                <a:spcPts val="0"/>
              </a:spcAft>
              <a:buClr>
                <a:srgbClr val="3F4444"/>
              </a:buClr>
              <a:buSzPts val="1400"/>
              <a:buChar char="•"/>
            </a:pPr>
            <a:r>
              <a:rPr lang="en-US" sz="1400" b="1">
                <a:solidFill>
                  <a:srgbClr val="3F4444"/>
                </a:solidFill>
                <a:latin typeface="Calibri"/>
                <a:ea typeface="Calibri"/>
                <a:cs typeface="Calibri"/>
                <a:sym typeface="Calibri"/>
              </a:rPr>
              <a:t>Conducted on behalf of NPRRA – 130 Companies that are on your websites and in your offices every day</a:t>
            </a:r>
            <a:endParaRPr/>
          </a:p>
          <a:p>
            <a:pPr marL="228600" lvl="1" indent="0" algn="l" rtl="0">
              <a:lnSpc>
                <a:spcPct val="90000"/>
              </a:lnSpc>
              <a:spcBef>
                <a:spcPts val="0"/>
              </a:spcBef>
              <a:spcAft>
                <a:spcPts val="0"/>
              </a:spcAft>
              <a:buClr>
                <a:schemeClr val="dk1"/>
              </a:buClr>
              <a:buSzPts val="1400"/>
              <a:buNone/>
            </a:pPr>
            <a:endParaRPr sz="1400" b="1">
              <a:solidFill>
                <a:srgbClr val="3F4444"/>
              </a:solidFill>
              <a:latin typeface="Calibri"/>
              <a:ea typeface="Calibri"/>
              <a:cs typeface="Calibri"/>
              <a:sym typeface="Calibri"/>
            </a:endParaRPr>
          </a:p>
          <a:p>
            <a:pPr marL="0" marR="0" lvl="0" indent="0" algn="l" rtl="0">
              <a:lnSpc>
                <a:spcPct val="90000"/>
              </a:lnSpc>
              <a:spcBef>
                <a:spcPts val="0"/>
              </a:spcBef>
              <a:spcAft>
                <a:spcPts val="0"/>
              </a:spcAft>
              <a:buClr>
                <a:srgbClr val="3F4444"/>
              </a:buClr>
              <a:buSzPts val="1800"/>
              <a:buChar char="•"/>
            </a:pPr>
            <a:r>
              <a:rPr lang="en-US" sz="1800" b="1">
                <a:solidFill>
                  <a:srgbClr val="3F4444"/>
                </a:solidFill>
                <a:latin typeface="Calibri"/>
                <a:ea typeface="Calibri"/>
                <a:cs typeface="Calibri"/>
                <a:sym typeface="Calibri"/>
              </a:rPr>
              <a:t>Purpose of Panel Discussion:</a:t>
            </a:r>
            <a:endParaRPr sz="1800" b="1">
              <a:solidFill>
                <a:srgbClr val="3F4444"/>
              </a:solidFill>
              <a:latin typeface="Calibri"/>
              <a:ea typeface="Calibri"/>
              <a:cs typeface="Calibri"/>
              <a:sym typeface="Calibri"/>
            </a:endParaRPr>
          </a:p>
          <a:p>
            <a:pPr marL="457200" lvl="1" indent="-228600" algn="l" rtl="0">
              <a:lnSpc>
                <a:spcPct val="90000"/>
              </a:lnSpc>
              <a:spcBef>
                <a:spcPts val="0"/>
              </a:spcBef>
              <a:spcAft>
                <a:spcPts val="0"/>
              </a:spcAft>
              <a:buClr>
                <a:srgbClr val="3F4444"/>
              </a:buClr>
              <a:buSzPts val="1400"/>
              <a:buChar char="•"/>
            </a:pPr>
            <a:r>
              <a:rPr lang="en-US" sz="1400" b="1">
                <a:solidFill>
                  <a:srgbClr val="3F4444"/>
                </a:solidFill>
                <a:latin typeface="Calibri"/>
                <a:ea typeface="Calibri"/>
                <a:cs typeface="Calibri"/>
                <a:sym typeface="Calibri"/>
              </a:rPr>
              <a:t>To facilitate the engagement between service companies and jurisdictions to improve our symbiotic relationship</a:t>
            </a:r>
            <a:endParaRPr/>
          </a:p>
          <a:p>
            <a:pPr marL="457200" lvl="1" indent="-228600" algn="l" rtl="0">
              <a:lnSpc>
                <a:spcPct val="90000"/>
              </a:lnSpc>
              <a:spcBef>
                <a:spcPts val="0"/>
              </a:spcBef>
              <a:spcAft>
                <a:spcPts val="0"/>
              </a:spcAft>
              <a:buClr>
                <a:srgbClr val="3F4444"/>
              </a:buClr>
              <a:buSzPts val="1400"/>
              <a:buChar char="•"/>
            </a:pPr>
            <a:r>
              <a:rPr lang="en-US" sz="1400" b="1">
                <a:solidFill>
                  <a:srgbClr val="3F4444"/>
                </a:solidFill>
                <a:latin typeface="Calibri"/>
                <a:ea typeface="Calibri"/>
                <a:cs typeface="Calibri"/>
                <a:sym typeface="Calibri"/>
              </a:rPr>
              <a:t>Seeking ways, we can work together to collectively improve communication and productivity when there are changes to systems, services, workflows, policies, etc.</a:t>
            </a:r>
            <a:endParaRPr sz="1400" b="1">
              <a:solidFill>
                <a:srgbClr val="3F4444"/>
              </a:solidFill>
              <a:latin typeface="Calibri"/>
              <a:ea typeface="Calibri"/>
              <a:cs typeface="Calibri"/>
              <a:sym typeface="Calibri"/>
            </a:endParaRPr>
          </a:p>
          <a:p>
            <a:pPr marL="457200" lvl="1" indent="-228600" algn="l" rtl="0">
              <a:lnSpc>
                <a:spcPct val="90000"/>
              </a:lnSpc>
              <a:spcBef>
                <a:spcPts val="0"/>
              </a:spcBef>
              <a:spcAft>
                <a:spcPts val="0"/>
              </a:spcAft>
              <a:buClr>
                <a:srgbClr val="3F4444"/>
              </a:buClr>
              <a:buSzPts val="1400"/>
              <a:buChar char="•"/>
            </a:pPr>
            <a:r>
              <a:rPr lang="en-US" sz="1400" b="1">
                <a:solidFill>
                  <a:srgbClr val="3F4444"/>
                </a:solidFill>
                <a:latin typeface="Calibri"/>
                <a:ea typeface="Calibri"/>
                <a:cs typeface="Calibri"/>
                <a:sym typeface="Calibri"/>
              </a:rPr>
              <a:t>To share examples of best practices in states and the mechanisms used for success. </a:t>
            </a:r>
            <a:endParaRPr/>
          </a:p>
          <a:p>
            <a:pPr marL="0" marR="0" lvl="0" indent="114300" algn="l" rtl="0">
              <a:lnSpc>
                <a:spcPct val="90000"/>
              </a:lnSpc>
              <a:spcBef>
                <a:spcPts val="0"/>
              </a:spcBef>
              <a:spcAft>
                <a:spcPts val="0"/>
              </a:spcAft>
              <a:buClr>
                <a:schemeClr val="dk1"/>
              </a:buClr>
              <a:buSzPts val="1800"/>
              <a:buNone/>
            </a:pPr>
            <a:endParaRPr sz="1800" b="1">
              <a:solidFill>
                <a:srgbClr val="3F4444"/>
              </a:solidFill>
              <a:latin typeface="Calibri"/>
              <a:ea typeface="Calibri"/>
              <a:cs typeface="Calibri"/>
              <a:sym typeface="Calibri"/>
            </a:endParaRPr>
          </a:p>
          <a:p>
            <a:pPr marL="0" marR="0" lvl="0" indent="0" algn="l" rtl="0">
              <a:lnSpc>
                <a:spcPct val="90000"/>
              </a:lnSpc>
              <a:spcBef>
                <a:spcPts val="0"/>
              </a:spcBef>
              <a:spcAft>
                <a:spcPts val="0"/>
              </a:spcAft>
              <a:buClr>
                <a:srgbClr val="3F4444"/>
              </a:buClr>
              <a:buSzPts val="1800"/>
              <a:buChar char="•"/>
            </a:pPr>
            <a:r>
              <a:rPr lang="en-US" sz="1800" b="1">
                <a:solidFill>
                  <a:srgbClr val="3F4444"/>
                </a:solidFill>
                <a:latin typeface="Calibri"/>
                <a:ea typeface="Calibri"/>
                <a:cs typeface="Calibri"/>
                <a:sym typeface="Calibri"/>
              </a:rPr>
              <a:t>Meeting objectives:</a:t>
            </a:r>
            <a:endParaRPr sz="1800" b="1">
              <a:solidFill>
                <a:srgbClr val="3F4444"/>
              </a:solidFill>
              <a:latin typeface="Calibri"/>
              <a:ea typeface="Calibri"/>
              <a:cs typeface="Calibri"/>
              <a:sym typeface="Calibri"/>
            </a:endParaRPr>
          </a:p>
          <a:p>
            <a:pPr marL="457200" lvl="1" indent="-228600" algn="l" rtl="0">
              <a:lnSpc>
                <a:spcPct val="90000"/>
              </a:lnSpc>
              <a:spcBef>
                <a:spcPts val="0"/>
              </a:spcBef>
              <a:spcAft>
                <a:spcPts val="0"/>
              </a:spcAft>
              <a:buClr>
                <a:srgbClr val="3F4444"/>
              </a:buClr>
              <a:buSzPts val="1400"/>
              <a:buChar char="•"/>
            </a:pPr>
            <a:r>
              <a:rPr lang="en-US" sz="1400" b="1">
                <a:solidFill>
                  <a:srgbClr val="3F4444"/>
                </a:solidFill>
                <a:latin typeface="Calibri"/>
                <a:ea typeface="Calibri"/>
                <a:cs typeface="Calibri"/>
                <a:sym typeface="Calibri"/>
              </a:rPr>
              <a:t>Identify two or more ideas that states have adopted that may make sense for your state to pursue. </a:t>
            </a:r>
            <a:endParaRPr/>
          </a:p>
          <a:p>
            <a:pPr marL="457200" lvl="1" indent="-228600" algn="l" rtl="0">
              <a:lnSpc>
                <a:spcPct val="90000"/>
              </a:lnSpc>
              <a:spcBef>
                <a:spcPts val="0"/>
              </a:spcBef>
              <a:spcAft>
                <a:spcPts val="0"/>
              </a:spcAft>
              <a:buClr>
                <a:srgbClr val="3F4444"/>
              </a:buClr>
              <a:buSzPts val="1400"/>
              <a:buChar char="•"/>
            </a:pPr>
            <a:r>
              <a:rPr lang="en-US" sz="1400" b="1">
                <a:solidFill>
                  <a:srgbClr val="3F4444"/>
                </a:solidFill>
                <a:latin typeface="Calibri"/>
                <a:ea typeface="Calibri"/>
                <a:cs typeface="Calibri"/>
                <a:sym typeface="Calibri"/>
              </a:rPr>
              <a:t>Know who to reach out to for experiential guidance and implementation best practices.</a:t>
            </a:r>
            <a:endParaRPr/>
          </a:p>
          <a:p>
            <a:pPr marL="228600" lvl="0" indent="-50800" algn="l" rtl="0">
              <a:lnSpc>
                <a:spcPct val="90000"/>
              </a:lnSpc>
              <a:spcBef>
                <a:spcPts val="1000"/>
              </a:spcBef>
              <a:spcAft>
                <a:spcPts val="0"/>
              </a:spcAft>
              <a:buClr>
                <a:schemeClr val="dk1"/>
              </a:buClr>
              <a:buSzPts val="2800"/>
              <a:buNone/>
            </a:pPr>
            <a:endParaRPr>
              <a:solidFill>
                <a:srgbClr val="002446"/>
              </a:solidFill>
            </a:endParaRPr>
          </a:p>
          <a:p>
            <a:pPr marL="228600" lvl="0" indent="-228600" algn="l" rtl="0">
              <a:lnSpc>
                <a:spcPct val="90000"/>
              </a:lnSpc>
              <a:spcBef>
                <a:spcPts val="1000"/>
              </a:spcBef>
              <a:spcAft>
                <a:spcPts val="0"/>
              </a:spcAft>
              <a:buClr>
                <a:srgbClr val="002446"/>
              </a:buClr>
              <a:buSzPts val="2800"/>
              <a:buChar char="•"/>
            </a:pPr>
            <a:r>
              <a:rPr lang="en-US">
                <a:solidFill>
                  <a:srgbClr val="002446"/>
                </a:solidFill>
              </a:rPr>
              <a:t>Let’s have some fun with Family Feud!</a:t>
            </a:r>
            <a:endParaRPr/>
          </a:p>
          <a:p>
            <a:pPr marL="228600" lvl="0" indent="-50800" algn="l" rtl="0">
              <a:lnSpc>
                <a:spcPct val="90000"/>
              </a:lnSpc>
              <a:spcBef>
                <a:spcPts val="1000"/>
              </a:spcBef>
              <a:spcAft>
                <a:spcPts val="0"/>
              </a:spcAft>
              <a:buClr>
                <a:schemeClr val="dk1"/>
              </a:buClr>
              <a:buSzPts val="2800"/>
              <a:buNone/>
            </a:pPr>
            <a:endParaRPr>
              <a:solidFill>
                <a:srgbClr val="002446"/>
              </a:solidFill>
            </a:endParaRPr>
          </a:p>
        </p:txBody>
      </p:sp>
      <p:sp>
        <p:nvSpPr>
          <p:cNvPr id="177" name="Google Shape;177;p2"/>
          <p:cNvSpPr txBox="1">
            <a:spLocks noGrp="1"/>
          </p:cNvSpPr>
          <p:nvPr>
            <p:ph type="ftr" idx="11"/>
          </p:nvPr>
        </p:nvSpPr>
        <p:spPr>
          <a:xfrm>
            <a:off x="2743199" y="6305548"/>
            <a:ext cx="73482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600">
                <a:solidFill>
                  <a:srgbClr val="1F3864"/>
                </a:solidFill>
              </a:rPr>
              <a:t>2024 IACA Conference – Detroit, Michigan </a:t>
            </a:r>
            <a:endParaRPr/>
          </a:p>
        </p:txBody>
      </p:sp>
      <p:pic>
        <p:nvPicPr>
          <p:cNvPr id="178" name="Google Shape;178;p2" descr="Logo&#10;&#10;Description automatically generated with low confidence"/>
          <p:cNvPicPr preferRelativeResize="0"/>
          <p:nvPr/>
        </p:nvPicPr>
        <p:blipFill rotWithShape="1">
          <a:blip r:embed="rId3">
            <a:alphaModFix/>
          </a:blip>
          <a:srcRect/>
          <a:stretch/>
        </p:blipFill>
        <p:spPr>
          <a:xfrm>
            <a:off x="11002926" y="271462"/>
            <a:ext cx="1004444" cy="1078104"/>
          </a:xfrm>
          <a:prstGeom prst="rect">
            <a:avLst/>
          </a:prstGeom>
          <a:noFill/>
          <a:ln>
            <a:noFill/>
          </a:ln>
        </p:spPr>
      </p:pic>
      <p:pic>
        <p:nvPicPr>
          <p:cNvPr id="179" name="Google Shape;179;p2" descr="Background pattern&#10;&#10;Description automatically generated"/>
          <p:cNvPicPr preferRelativeResize="0"/>
          <p:nvPr/>
        </p:nvPicPr>
        <p:blipFill rotWithShape="1">
          <a:blip r:embed="rId4">
            <a:alphaModFix/>
          </a:blip>
          <a:srcRect/>
          <a:stretch/>
        </p:blipFill>
        <p:spPr>
          <a:xfrm>
            <a:off x="0" y="0"/>
            <a:ext cx="1478858" cy="6858000"/>
          </a:xfrm>
          <a:prstGeom prst="rect">
            <a:avLst/>
          </a:prstGeom>
          <a:noFill/>
          <a:ln>
            <a:noFill/>
          </a:ln>
        </p:spPr>
      </p:pic>
      <p:cxnSp>
        <p:nvCxnSpPr>
          <p:cNvPr id="180" name="Google Shape;180;p2"/>
          <p:cNvCxnSpPr/>
          <p:nvPr/>
        </p:nvCxnSpPr>
        <p:spPr>
          <a:xfrm>
            <a:off x="1921933" y="1600195"/>
            <a:ext cx="10270067" cy="0"/>
          </a:xfrm>
          <a:prstGeom prst="straightConnector1">
            <a:avLst/>
          </a:prstGeom>
          <a:noFill/>
          <a:ln w="9525" cap="flat" cmpd="sng">
            <a:solidFill>
              <a:srgbClr val="B8906C"/>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5"/>
        <p:cNvGrpSpPr/>
        <p:nvPr/>
      </p:nvGrpSpPr>
      <p:grpSpPr>
        <a:xfrm>
          <a:off x="0" y="0"/>
          <a:ext cx="0" cy="0"/>
          <a:chOff x="0" y="0"/>
          <a:chExt cx="0" cy="0"/>
        </a:xfrm>
      </p:grpSpPr>
      <p:pic>
        <p:nvPicPr>
          <p:cNvPr id="186" name="Google Shape;186;p3" descr="Logo&#10;&#10;Description automatically generated"/>
          <p:cNvPicPr preferRelativeResize="0"/>
          <p:nvPr/>
        </p:nvPicPr>
        <p:blipFill rotWithShape="1">
          <a:blip r:embed="rId4">
            <a:alphaModFix/>
          </a:blip>
          <a:srcRect/>
          <a:stretch/>
        </p:blipFill>
        <p:spPr>
          <a:xfrm>
            <a:off x="2546370" y="1239617"/>
            <a:ext cx="6892704" cy="3920452"/>
          </a:xfrm>
          <a:prstGeom prst="rect">
            <a:avLst/>
          </a:prstGeom>
          <a:noFill/>
          <a:ln>
            <a:noFill/>
          </a:ln>
        </p:spPr>
      </p:pic>
      <p:pic>
        <p:nvPicPr>
          <p:cNvPr id="187" name="Google Shape;187;p3" descr="A white text on a black background&#10;&#10;Description automatically generated"/>
          <p:cNvPicPr preferRelativeResize="0"/>
          <p:nvPr/>
        </p:nvPicPr>
        <p:blipFill rotWithShape="1">
          <a:blip r:embed="rId5">
            <a:alphaModFix/>
          </a:blip>
          <a:srcRect/>
          <a:stretch/>
        </p:blipFill>
        <p:spPr>
          <a:xfrm>
            <a:off x="5195844" y="5894174"/>
            <a:ext cx="1593756" cy="312179"/>
          </a:xfrm>
          <a:prstGeom prst="rect">
            <a:avLst/>
          </a:prstGeom>
          <a:noFill/>
          <a:ln>
            <a:noFill/>
          </a:ln>
        </p:spPr>
      </p:pic>
      <p:pic>
        <p:nvPicPr>
          <p:cNvPr id="188" name="Google Shape;188;p3"/>
          <p:cNvPicPr preferRelativeResize="0"/>
          <p:nvPr/>
        </p:nvPicPr>
        <p:blipFill rotWithShape="1">
          <a:blip r:embed="rId6">
            <a:alphaModFix/>
          </a:blip>
          <a:srcRect/>
          <a:stretch/>
        </p:blipFill>
        <p:spPr>
          <a:xfrm rot="-473136">
            <a:off x="5892800" y="32258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5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3"/>
        <p:cNvGrpSpPr/>
        <p:nvPr/>
      </p:nvGrpSpPr>
      <p:grpSpPr>
        <a:xfrm>
          <a:off x="0" y="0"/>
          <a:ext cx="0" cy="0"/>
          <a:chOff x="0" y="0"/>
          <a:chExt cx="0" cy="0"/>
        </a:xfrm>
      </p:grpSpPr>
      <p:sp>
        <p:nvSpPr>
          <p:cNvPr id="194" name="Google Shape;194;p4"/>
          <p:cNvSpPr/>
          <p:nvPr/>
        </p:nvSpPr>
        <p:spPr>
          <a:xfrm>
            <a:off x="0" y="0"/>
            <a:ext cx="12192000" cy="6858000"/>
          </a:xfrm>
          <a:prstGeom prst="rect">
            <a:avLst/>
          </a:prstGeom>
          <a:solidFill>
            <a:srgbClr val="000F1C">
              <a:alpha val="67058"/>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5" name="Google Shape;195;p4"/>
          <p:cNvSpPr/>
          <p:nvPr/>
        </p:nvSpPr>
        <p:spPr>
          <a:xfrm>
            <a:off x="3994813" y="977385"/>
            <a:ext cx="4202372" cy="923405"/>
          </a:xfrm>
          <a:prstGeom prst="roundRect">
            <a:avLst>
              <a:gd name="adj" fmla="val 24455"/>
            </a:avLst>
          </a:prstGeom>
          <a:solidFill>
            <a:schemeClr val="dk1">
              <a:alpha val="8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6" name="Google Shape;196;p4"/>
          <p:cNvSpPr/>
          <p:nvPr/>
        </p:nvSpPr>
        <p:spPr>
          <a:xfrm>
            <a:off x="770965" y="1086986"/>
            <a:ext cx="10739717" cy="704204"/>
          </a:xfrm>
          <a:prstGeom prst="roundRect">
            <a:avLst>
              <a:gd name="adj" fmla="val 24325"/>
            </a:avLst>
          </a:prstGeom>
          <a:solidFill>
            <a:schemeClr val="dk1">
              <a:alpha val="89803"/>
            </a:schemeClr>
          </a:solidFill>
          <a:ln w="76200" cap="flat" cmpd="sng">
            <a:solidFill>
              <a:srgbClr val="ED7D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Poppins"/>
              <a:buNone/>
            </a:pPr>
            <a:r>
              <a:rPr lang="en-US" sz="4000" b="1" i="0" u="none" strike="noStrike" cap="none">
                <a:solidFill>
                  <a:srgbClr val="FFFFFF"/>
                </a:solidFill>
                <a:latin typeface="Poppins"/>
                <a:ea typeface="Poppins"/>
                <a:cs typeface="Poppins"/>
                <a:sym typeface="Poppins"/>
              </a:rPr>
              <a:t>What Makes States Easy to File With?</a:t>
            </a:r>
            <a:endParaRPr sz="3000" b="1" i="0" u="none" strike="noStrike" cap="none">
              <a:solidFill>
                <a:srgbClr val="FFFFFF"/>
              </a:solidFill>
              <a:latin typeface="Poppins"/>
              <a:ea typeface="Poppins"/>
              <a:cs typeface="Poppins"/>
              <a:sym typeface="Poppins"/>
            </a:endParaRPr>
          </a:p>
        </p:txBody>
      </p:sp>
      <p:sp>
        <p:nvSpPr>
          <p:cNvPr id="197" name="Google Shape;197;p4"/>
          <p:cNvSpPr/>
          <p:nvPr/>
        </p:nvSpPr>
        <p:spPr>
          <a:xfrm>
            <a:off x="1661548" y="2138274"/>
            <a:ext cx="3348423" cy="655091"/>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8" name="Google Shape;198;p4"/>
          <p:cNvSpPr/>
          <p:nvPr/>
        </p:nvSpPr>
        <p:spPr>
          <a:xfrm>
            <a:off x="1739419" y="2214018"/>
            <a:ext cx="3149611" cy="503601"/>
          </a:xfrm>
          <a:prstGeom prst="rect">
            <a:avLst/>
          </a:prstGeom>
          <a:solidFill>
            <a:srgbClr val="000F1C"/>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300000"/>
              </a:lnSpc>
              <a:spcBef>
                <a:spcPts val="0"/>
              </a:spcBef>
              <a:spcAft>
                <a:spcPts val="0"/>
              </a:spcAft>
              <a:buClr>
                <a:srgbClr val="FFFFFF"/>
              </a:buClr>
              <a:buSzPts val="1600"/>
              <a:buFont typeface="Poppins"/>
              <a:buNone/>
            </a:pPr>
            <a:r>
              <a:rPr lang="en-US" sz="1600" b="1" i="0" u="none" strike="noStrike" cap="none">
                <a:solidFill>
                  <a:srgbClr val="FFFFFF"/>
                </a:solidFill>
                <a:latin typeface="Poppins"/>
                <a:ea typeface="Poppins"/>
                <a:cs typeface="Poppins"/>
                <a:sym typeface="Poppins"/>
              </a:rPr>
              <a:t>Left Side of Room</a:t>
            </a:r>
            <a:endParaRPr sz="1600" b="1" i="0" u="none" strike="noStrike" cap="none">
              <a:solidFill>
                <a:srgbClr val="FFFFFF"/>
              </a:solidFill>
              <a:latin typeface="Poppins"/>
              <a:ea typeface="Poppins"/>
              <a:cs typeface="Poppins"/>
              <a:sym typeface="Poppins"/>
            </a:endParaRPr>
          </a:p>
          <a:p>
            <a:pPr marL="0" marR="0" lvl="0" indent="0" algn="ctr" rtl="0">
              <a:lnSpc>
                <a:spcPct val="100000"/>
              </a:lnSpc>
              <a:spcBef>
                <a:spcPts val="0"/>
              </a:spcBef>
              <a:spcAft>
                <a:spcPts val="0"/>
              </a:spcAft>
              <a:buClr>
                <a:schemeClr val="lt1"/>
              </a:buClr>
              <a:buSzPts val="1600"/>
              <a:buFont typeface="Calibri"/>
              <a:buNone/>
            </a:pPr>
            <a:endParaRPr sz="1600" b="1" i="0" u="none" strike="noStrike" cap="none">
              <a:solidFill>
                <a:srgbClr val="FFFFFF"/>
              </a:solidFill>
              <a:latin typeface="Poppins"/>
              <a:ea typeface="Poppins"/>
              <a:cs typeface="Poppins"/>
              <a:sym typeface="Poppins"/>
            </a:endParaRPr>
          </a:p>
        </p:txBody>
      </p:sp>
      <p:sp>
        <p:nvSpPr>
          <p:cNvPr id="199" name="Google Shape;199;p4"/>
          <p:cNvSpPr/>
          <p:nvPr/>
        </p:nvSpPr>
        <p:spPr>
          <a:xfrm>
            <a:off x="7227461" y="2151526"/>
            <a:ext cx="3348423" cy="655091"/>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0" name="Google Shape;200;p4"/>
          <p:cNvSpPr/>
          <p:nvPr/>
        </p:nvSpPr>
        <p:spPr>
          <a:xfrm>
            <a:off x="7305332" y="2227270"/>
            <a:ext cx="3149611" cy="503601"/>
          </a:xfrm>
          <a:prstGeom prst="rect">
            <a:avLst/>
          </a:prstGeom>
          <a:solidFill>
            <a:srgbClr val="000F1C"/>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300000"/>
              </a:lnSpc>
              <a:spcBef>
                <a:spcPts val="0"/>
              </a:spcBef>
              <a:spcAft>
                <a:spcPts val="0"/>
              </a:spcAft>
              <a:buClr>
                <a:srgbClr val="FFFFFF"/>
              </a:buClr>
              <a:buSzPts val="1600"/>
              <a:buFont typeface="Poppins"/>
              <a:buNone/>
            </a:pPr>
            <a:r>
              <a:rPr lang="en-US" sz="1600" b="1" i="0" u="none" strike="noStrike" cap="none">
                <a:solidFill>
                  <a:srgbClr val="FFFFFF"/>
                </a:solidFill>
                <a:latin typeface="Poppins"/>
                <a:ea typeface="Poppins"/>
                <a:cs typeface="Poppins"/>
                <a:sym typeface="Poppins"/>
              </a:rPr>
              <a:t>Right Side of Room</a:t>
            </a:r>
            <a:endParaRPr sz="1600" b="1" i="0" u="none" strike="noStrike" cap="none">
              <a:solidFill>
                <a:srgbClr val="FFFFFF"/>
              </a:solidFill>
              <a:latin typeface="Poppins"/>
              <a:ea typeface="Poppins"/>
              <a:cs typeface="Poppins"/>
              <a:sym typeface="Poppins"/>
            </a:endParaRPr>
          </a:p>
          <a:p>
            <a:pPr marL="0" marR="0" lvl="0" indent="0" algn="ctr" rtl="0">
              <a:lnSpc>
                <a:spcPct val="100000"/>
              </a:lnSpc>
              <a:spcBef>
                <a:spcPts val="0"/>
              </a:spcBef>
              <a:spcAft>
                <a:spcPts val="0"/>
              </a:spcAft>
              <a:buClr>
                <a:schemeClr val="lt1"/>
              </a:buClr>
              <a:buSzPts val="1600"/>
              <a:buFont typeface="Calibri"/>
              <a:buNone/>
            </a:pPr>
            <a:endParaRPr sz="1600" b="1" i="0" u="none" strike="noStrike" cap="none">
              <a:solidFill>
                <a:srgbClr val="FFFFFF"/>
              </a:solidFill>
              <a:latin typeface="Poppins"/>
              <a:ea typeface="Poppins"/>
              <a:cs typeface="Poppins"/>
              <a:sym typeface="Poppins"/>
            </a:endParaRPr>
          </a:p>
        </p:txBody>
      </p:sp>
      <p:sp>
        <p:nvSpPr>
          <p:cNvPr id="201" name="Google Shape;201;p4"/>
          <p:cNvSpPr txBox="1"/>
          <p:nvPr/>
        </p:nvSpPr>
        <p:spPr>
          <a:xfrm>
            <a:off x="5680935" y="2136307"/>
            <a:ext cx="87556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Poppins"/>
              <a:buNone/>
            </a:pPr>
            <a:r>
              <a:rPr lang="en-US" sz="4000" b="1" i="0" u="none" strike="noStrike" cap="none">
                <a:solidFill>
                  <a:srgbClr val="FFFFFF"/>
                </a:solidFill>
                <a:latin typeface="Poppins"/>
                <a:ea typeface="Poppins"/>
                <a:cs typeface="Poppins"/>
                <a:sym typeface="Poppins"/>
              </a:rPr>
              <a:t>VS</a:t>
            </a:r>
            <a:endParaRPr/>
          </a:p>
        </p:txBody>
      </p:sp>
      <p:grpSp>
        <p:nvGrpSpPr>
          <p:cNvPr id="202" name="Google Shape;202;p4"/>
          <p:cNvGrpSpPr/>
          <p:nvPr/>
        </p:nvGrpSpPr>
        <p:grpSpPr>
          <a:xfrm>
            <a:off x="2375647" y="3084988"/>
            <a:ext cx="7736541" cy="2994410"/>
            <a:chOff x="2146174" y="2308981"/>
            <a:chExt cx="7899652" cy="3769706"/>
          </a:xfrm>
        </p:grpSpPr>
        <p:sp>
          <p:nvSpPr>
            <p:cNvPr id="203" name="Google Shape;203;p4"/>
            <p:cNvSpPr/>
            <p:nvPr/>
          </p:nvSpPr>
          <p:spPr>
            <a:xfrm>
              <a:off x="2146174" y="2308981"/>
              <a:ext cx="7899652" cy="3769706"/>
            </a:xfrm>
            <a:prstGeom prst="roundRect">
              <a:avLst>
                <a:gd name="adj" fmla="val 10338"/>
              </a:avLst>
            </a:prstGeom>
            <a:solidFill>
              <a:schemeClr val="dk1">
                <a:alpha val="8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4" name="Google Shape;204;p4"/>
            <p:cNvSpPr/>
            <p:nvPr/>
          </p:nvSpPr>
          <p:spPr>
            <a:xfrm>
              <a:off x="2291344" y="2488471"/>
              <a:ext cx="7609312" cy="3401553"/>
            </a:xfrm>
            <a:prstGeom prst="roundRect">
              <a:avLst>
                <a:gd name="adj" fmla="val 7925"/>
              </a:avLst>
            </a:prstGeom>
            <a:solidFill>
              <a:schemeClr val="dk1">
                <a:alpha val="60000"/>
              </a:schemeClr>
            </a:solidFill>
            <a:ln w="762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05" name="Google Shape;205;p4"/>
          <p:cNvSpPr/>
          <p:nvPr/>
        </p:nvSpPr>
        <p:spPr>
          <a:xfrm>
            <a:off x="2680447" y="3434463"/>
            <a:ext cx="3336722" cy="655091"/>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6" name="Google Shape;206;p4"/>
          <p:cNvSpPr/>
          <p:nvPr/>
        </p:nvSpPr>
        <p:spPr>
          <a:xfrm>
            <a:off x="2669124" y="4248667"/>
            <a:ext cx="3348046" cy="655091"/>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7" name="Google Shape;207;p4"/>
          <p:cNvSpPr/>
          <p:nvPr/>
        </p:nvSpPr>
        <p:spPr>
          <a:xfrm>
            <a:off x="2680447" y="5063465"/>
            <a:ext cx="3317441" cy="655091"/>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8" name="Google Shape;208;p4"/>
          <p:cNvSpPr/>
          <p:nvPr/>
        </p:nvSpPr>
        <p:spPr>
          <a:xfrm>
            <a:off x="6150649" y="3434463"/>
            <a:ext cx="3593985" cy="655091"/>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9" name="Google Shape;209;p4"/>
          <p:cNvSpPr/>
          <p:nvPr/>
        </p:nvSpPr>
        <p:spPr>
          <a:xfrm>
            <a:off x="6150650" y="4248667"/>
            <a:ext cx="3593984" cy="655091"/>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0" name="Google Shape;210;p4"/>
          <p:cNvSpPr/>
          <p:nvPr/>
        </p:nvSpPr>
        <p:spPr>
          <a:xfrm>
            <a:off x="6131368" y="5063466"/>
            <a:ext cx="3613266" cy="655091"/>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211" name="Google Shape;211;p4"/>
          <p:cNvGrpSpPr/>
          <p:nvPr/>
        </p:nvGrpSpPr>
        <p:grpSpPr>
          <a:xfrm>
            <a:off x="2761129" y="3510207"/>
            <a:ext cx="3179528" cy="503601"/>
            <a:chOff x="3263406" y="3510207"/>
            <a:chExt cx="2677251" cy="503601"/>
          </a:xfrm>
        </p:grpSpPr>
        <p:sp>
          <p:nvSpPr>
            <p:cNvPr id="212" name="Google Shape;212;p4"/>
            <p:cNvSpPr/>
            <p:nvPr/>
          </p:nvSpPr>
          <p:spPr>
            <a:xfrm>
              <a:off x="3263406" y="3510207"/>
              <a:ext cx="2663506" cy="503601"/>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Clr>
                  <a:srgbClr val="FFFFFF"/>
                </a:buClr>
                <a:buSzPts val="1600"/>
                <a:buFont typeface="Poppins"/>
                <a:buNone/>
              </a:pPr>
              <a:r>
                <a:rPr lang="en-US" sz="1600" b="1" i="0" u="none" strike="noStrike" cap="none">
                  <a:solidFill>
                    <a:srgbClr val="FFFFFF"/>
                  </a:solidFill>
                  <a:latin typeface="Poppins"/>
                  <a:ea typeface="Poppins"/>
                  <a:cs typeface="Poppins"/>
                  <a:sym typeface="Poppins"/>
                </a:rPr>
                <a:t>Easy Site Navigation </a:t>
              </a:r>
              <a:endParaRPr sz="1600" b="1" i="0" u="none" strike="noStrike" cap="none">
                <a:solidFill>
                  <a:srgbClr val="FFFFFF"/>
                </a:solidFill>
                <a:latin typeface="Poppins"/>
                <a:ea typeface="Poppins"/>
                <a:cs typeface="Poppins"/>
                <a:sym typeface="Poppins"/>
              </a:endParaRPr>
            </a:p>
            <a:p>
              <a:pPr marL="0" marR="0" lvl="0" indent="0" algn="ctr" rtl="0">
                <a:lnSpc>
                  <a:spcPct val="100000"/>
                </a:lnSpc>
                <a:spcBef>
                  <a:spcPts val="0"/>
                </a:spcBef>
                <a:spcAft>
                  <a:spcPts val="0"/>
                </a:spcAft>
                <a:buClr>
                  <a:schemeClr val="lt1"/>
                </a:buClr>
                <a:buSzPts val="1600"/>
                <a:buFont typeface="Calibri"/>
                <a:buNone/>
              </a:pPr>
              <a:endParaRPr sz="1600" b="1" i="0" u="none" strike="noStrike" cap="none">
                <a:solidFill>
                  <a:srgbClr val="FFFFFF"/>
                </a:solidFill>
                <a:latin typeface="Poppins"/>
                <a:ea typeface="Poppins"/>
                <a:cs typeface="Poppins"/>
                <a:sym typeface="Poppins"/>
              </a:endParaRPr>
            </a:p>
          </p:txBody>
        </p:sp>
        <p:sp>
          <p:nvSpPr>
            <p:cNvPr id="213" name="Google Shape;213;p4"/>
            <p:cNvSpPr/>
            <p:nvPr/>
          </p:nvSpPr>
          <p:spPr>
            <a:xfrm>
              <a:off x="5368089" y="3527393"/>
              <a:ext cx="544484" cy="4707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214" name="Google Shape;214;p4"/>
            <p:cNvCxnSpPr/>
            <p:nvPr/>
          </p:nvCxnSpPr>
          <p:spPr>
            <a:xfrm>
              <a:off x="5370242" y="3523118"/>
              <a:ext cx="0" cy="475020"/>
            </a:xfrm>
            <a:prstGeom prst="straightConnector1">
              <a:avLst/>
            </a:prstGeom>
            <a:noFill/>
            <a:ln w="12700" cap="flat" cmpd="sng">
              <a:solidFill>
                <a:srgbClr val="8DA9DB"/>
              </a:solidFill>
              <a:prstDash val="solid"/>
              <a:miter lim="800000"/>
              <a:headEnd type="none" w="sm" len="sm"/>
              <a:tailEnd type="none" w="sm" len="sm"/>
            </a:ln>
          </p:spPr>
        </p:cxnSp>
        <p:cxnSp>
          <p:nvCxnSpPr>
            <p:cNvPr id="215" name="Google Shape;215;p4"/>
            <p:cNvCxnSpPr/>
            <p:nvPr/>
          </p:nvCxnSpPr>
          <p:spPr>
            <a:xfrm>
              <a:off x="5911780" y="3523806"/>
              <a:ext cx="0" cy="475020"/>
            </a:xfrm>
            <a:prstGeom prst="straightConnector1">
              <a:avLst/>
            </a:prstGeom>
            <a:noFill/>
            <a:ln w="12700" cap="flat" cmpd="sng">
              <a:solidFill>
                <a:srgbClr val="8DA9DB"/>
              </a:solidFill>
              <a:prstDash val="solid"/>
              <a:miter lim="800000"/>
              <a:headEnd type="none" w="sm" len="sm"/>
              <a:tailEnd type="none" w="sm" len="sm"/>
            </a:ln>
          </p:spPr>
        </p:cxnSp>
        <p:sp>
          <p:nvSpPr>
            <p:cNvPr id="216" name="Google Shape;216;p4"/>
            <p:cNvSpPr txBox="1"/>
            <p:nvPr/>
          </p:nvSpPr>
          <p:spPr>
            <a:xfrm>
              <a:off x="5399477" y="3593228"/>
              <a:ext cx="54118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Poppins"/>
                <a:buNone/>
              </a:pPr>
              <a:r>
                <a:rPr lang="en-US" sz="1600" b="1" i="0" u="none" strike="noStrike" cap="none">
                  <a:solidFill>
                    <a:srgbClr val="FFFFFF"/>
                  </a:solidFill>
                  <a:latin typeface="Poppins"/>
                  <a:ea typeface="Poppins"/>
                  <a:cs typeface="Poppins"/>
                  <a:sym typeface="Poppins"/>
                </a:rPr>
                <a:t>50</a:t>
              </a:r>
              <a:endParaRPr/>
            </a:p>
          </p:txBody>
        </p:sp>
      </p:grpSp>
      <p:grpSp>
        <p:nvGrpSpPr>
          <p:cNvPr id="217" name="Google Shape;217;p4"/>
          <p:cNvGrpSpPr/>
          <p:nvPr/>
        </p:nvGrpSpPr>
        <p:grpSpPr>
          <a:xfrm>
            <a:off x="2761130" y="4324412"/>
            <a:ext cx="3165783" cy="503601"/>
            <a:chOff x="3263407" y="4324412"/>
            <a:chExt cx="2663506" cy="503601"/>
          </a:xfrm>
        </p:grpSpPr>
        <p:sp>
          <p:nvSpPr>
            <p:cNvPr id="218" name="Google Shape;218;p4"/>
            <p:cNvSpPr/>
            <p:nvPr/>
          </p:nvSpPr>
          <p:spPr>
            <a:xfrm>
              <a:off x="3263407" y="4324412"/>
              <a:ext cx="2663506" cy="503601"/>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Clr>
                  <a:schemeClr val="lt1"/>
                </a:buClr>
                <a:buSzPts val="1400"/>
                <a:buFont typeface="Poppins"/>
                <a:buNone/>
              </a:pPr>
              <a:r>
                <a:rPr lang="en-US" sz="1400" b="1" i="0" u="none" strike="noStrike" cap="none">
                  <a:solidFill>
                    <a:schemeClr val="lt1"/>
                  </a:solidFill>
                  <a:latin typeface="Poppins"/>
                  <a:ea typeface="Poppins"/>
                  <a:cs typeface="Poppins"/>
                  <a:sym typeface="Poppins"/>
                </a:rPr>
                <a:t>Predictable Filing Process</a:t>
              </a:r>
              <a:endParaRPr/>
            </a:p>
            <a:p>
              <a:pPr marL="0" marR="0" lvl="0" indent="0" algn="ctr" rtl="0">
                <a:lnSpc>
                  <a:spcPct val="100000"/>
                </a:lnSpc>
                <a:spcBef>
                  <a:spcPts val="0"/>
                </a:spcBef>
                <a:spcAft>
                  <a:spcPts val="0"/>
                </a:spcAft>
                <a:buClr>
                  <a:schemeClr val="lt1"/>
                </a:buClr>
                <a:buSzPts val="1600"/>
                <a:buFont typeface="Calibri"/>
                <a:buNone/>
              </a:pPr>
              <a:endParaRPr sz="1600" b="1" i="0" u="none" strike="noStrike" cap="none">
                <a:solidFill>
                  <a:srgbClr val="FFFFFF"/>
                </a:solidFill>
                <a:latin typeface="Poppins"/>
                <a:ea typeface="Poppins"/>
                <a:cs typeface="Poppins"/>
                <a:sym typeface="Poppins"/>
              </a:endParaRPr>
            </a:p>
          </p:txBody>
        </p:sp>
        <p:sp>
          <p:nvSpPr>
            <p:cNvPr id="219" name="Google Shape;219;p4"/>
            <p:cNvSpPr/>
            <p:nvPr/>
          </p:nvSpPr>
          <p:spPr>
            <a:xfrm>
              <a:off x="5368089" y="4343191"/>
              <a:ext cx="544484" cy="4690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220" name="Google Shape;220;p4"/>
            <p:cNvCxnSpPr/>
            <p:nvPr/>
          </p:nvCxnSpPr>
          <p:spPr>
            <a:xfrm>
              <a:off x="5370242" y="4338460"/>
              <a:ext cx="0" cy="475020"/>
            </a:xfrm>
            <a:prstGeom prst="straightConnector1">
              <a:avLst/>
            </a:prstGeom>
            <a:noFill/>
            <a:ln w="12700" cap="flat" cmpd="sng">
              <a:solidFill>
                <a:srgbClr val="8DA9DB"/>
              </a:solidFill>
              <a:prstDash val="solid"/>
              <a:miter lim="800000"/>
              <a:headEnd type="none" w="sm" len="sm"/>
              <a:tailEnd type="none" w="sm" len="sm"/>
            </a:ln>
          </p:spPr>
        </p:cxnSp>
        <p:cxnSp>
          <p:nvCxnSpPr>
            <p:cNvPr id="221" name="Google Shape;221;p4"/>
            <p:cNvCxnSpPr/>
            <p:nvPr/>
          </p:nvCxnSpPr>
          <p:spPr>
            <a:xfrm>
              <a:off x="5911780" y="4338011"/>
              <a:ext cx="0" cy="475020"/>
            </a:xfrm>
            <a:prstGeom prst="straightConnector1">
              <a:avLst/>
            </a:prstGeom>
            <a:noFill/>
            <a:ln w="12700" cap="flat" cmpd="sng">
              <a:solidFill>
                <a:srgbClr val="8DA9DB"/>
              </a:solidFill>
              <a:prstDash val="solid"/>
              <a:miter lim="800000"/>
              <a:headEnd type="none" w="sm" len="sm"/>
              <a:tailEnd type="none" w="sm" len="sm"/>
            </a:ln>
          </p:spPr>
        </p:cxnSp>
        <p:sp>
          <p:nvSpPr>
            <p:cNvPr id="222" name="Google Shape;222;p4"/>
            <p:cNvSpPr txBox="1"/>
            <p:nvPr/>
          </p:nvSpPr>
          <p:spPr>
            <a:xfrm>
              <a:off x="5417062" y="4405859"/>
              <a:ext cx="4447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Poppins"/>
                <a:buNone/>
              </a:pPr>
              <a:r>
                <a:rPr lang="en-US" sz="1600" b="1" i="0" u="none" strike="noStrike" cap="none">
                  <a:solidFill>
                    <a:srgbClr val="FFFFFF"/>
                  </a:solidFill>
                  <a:latin typeface="Poppins"/>
                  <a:ea typeface="Poppins"/>
                  <a:cs typeface="Poppins"/>
                  <a:sym typeface="Poppins"/>
                </a:rPr>
                <a:t>30</a:t>
              </a:r>
              <a:endParaRPr/>
            </a:p>
          </p:txBody>
        </p:sp>
      </p:grpSp>
      <p:grpSp>
        <p:nvGrpSpPr>
          <p:cNvPr id="223" name="Google Shape;223;p4"/>
          <p:cNvGrpSpPr/>
          <p:nvPr/>
        </p:nvGrpSpPr>
        <p:grpSpPr>
          <a:xfrm>
            <a:off x="2761129" y="5139210"/>
            <a:ext cx="3146501" cy="503601"/>
            <a:chOff x="3244124" y="5139210"/>
            <a:chExt cx="2663506" cy="503601"/>
          </a:xfrm>
        </p:grpSpPr>
        <p:sp>
          <p:nvSpPr>
            <p:cNvPr id="224" name="Google Shape;224;p4"/>
            <p:cNvSpPr/>
            <p:nvPr/>
          </p:nvSpPr>
          <p:spPr>
            <a:xfrm>
              <a:off x="3244124" y="5139210"/>
              <a:ext cx="2663506" cy="503601"/>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Clr>
                  <a:srgbClr val="FFFFFF"/>
                </a:buClr>
                <a:buSzPts val="1400"/>
                <a:buFont typeface="Poppins"/>
                <a:buNone/>
              </a:pPr>
              <a:r>
                <a:rPr lang="en-US" sz="1400" b="1" i="0" u="none" strike="noStrike" cap="none">
                  <a:solidFill>
                    <a:srgbClr val="FFFFFF"/>
                  </a:solidFill>
                  <a:latin typeface="Poppins"/>
                  <a:ea typeface="Poppins"/>
                  <a:cs typeface="Poppins"/>
                  <a:sym typeface="Poppins"/>
                </a:rPr>
                <a:t>Customer Service Support</a:t>
              </a:r>
              <a:endParaRPr sz="1400" b="1" i="0" u="none" strike="noStrike" cap="none">
                <a:solidFill>
                  <a:srgbClr val="FFFFFF"/>
                </a:solidFill>
                <a:latin typeface="Poppins"/>
                <a:ea typeface="Poppins"/>
                <a:cs typeface="Poppins"/>
                <a:sym typeface="Poppins"/>
              </a:endParaRPr>
            </a:p>
            <a:p>
              <a:pPr marL="0" marR="0" lvl="0" indent="0" algn="ctr" rtl="0">
                <a:lnSpc>
                  <a:spcPct val="100000"/>
                </a:lnSpc>
                <a:spcBef>
                  <a:spcPts val="0"/>
                </a:spcBef>
                <a:spcAft>
                  <a:spcPts val="0"/>
                </a:spcAft>
                <a:buClr>
                  <a:schemeClr val="lt1"/>
                </a:buClr>
                <a:buSzPts val="1600"/>
                <a:buFont typeface="Calibri"/>
                <a:buNone/>
              </a:pPr>
              <a:endParaRPr sz="1600" b="1" i="0" u="none" strike="noStrike" cap="none">
                <a:solidFill>
                  <a:srgbClr val="FFFFFF"/>
                </a:solidFill>
                <a:latin typeface="Poppins"/>
                <a:ea typeface="Poppins"/>
                <a:cs typeface="Poppins"/>
                <a:sym typeface="Poppins"/>
              </a:endParaRPr>
            </a:p>
          </p:txBody>
        </p:sp>
        <p:sp>
          <p:nvSpPr>
            <p:cNvPr id="225" name="Google Shape;225;p4"/>
            <p:cNvSpPr/>
            <p:nvPr/>
          </p:nvSpPr>
          <p:spPr>
            <a:xfrm>
              <a:off x="5348808" y="5153989"/>
              <a:ext cx="544484" cy="4750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226" name="Google Shape;226;p4"/>
            <p:cNvCxnSpPr/>
            <p:nvPr/>
          </p:nvCxnSpPr>
          <p:spPr>
            <a:xfrm>
              <a:off x="5348877" y="5154892"/>
              <a:ext cx="0" cy="475020"/>
            </a:xfrm>
            <a:prstGeom prst="straightConnector1">
              <a:avLst/>
            </a:prstGeom>
            <a:noFill/>
            <a:ln w="12700" cap="flat" cmpd="sng">
              <a:solidFill>
                <a:srgbClr val="8DA9DB"/>
              </a:solidFill>
              <a:prstDash val="solid"/>
              <a:miter lim="800000"/>
              <a:headEnd type="none" w="sm" len="sm"/>
              <a:tailEnd type="none" w="sm" len="sm"/>
            </a:ln>
          </p:spPr>
        </p:cxnSp>
        <p:cxnSp>
          <p:nvCxnSpPr>
            <p:cNvPr id="227" name="Google Shape;227;p4"/>
            <p:cNvCxnSpPr/>
            <p:nvPr/>
          </p:nvCxnSpPr>
          <p:spPr>
            <a:xfrm>
              <a:off x="5896648" y="5154892"/>
              <a:ext cx="0" cy="475020"/>
            </a:xfrm>
            <a:prstGeom prst="straightConnector1">
              <a:avLst/>
            </a:prstGeom>
            <a:noFill/>
            <a:ln w="12700" cap="flat" cmpd="sng">
              <a:solidFill>
                <a:srgbClr val="8DA9DB"/>
              </a:solidFill>
              <a:prstDash val="solid"/>
              <a:miter lim="800000"/>
              <a:headEnd type="none" w="sm" len="sm"/>
              <a:tailEnd type="none" w="sm" len="sm"/>
            </a:ln>
          </p:spPr>
        </p:cxnSp>
        <p:sp>
          <p:nvSpPr>
            <p:cNvPr id="228" name="Google Shape;228;p4"/>
            <p:cNvSpPr txBox="1"/>
            <p:nvPr/>
          </p:nvSpPr>
          <p:spPr>
            <a:xfrm>
              <a:off x="5417062" y="5214592"/>
              <a:ext cx="4447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Poppins"/>
                <a:buNone/>
              </a:pPr>
              <a:r>
                <a:rPr lang="en-US" sz="1600" b="1" i="0" u="none" strike="noStrike" cap="none">
                  <a:solidFill>
                    <a:srgbClr val="FFFFFF"/>
                  </a:solidFill>
                  <a:latin typeface="Poppins"/>
                  <a:ea typeface="Poppins"/>
                  <a:cs typeface="Poppins"/>
                  <a:sym typeface="Poppins"/>
                </a:rPr>
                <a:t>10</a:t>
              </a:r>
              <a:endParaRPr/>
            </a:p>
          </p:txBody>
        </p:sp>
      </p:grpSp>
      <p:grpSp>
        <p:nvGrpSpPr>
          <p:cNvPr id="229" name="Google Shape;229;p4"/>
          <p:cNvGrpSpPr/>
          <p:nvPr/>
        </p:nvGrpSpPr>
        <p:grpSpPr>
          <a:xfrm>
            <a:off x="6228520" y="3510207"/>
            <a:ext cx="3378354" cy="503601"/>
            <a:chOff x="6228520" y="3510207"/>
            <a:chExt cx="2663506" cy="503601"/>
          </a:xfrm>
        </p:grpSpPr>
        <p:sp>
          <p:nvSpPr>
            <p:cNvPr id="230" name="Google Shape;230;p4"/>
            <p:cNvSpPr/>
            <p:nvPr/>
          </p:nvSpPr>
          <p:spPr>
            <a:xfrm>
              <a:off x="6228520" y="3510207"/>
              <a:ext cx="2663506" cy="503601"/>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FFFFFF"/>
                </a:buClr>
                <a:buSzPts val="1600"/>
                <a:buFont typeface="Poppins"/>
                <a:buNone/>
              </a:pPr>
              <a:r>
                <a:rPr lang="en-US" sz="1600" b="1" i="0" u="none" strike="noStrike" cap="none">
                  <a:solidFill>
                    <a:srgbClr val="FFFFFF"/>
                  </a:solidFill>
                  <a:latin typeface="Poppins"/>
                  <a:ea typeface="Poppins"/>
                  <a:cs typeface="Poppins"/>
                  <a:sym typeface="Poppins"/>
                </a:rPr>
                <a:t>Quick Turn Around </a:t>
              </a:r>
              <a:endParaRPr sz="1600" b="1" i="0" u="none" strike="noStrike" cap="none">
                <a:solidFill>
                  <a:srgbClr val="FFFFFF"/>
                </a:solidFill>
                <a:latin typeface="Poppins"/>
                <a:ea typeface="Poppins"/>
                <a:cs typeface="Poppins"/>
                <a:sym typeface="Poppins"/>
              </a:endParaRPr>
            </a:p>
          </p:txBody>
        </p:sp>
        <p:sp>
          <p:nvSpPr>
            <p:cNvPr id="231" name="Google Shape;231;p4"/>
            <p:cNvSpPr/>
            <p:nvPr/>
          </p:nvSpPr>
          <p:spPr>
            <a:xfrm>
              <a:off x="8333204" y="3530677"/>
              <a:ext cx="544484" cy="46746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232" name="Google Shape;232;p4"/>
            <p:cNvCxnSpPr/>
            <p:nvPr/>
          </p:nvCxnSpPr>
          <p:spPr>
            <a:xfrm>
              <a:off x="8335356" y="3523118"/>
              <a:ext cx="0" cy="475020"/>
            </a:xfrm>
            <a:prstGeom prst="straightConnector1">
              <a:avLst/>
            </a:prstGeom>
            <a:noFill/>
            <a:ln w="12700" cap="flat" cmpd="sng">
              <a:solidFill>
                <a:srgbClr val="8DA9DB"/>
              </a:solidFill>
              <a:prstDash val="solid"/>
              <a:miter lim="800000"/>
              <a:headEnd type="none" w="sm" len="sm"/>
              <a:tailEnd type="none" w="sm" len="sm"/>
            </a:ln>
          </p:spPr>
        </p:cxnSp>
        <p:cxnSp>
          <p:nvCxnSpPr>
            <p:cNvPr id="233" name="Google Shape;233;p4"/>
            <p:cNvCxnSpPr/>
            <p:nvPr/>
          </p:nvCxnSpPr>
          <p:spPr>
            <a:xfrm>
              <a:off x="8878273" y="3523118"/>
              <a:ext cx="0" cy="475020"/>
            </a:xfrm>
            <a:prstGeom prst="straightConnector1">
              <a:avLst/>
            </a:prstGeom>
            <a:noFill/>
            <a:ln w="12700" cap="flat" cmpd="sng">
              <a:solidFill>
                <a:srgbClr val="8DA9DB"/>
              </a:solidFill>
              <a:prstDash val="solid"/>
              <a:miter lim="800000"/>
              <a:headEnd type="none" w="sm" len="sm"/>
              <a:tailEnd type="none" w="sm" len="sm"/>
            </a:ln>
          </p:spPr>
        </p:cxnSp>
        <p:sp>
          <p:nvSpPr>
            <p:cNvPr id="234" name="Google Shape;234;p4"/>
            <p:cNvSpPr txBox="1"/>
            <p:nvPr/>
          </p:nvSpPr>
          <p:spPr>
            <a:xfrm>
              <a:off x="8381025" y="3583649"/>
              <a:ext cx="51099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Poppins"/>
                <a:buNone/>
              </a:pPr>
              <a:r>
                <a:rPr lang="en-US" sz="1600" b="1" i="0" u="none" strike="noStrike" cap="none">
                  <a:solidFill>
                    <a:srgbClr val="FFFFFF"/>
                  </a:solidFill>
                  <a:latin typeface="Poppins"/>
                  <a:ea typeface="Poppins"/>
                  <a:cs typeface="Poppins"/>
                  <a:sym typeface="Poppins"/>
                </a:rPr>
                <a:t>5</a:t>
              </a:r>
              <a:endParaRPr/>
            </a:p>
          </p:txBody>
        </p:sp>
      </p:grpSp>
      <p:grpSp>
        <p:nvGrpSpPr>
          <p:cNvPr id="235" name="Google Shape;235;p4"/>
          <p:cNvGrpSpPr/>
          <p:nvPr/>
        </p:nvGrpSpPr>
        <p:grpSpPr>
          <a:xfrm>
            <a:off x="6228519" y="4324413"/>
            <a:ext cx="3378355" cy="503601"/>
            <a:chOff x="6228520" y="4324413"/>
            <a:chExt cx="2663506" cy="503601"/>
          </a:xfrm>
        </p:grpSpPr>
        <p:sp>
          <p:nvSpPr>
            <p:cNvPr id="236" name="Google Shape;236;p4"/>
            <p:cNvSpPr/>
            <p:nvPr/>
          </p:nvSpPr>
          <p:spPr>
            <a:xfrm>
              <a:off x="6228520" y="4324413"/>
              <a:ext cx="2663506" cy="503601"/>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FFFFFF"/>
                </a:buClr>
                <a:buSzPts val="1400"/>
                <a:buFont typeface="Poppins"/>
                <a:buNone/>
              </a:pPr>
              <a:r>
                <a:rPr lang="en-US" sz="1400" b="1" i="0" u="none" strike="noStrike" cap="none">
                  <a:solidFill>
                    <a:srgbClr val="FFFFFF"/>
                  </a:solidFill>
                  <a:latin typeface="Poppins"/>
                  <a:ea typeface="Poppins"/>
                  <a:cs typeface="Poppins"/>
                  <a:sym typeface="Poppins"/>
                </a:rPr>
                <a:t>Fix Rejections &amp; Keep Date</a:t>
              </a:r>
              <a:endParaRPr sz="1400" b="1" i="0" u="none" strike="noStrike" cap="none">
                <a:solidFill>
                  <a:srgbClr val="FFFFFF"/>
                </a:solidFill>
                <a:latin typeface="Poppins"/>
                <a:ea typeface="Poppins"/>
                <a:cs typeface="Poppins"/>
                <a:sym typeface="Poppins"/>
              </a:endParaRPr>
            </a:p>
          </p:txBody>
        </p:sp>
        <p:sp>
          <p:nvSpPr>
            <p:cNvPr id="237" name="Google Shape;237;p4"/>
            <p:cNvSpPr/>
            <p:nvPr/>
          </p:nvSpPr>
          <p:spPr>
            <a:xfrm>
              <a:off x="8333204" y="4343341"/>
              <a:ext cx="544484" cy="46885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238" name="Google Shape;238;p4"/>
            <p:cNvCxnSpPr/>
            <p:nvPr/>
          </p:nvCxnSpPr>
          <p:spPr>
            <a:xfrm>
              <a:off x="8335356" y="4338012"/>
              <a:ext cx="0" cy="475020"/>
            </a:xfrm>
            <a:prstGeom prst="straightConnector1">
              <a:avLst/>
            </a:prstGeom>
            <a:noFill/>
            <a:ln w="12700" cap="flat" cmpd="sng">
              <a:solidFill>
                <a:srgbClr val="8DA9DB"/>
              </a:solidFill>
              <a:prstDash val="solid"/>
              <a:miter lim="800000"/>
              <a:headEnd type="none" w="sm" len="sm"/>
              <a:tailEnd type="none" w="sm" len="sm"/>
            </a:ln>
          </p:spPr>
        </p:cxnSp>
        <p:cxnSp>
          <p:nvCxnSpPr>
            <p:cNvPr id="239" name="Google Shape;239;p4"/>
            <p:cNvCxnSpPr/>
            <p:nvPr/>
          </p:nvCxnSpPr>
          <p:spPr>
            <a:xfrm>
              <a:off x="8875352" y="4337324"/>
              <a:ext cx="0" cy="475020"/>
            </a:xfrm>
            <a:prstGeom prst="straightConnector1">
              <a:avLst/>
            </a:prstGeom>
            <a:noFill/>
            <a:ln w="12700" cap="flat" cmpd="sng">
              <a:solidFill>
                <a:srgbClr val="8DA9DB"/>
              </a:solidFill>
              <a:prstDash val="solid"/>
              <a:miter lim="800000"/>
              <a:headEnd type="none" w="sm" len="sm"/>
              <a:tailEnd type="none" w="sm" len="sm"/>
            </a:ln>
          </p:spPr>
        </p:cxnSp>
        <p:sp>
          <p:nvSpPr>
            <p:cNvPr id="240" name="Google Shape;240;p4"/>
            <p:cNvSpPr txBox="1"/>
            <p:nvPr/>
          </p:nvSpPr>
          <p:spPr>
            <a:xfrm>
              <a:off x="8381026" y="4402439"/>
              <a:ext cx="4447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Poppins"/>
                <a:buNone/>
              </a:pPr>
              <a:r>
                <a:rPr lang="en-US" sz="1600" b="1" i="0" u="none" strike="noStrike" cap="none">
                  <a:solidFill>
                    <a:srgbClr val="FFFFFF"/>
                  </a:solidFill>
                  <a:latin typeface="Poppins"/>
                  <a:ea typeface="Poppins"/>
                  <a:cs typeface="Poppins"/>
                  <a:sym typeface="Poppins"/>
                </a:rPr>
                <a:t>3</a:t>
              </a:r>
              <a:endParaRPr/>
            </a:p>
          </p:txBody>
        </p:sp>
      </p:grpSp>
      <p:grpSp>
        <p:nvGrpSpPr>
          <p:cNvPr id="241" name="Google Shape;241;p4"/>
          <p:cNvGrpSpPr/>
          <p:nvPr/>
        </p:nvGrpSpPr>
        <p:grpSpPr>
          <a:xfrm>
            <a:off x="6209238" y="5139211"/>
            <a:ext cx="3464942" cy="503601"/>
            <a:chOff x="6209238" y="5139211"/>
            <a:chExt cx="2716268" cy="503601"/>
          </a:xfrm>
        </p:grpSpPr>
        <p:sp>
          <p:nvSpPr>
            <p:cNvPr id="242" name="Google Shape;242;p4"/>
            <p:cNvSpPr/>
            <p:nvPr/>
          </p:nvSpPr>
          <p:spPr>
            <a:xfrm>
              <a:off x="6209238" y="5139211"/>
              <a:ext cx="2663506" cy="503601"/>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FFFFFF"/>
                </a:buClr>
                <a:buSzPts val="1400"/>
                <a:buFont typeface="Poppins"/>
                <a:buNone/>
              </a:pPr>
              <a:r>
                <a:rPr lang="en-US" sz="1400" b="1" i="0" u="none" strike="noStrike" cap="none">
                  <a:solidFill>
                    <a:srgbClr val="FFFFFF"/>
                  </a:solidFill>
                  <a:latin typeface="Poppins"/>
                  <a:ea typeface="Poppins"/>
                  <a:cs typeface="Poppins"/>
                  <a:sym typeface="Poppins"/>
                </a:rPr>
                <a:t>Multiple Items on 1 Invoice</a:t>
              </a:r>
              <a:endParaRPr sz="1400" b="1" i="0" u="none" strike="noStrike" cap="none">
                <a:solidFill>
                  <a:srgbClr val="FFFFFF"/>
                </a:solidFill>
                <a:latin typeface="Poppins"/>
                <a:ea typeface="Poppins"/>
                <a:cs typeface="Poppins"/>
                <a:sym typeface="Poppins"/>
              </a:endParaRPr>
            </a:p>
          </p:txBody>
        </p:sp>
        <p:sp>
          <p:nvSpPr>
            <p:cNvPr id="243" name="Google Shape;243;p4"/>
            <p:cNvSpPr/>
            <p:nvPr/>
          </p:nvSpPr>
          <p:spPr>
            <a:xfrm>
              <a:off x="8313922" y="5153989"/>
              <a:ext cx="544484" cy="47534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244" name="Google Shape;244;p4"/>
            <p:cNvCxnSpPr/>
            <p:nvPr/>
          </p:nvCxnSpPr>
          <p:spPr>
            <a:xfrm>
              <a:off x="8316074" y="5154893"/>
              <a:ext cx="0" cy="475020"/>
            </a:xfrm>
            <a:prstGeom prst="straightConnector1">
              <a:avLst/>
            </a:prstGeom>
            <a:noFill/>
            <a:ln w="12700" cap="flat" cmpd="sng">
              <a:solidFill>
                <a:srgbClr val="8DA9DB"/>
              </a:solidFill>
              <a:prstDash val="solid"/>
              <a:miter lim="800000"/>
              <a:headEnd type="none" w="sm" len="sm"/>
              <a:tailEnd type="none" w="sm" len="sm"/>
            </a:ln>
          </p:spPr>
        </p:cxnSp>
        <p:cxnSp>
          <p:nvCxnSpPr>
            <p:cNvPr id="245" name="Google Shape;245;p4"/>
            <p:cNvCxnSpPr/>
            <p:nvPr/>
          </p:nvCxnSpPr>
          <p:spPr>
            <a:xfrm>
              <a:off x="8861763" y="5154893"/>
              <a:ext cx="0" cy="475020"/>
            </a:xfrm>
            <a:prstGeom prst="straightConnector1">
              <a:avLst/>
            </a:prstGeom>
            <a:noFill/>
            <a:ln w="12700" cap="flat" cmpd="sng">
              <a:solidFill>
                <a:srgbClr val="8DA9DB"/>
              </a:solidFill>
              <a:prstDash val="solid"/>
              <a:miter lim="800000"/>
              <a:headEnd type="none" w="sm" len="sm"/>
              <a:tailEnd type="none" w="sm" len="sm"/>
            </a:ln>
          </p:spPr>
        </p:cxnSp>
        <p:sp>
          <p:nvSpPr>
            <p:cNvPr id="246" name="Google Shape;246;p4"/>
            <p:cNvSpPr txBox="1"/>
            <p:nvPr/>
          </p:nvSpPr>
          <p:spPr>
            <a:xfrm>
              <a:off x="8381025" y="5214592"/>
              <a:ext cx="54448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Poppins"/>
                <a:buNone/>
              </a:pPr>
              <a:r>
                <a:rPr lang="en-US" sz="1600" b="1" i="0" u="none" strike="noStrike" cap="none">
                  <a:solidFill>
                    <a:srgbClr val="FFFFFF"/>
                  </a:solidFill>
                  <a:latin typeface="Poppins"/>
                  <a:ea typeface="Poppins"/>
                  <a:cs typeface="Poppins"/>
                  <a:sym typeface="Poppins"/>
                </a:rPr>
                <a:t>2</a:t>
              </a:r>
              <a:endParaRPr/>
            </a:p>
          </p:txBody>
        </p:sp>
      </p:grpSp>
      <p:grpSp>
        <p:nvGrpSpPr>
          <p:cNvPr id="247" name="Google Shape;247;p4"/>
          <p:cNvGrpSpPr/>
          <p:nvPr/>
        </p:nvGrpSpPr>
        <p:grpSpPr>
          <a:xfrm>
            <a:off x="433445" y="-598363"/>
            <a:ext cx="2979432" cy="1031505"/>
            <a:chOff x="433445" y="-598363"/>
            <a:chExt cx="2979432" cy="1031505"/>
          </a:xfrm>
        </p:grpSpPr>
        <p:sp>
          <p:nvSpPr>
            <p:cNvPr id="248" name="Google Shape;248;p4"/>
            <p:cNvSpPr/>
            <p:nvPr/>
          </p:nvSpPr>
          <p:spPr>
            <a:xfrm>
              <a:off x="433445" y="-598363"/>
              <a:ext cx="2979432" cy="1031505"/>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9" name="Google Shape;249;p4"/>
            <p:cNvSpPr txBox="1"/>
            <p:nvPr/>
          </p:nvSpPr>
          <p:spPr>
            <a:xfrm>
              <a:off x="581606" y="103027"/>
              <a:ext cx="2685352"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200"/>
                <a:buFont typeface="Poppins"/>
                <a:buNone/>
              </a:pPr>
              <a:r>
                <a:rPr lang="en-US" sz="1200" b="0" i="0" u="none" strike="noStrike" cap="none">
                  <a:solidFill>
                    <a:srgbClr val="FFFFFF"/>
                  </a:solidFill>
                  <a:latin typeface="Poppins"/>
                  <a:ea typeface="Poppins"/>
                  <a:cs typeface="Poppins"/>
                  <a:sym typeface="Poppins"/>
                </a:rPr>
                <a:t>Reveal Answers Using Animation</a:t>
              </a:r>
              <a:endParaRPr sz="1200" b="0" i="0" u="none" strike="noStrike" cap="none">
                <a:solidFill>
                  <a:srgbClr val="FFFFFF"/>
                </a:solidFill>
                <a:latin typeface="Poppins"/>
                <a:ea typeface="Poppins"/>
                <a:cs typeface="Poppins"/>
                <a:sym typeface="Poppi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additive="base">
                                        <p:cTn id="7" dur="500"/>
                                        <p:tgtEl>
                                          <p:spTgt spid="21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p:tgtEl>
                                          <p:spTgt spid="21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23"/>
                                        </p:tgtEl>
                                        <p:attrNameLst>
                                          <p:attrName>style.visibility</p:attrName>
                                        </p:attrNameLst>
                                      </p:cBhvr>
                                      <p:to>
                                        <p:strVal val="visible"/>
                                      </p:to>
                                    </p:set>
                                    <p:anim calcmode="lin" valueType="num">
                                      <p:cBhvr additive="base">
                                        <p:cTn id="17" dur="500"/>
                                        <p:tgtEl>
                                          <p:spTgt spid="223"/>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229"/>
                                        </p:tgtEl>
                                        <p:attrNameLst>
                                          <p:attrName>style.visibility</p:attrName>
                                        </p:attrNameLst>
                                      </p:cBhvr>
                                      <p:to>
                                        <p:strVal val="visible"/>
                                      </p:to>
                                    </p:set>
                                    <p:anim calcmode="lin" valueType="num">
                                      <p:cBhvr additive="base">
                                        <p:cTn id="22" dur="500"/>
                                        <p:tgtEl>
                                          <p:spTgt spid="229"/>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35"/>
                                        </p:tgtEl>
                                        <p:attrNameLst>
                                          <p:attrName>style.visibility</p:attrName>
                                        </p:attrNameLst>
                                      </p:cBhvr>
                                      <p:to>
                                        <p:strVal val="visible"/>
                                      </p:to>
                                    </p:set>
                                    <p:anim calcmode="lin" valueType="num">
                                      <p:cBhvr additive="base">
                                        <p:cTn id="27" dur="500"/>
                                        <p:tgtEl>
                                          <p:spTgt spid="235"/>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41"/>
                                        </p:tgtEl>
                                        <p:attrNameLst>
                                          <p:attrName>style.visibility</p:attrName>
                                        </p:attrNameLst>
                                      </p:cBhvr>
                                      <p:to>
                                        <p:strVal val="visible"/>
                                      </p:to>
                                    </p:set>
                                    <p:anim calcmode="lin" valueType="num">
                                      <p:cBhvr additive="base">
                                        <p:cTn id="32" dur="500"/>
                                        <p:tgtEl>
                                          <p:spTgt spid="24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5" descr="A blue and black background with many lights&#10;&#10;Description automatically generated"/>
          <p:cNvPicPr preferRelativeResize="0"/>
          <p:nvPr/>
        </p:nvPicPr>
        <p:blipFill rotWithShape="1">
          <a:blip r:embed="rId3">
            <a:alphaModFix/>
          </a:blip>
          <a:srcRect/>
          <a:stretch/>
        </p:blipFill>
        <p:spPr>
          <a:xfrm>
            <a:off x="0" y="1524000"/>
            <a:ext cx="12201755" cy="5334000"/>
          </a:xfrm>
          <a:prstGeom prst="rect">
            <a:avLst/>
          </a:prstGeom>
          <a:noFill/>
          <a:ln>
            <a:noFill/>
          </a:ln>
        </p:spPr>
      </p:pic>
      <p:sp>
        <p:nvSpPr>
          <p:cNvPr id="256" name="Google Shape;256;p5"/>
          <p:cNvSpPr txBox="1"/>
          <p:nvPr/>
        </p:nvSpPr>
        <p:spPr>
          <a:xfrm>
            <a:off x="411056" y="659496"/>
            <a:ext cx="1182727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chemeClr val="lt1"/>
                </a:solidFill>
                <a:latin typeface="Poppins"/>
                <a:ea typeface="Poppins"/>
                <a:cs typeface="Poppins"/>
                <a:sym typeface="Poppins"/>
              </a:rPr>
              <a:t>What Makes States a Challenge to File With?</a:t>
            </a:r>
            <a:endParaRPr/>
          </a:p>
        </p:txBody>
      </p:sp>
      <p:grpSp>
        <p:nvGrpSpPr>
          <p:cNvPr id="257" name="Google Shape;257;p5"/>
          <p:cNvGrpSpPr/>
          <p:nvPr/>
        </p:nvGrpSpPr>
        <p:grpSpPr>
          <a:xfrm>
            <a:off x="863126" y="1819858"/>
            <a:ext cx="10312106" cy="4847609"/>
            <a:chOff x="2146174" y="2308981"/>
            <a:chExt cx="7899652" cy="3769706"/>
          </a:xfrm>
        </p:grpSpPr>
        <p:sp>
          <p:nvSpPr>
            <p:cNvPr id="258" name="Google Shape;258;p5"/>
            <p:cNvSpPr/>
            <p:nvPr/>
          </p:nvSpPr>
          <p:spPr>
            <a:xfrm>
              <a:off x="2146174" y="2308981"/>
              <a:ext cx="7899652" cy="3769706"/>
            </a:xfrm>
            <a:prstGeom prst="roundRect">
              <a:avLst>
                <a:gd name="adj" fmla="val 10338"/>
              </a:avLst>
            </a:prstGeom>
            <a:solidFill>
              <a:schemeClr val="dk1">
                <a:alpha val="8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9" name="Google Shape;259;p5"/>
            <p:cNvSpPr/>
            <p:nvPr/>
          </p:nvSpPr>
          <p:spPr>
            <a:xfrm>
              <a:off x="2291344" y="2488471"/>
              <a:ext cx="7609312" cy="3401553"/>
            </a:xfrm>
            <a:prstGeom prst="roundRect">
              <a:avLst>
                <a:gd name="adj" fmla="val 7925"/>
              </a:avLst>
            </a:prstGeom>
            <a:solidFill>
              <a:schemeClr val="dk1">
                <a:alpha val="60000"/>
              </a:schemeClr>
            </a:solidFill>
            <a:ln w="762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60" name="Google Shape;260;p5"/>
          <p:cNvSpPr/>
          <p:nvPr/>
        </p:nvSpPr>
        <p:spPr>
          <a:xfrm>
            <a:off x="1206271" y="2385618"/>
            <a:ext cx="47972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61" name="Google Shape;261;p5"/>
          <p:cNvGrpSpPr/>
          <p:nvPr/>
        </p:nvGrpSpPr>
        <p:grpSpPr>
          <a:xfrm>
            <a:off x="1317813" y="2508240"/>
            <a:ext cx="4539636" cy="815273"/>
            <a:chOff x="1456390" y="2508240"/>
            <a:chExt cx="4401059" cy="815273"/>
          </a:xfrm>
        </p:grpSpPr>
        <p:sp>
          <p:nvSpPr>
            <p:cNvPr id="262" name="Google Shape;262;p5"/>
            <p:cNvSpPr/>
            <p:nvPr/>
          </p:nvSpPr>
          <p:spPr>
            <a:xfrm>
              <a:off x="1456390" y="2508240"/>
              <a:ext cx="4401059"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800" b="1" i="0" u="none" strike="noStrike" cap="none">
                  <a:solidFill>
                    <a:schemeClr val="lt1"/>
                  </a:solidFill>
                  <a:latin typeface="Poppins"/>
                  <a:ea typeface="Poppins"/>
                  <a:cs typeface="Poppins"/>
                  <a:sym typeface="Poppins"/>
                </a:rPr>
                <a:t>Long turnaround times</a:t>
              </a:r>
              <a:endParaRPr/>
            </a:p>
            <a:p>
              <a:pPr marL="0" marR="0" lvl="0" indent="0" algn="ctr" rtl="0">
                <a:spcBef>
                  <a:spcPts val="0"/>
                </a:spcBef>
                <a:spcAft>
                  <a:spcPts val="0"/>
                </a:spcAft>
                <a:buNone/>
              </a:pPr>
              <a:endParaRPr sz="1800" b="1" i="0" u="none" strike="noStrike" cap="none">
                <a:solidFill>
                  <a:schemeClr val="lt1"/>
                </a:solidFill>
                <a:latin typeface="Poppins"/>
                <a:ea typeface="Poppins"/>
                <a:cs typeface="Poppins"/>
                <a:sym typeface="Poppins"/>
              </a:endParaRPr>
            </a:p>
          </p:txBody>
        </p:sp>
        <p:sp>
          <p:nvSpPr>
            <p:cNvPr id="263" name="Google Shape;263;p5"/>
            <p:cNvSpPr/>
            <p:nvPr/>
          </p:nvSpPr>
          <p:spPr>
            <a:xfrm>
              <a:off x="4952777" y="2536062"/>
              <a:ext cx="881458" cy="7620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264" name="Google Shape;264;p5"/>
            <p:cNvCxnSpPr/>
            <p:nvPr/>
          </p:nvCxnSpPr>
          <p:spPr>
            <a:xfrm>
              <a:off x="4956262" y="2529140"/>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265" name="Google Shape;265;p5"/>
            <p:cNvCxnSpPr/>
            <p:nvPr/>
          </p:nvCxnSpPr>
          <p:spPr>
            <a:xfrm>
              <a:off x="5832951" y="2530254"/>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266" name="Google Shape;266;p5"/>
            <p:cNvSpPr txBox="1"/>
            <p:nvPr/>
          </p:nvSpPr>
          <p:spPr>
            <a:xfrm>
              <a:off x="5085040" y="2740013"/>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lt1"/>
                  </a:solidFill>
                  <a:latin typeface="Poppins"/>
                  <a:ea typeface="Poppins"/>
                  <a:cs typeface="Poppins"/>
                  <a:sym typeface="Poppins"/>
                </a:rPr>
                <a:t>1</a:t>
              </a:r>
              <a:endParaRPr/>
            </a:p>
          </p:txBody>
        </p:sp>
      </p:grpSp>
      <p:sp>
        <p:nvSpPr>
          <p:cNvPr id="267" name="Google Shape;267;p5"/>
          <p:cNvSpPr/>
          <p:nvPr/>
        </p:nvSpPr>
        <p:spPr>
          <a:xfrm>
            <a:off x="1206271" y="3703722"/>
            <a:ext cx="47972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68" name="Google Shape;268;p5"/>
          <p:cNvGrpSpPr/>
          <p:nvPr/>
        </p:nvGrpSpPr>
        <p:grpSpPr>
          <a:xfrm>
            <a:off x="1317813" y="3826344"/>
            <a:ext cx="4539635" cy="815273"/>
            <a:chOff x="1545535" y="3826344"/>
            <a:chExt cx="4311913" cy="815273"/>
          </a:xfrm>
        </p:grpSpPr>
        <p:cxnSp>
          <p:nvCxnSpPr>
            <p:cNvPr id="269" name="Google Shape;269;p5"/>
            <p:cNvCxnSpPr/>
            <p:nvPr/>
          </p:nvCxnSpPr>
          <p:spPr>
            <a:xfrm>
              <a:off x="4956262" y="3849086"/>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270" name="Google Shape;270;p5"/>
            <p:cNvCxnSpPr/>
            <p:nvPr/>
          </p:nvCxnSpPr>
          <p:spPr>
            <a:xfrm>
              <a:off x="5832951" y="3848360"/>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271" name="Google Shape;271;p5"/>
            <p:cNvSpPr/>
            <p:nvPr/>
          </p:nvSpPr>
          <p:spPr>
            <a:xfrm>
              <a:off x="1545535" y="3826344"/>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600" b="1">
                  <a:solidFill>
                    <a:schemeClr val="lt1"/>
                  </a:solidFill>
                  <a:latin typeface="Poppins"/>
                  <a:ea typeface="Poppins"/>
                  <a:cs typeface="Poppins"/>
                  <a:sym typeface="Poppins"/>
                </a:rPr>
                <a:t>Complicated systems </a:t>
              </a:r>
              <a:endParaRPr sz="1600" b="1" strike="sngStrike">
                <a:solidFill>
                  <a:srgbClr val="FF0000"/>
                </a:solidFill>
                <a:latin typeface="Poppins"/>
                <a:ea typeface="Poppins"/>
                <a:cs typeface="Poppins"/>
                <a:sym typeface="Poppins"/>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272" name="Google Shape;272;p5"/>
            <p:cNvSpPr/>
            <p:nvPr/>
          </p:nvSpPr>
          <p:spPr>
            <a:xfrm>
              <a:off x="4952777" y="3856745"/>
              <a:ext cx="881458" cy="7592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5"/>
            <p:cNvSpPr txBox="1"/>
            <p:nvPr/>
          </p:nvSpPr>
          <p:spPr>
            <a:xfrm>
              <a:off x="5085040" y="4055570"/>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2</a:t>
              </a:r>
              <a:endParaRPr/>
            </a:p>
          </p:txBody>
        </p:sp>
      </p:grpSp>
      <p:sp>
        <p:nvSpPr>
          <p:cNvPr id="274" name="Google Shape;274;p5"/>
          <p:cNvSpPr/>
          <p:nvPr/>
        </p:nvSpPr>
        <p:spPr>
          <a:xfrm>
            <a:off x="1206271" y="5022787"/>
            <a:ext cx="4766079"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5" name="Google Shape;275;p5"/>
          <p:cNvGrpSpPr/>
          <p:nvPr/>
        </p:nvGrpSpPr>
        <p:grpSpPr>
          <a:xfrm>
            <a:off x="1317813" y="5145409"/>
            <a:ext cx="4508421" cy="815273"/>
            <a:chOff x="1424544" y="5145409"/>
            <a:chExt cx="4401689" cy="815273"/>
          </a:xfrm>
        </p:grpSpPr>
        <p:sp>
          <p:nvSpPr>
            <p:cNvPr id="276" name="Google Shape;276;p5"/>
            <p:cNvSpPr/>
            <p:nvPr/>
          </p:nvSpPr>
          <p:spPr>
            <a:xfrm>
              <a:off x="1424544" y="5145409"/>
              <a:ext cx="4401689"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600" b="1">
                  <a:solidFill>
                    <a:schemeClr val="lt1"/>
                  </a:solidFill>
                  <a:latin typeface="Poppins"/>
                  <a:ea typeface="Poppins"/>
                  <a:cs typeface="Poppins"/>
                  <a:sym typeface="Poppins"/>
                </a:rPr>
                <a:t>Hard to reach Customer Service</a:t>
              </a:r>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277" name="Google Shape;277;p5"/>
            <p:cNvSpPr/>
            <p:nvPr/>
          </p:nvSpPr>
          <p:spPr>
            <a:xfrm>
              <a:off x="4921563" y="5169335"/>
              <a:ext cx="881458" cy="7690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78" name="Google Shape;278;p5"/>
            <p:cNvCxnSpPr/>
            <p:nvPr/>
          </p:nvCxnSpPr>
          <p:spPr>
            <a:xfrm>
              <a:off x="4921674" y="5170797"/>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279" name="Google Shape;279;p5"/>
            <p:cNvCxnSpPr/>
            <p:nvPr/>
          </p:nvCxnSpPr>
          <p:spPr>
            <a:xfrm>
              <a:off x="5808454" y="5170797"/>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280" name="Google Shape;280;p5"/>
            <p:cNvSpPr txBox="1"/>
            <p:nvPr/>
          </p:nvSpPr>
          <p:spPr>
            <a:xfrm>
              <a:off x="5085040" y="5364816"/>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3</a:t>
              </a:r>
              <a:endParaRPr/>
            </a:p>
          </p:txBody>
        </p:sp>
      </p:grpSp>
      <p:sp>
        <p:nvSpPr>
          <p:cNvPr id="281" name="Google Shape;281;p5"/>
          <p:cNvSpPr/>
          <p:nvPr/>
        </p:nvSpPr>
        <p:spPr>
          <a:xfrm>
            <a:off x="6198142" y="2385618"/>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82" name="Google Shape;282;p5"/>
          <p:cNvGrpSpPr/>
          <p:nvPr/>
        </p:nvGrpSpPr>
        <p:grpSpPr>
          <a:xfrm>
            <a:off x="6324207" y="2508240"/>
            <a:ext cx="4311913" cy="815273"/>
            <a:chOff x="6324207" y="2508240"/>
            <a:chExt cx="4311913" cy="815273"/>
          </a:xfrm>
        </p:grpSpPr>
        <p:sp>
          <p:nvSpPr>
            <p:cNvPr id="283" name="Google Shape;283;p5"/>
            <p:cNvSpPr/>
            <p:nvPr/>
          </p:nvSpPr>
          <p:spPr>
            <a:xfrm>
              <a:off x="6324207" y="2508240"/>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800" b="1">
                  <a:solidFill>
                    <a:schemeClr val="lt1"/>
                  </a:solidFill>
                  <a:latin typeface="Poppins"/>
                  <a:ea typeface="Poppins"/>
                  <a:cs typeface="Poppins"/>
                  <a:sym typeface="Poppins"/>
                </a:rPr>
                <a:t>Not all services online</a:t>
              </a:r>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284" name="Google Shape;284;p5"/>
            <p:cNvSpPr/>
            <p:nvPr/>
          </p:nvSpPr>
          <p:spPr>
            <a:xfrm>
              <a:off x="9731448" y="2536062"/>
              <a:ext cx="881458" cy="7620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85" name="Google Shape;285;p5"/>
            <p:cNvCxnSpPr/>
            <p:nvPr/>
          </p:nvCxnSpPr>
          <p:spPr>
            <a:xfrm>
              <a:off x="9734934" y="2529140"/>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286" name="Google Shape;286;p5"/>
            <p:cNvCxnSpPr/>
            <p:nvPr/>
          </p:nvCxnSpPr>
          <p:spPr>
            <a:xfrm>
              <a:off x="10611622" y="2530254"/>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287" name="Google Shape;287;p5"/>
            <p:cNvSpPr txBox="1"/>
            <p:nvPr/>
          </p:nvSpPr>
          <p:spPr>
            <a:xfrm>
              <a:off x="9863712" y="2740013"/>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4</a:t>
              </a:r>
              <a:endParaRPr/>
            </a:p>
          </p:txBody>
        </p:sp>
      </p:grpSp>
      <p:sp>
        <p:nvSpPr>
          <p:cNvPr id="288" name="Google Shape;288;p5"/>
          <p:cNvSpPr/>
          <p:nvPr/>
        </p:nvSpPr>
        <p:spPr>
          <a:xfrm>
            <a:off x="6198142" y="3703722"/>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89" name="Google Shape;289;p5"/>
          <p:cNvGrpSpPr/>
          <p:nvPr/>
        </p:nvGrpSpPr>
        <p:grpSpPr>
          <a:xfrm>
            <a:off x="6299709" y="3826344"/>
            <a:ext cx="4313197" cy="815273"/>
            <a:chOff x="6299709" y="3826344"/>
            <a:chExt cx="4313197" cy="815273"/>
          </a:xfrm>
        </p:grpSpPr>
        <p:sp>
          <p:nvSpPr>
            <p:cNvPr id="290" name="Google Shape;290;p5"/>
            <p:cNvSpPr/>
            <p:nvPr/>
          </p:nvSpPr>
          <p:spPr>
            <a:xfrm>
              <a:off x="6299709" y="3826344"/>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600" b="1">
                  <a:solidFill>
                    <a:schemeClr val="lt1"/>
                  </a:solidFill>
                  <a:latin typeface="Poppins"/>
                  <a:ea typeface="Poppins"/>
                  <a:cs typeface="Poppins"/>
                  <a:sym typeface="Poppins"/>
                </a:rPr>
                <a:t>ID all rejections reasons upfront </a:t>
              </a:r>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291" name="Google Shape;291;p5"/>
            <p:cNvSpPr/>
            <p:nvPr/>
          </p:nvSpPr>
          <p:spPr>
            <a:xfrm>
              <a:off x="9731448" y="3856745"/>
              <a:ext cx="881458" cy="7592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92" name="Google Shape;292;p5"/>
            <p:cNvCxnSpPr/>
            <p:nvPr/>
          </p:nvCxnSpPr>
          <p:spPr>
            <a:xfrm>
              <a:off x="9734934" y="3849086"/>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293" name="Google Shape;293;p5"/>
            <p:cNvCxnSpPr/>
            <p:nvPr/>
          </p:nvCxnSpPr>
          <p:spPr>
            <a:xfrm>
              <a:off x="10611622" y="3848360"/>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294" name="Google Shape;294;p5"/>
            <p:cNvSpPr txBox="1"/>
            <p:nvPr/>
          </p:nvSpPr>
          <p:spPr>
            <a:xfrm>
              <a:off x="9863712" y="4055570"/>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5</a:t>
              </a:r>
              <a:endParaRPr/>
            </a:p>
          </p:txBody>
        </p:sp>
      </p:grpSp>
      <p:sp>
        <p:nvSpPr>
          <p:cNvPr id="295" name="Google Shape;295;p5"/>
          <p:cNvSpPr/>
          <p:nvPr/>
        </p:nvSpPr>
        <p:spPr>
          <a:xfrm>
            <a:off x="6166928" y="5022787"/>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6" name="Google Shape;296;p5"/>
          <p:cNvGrpSpPr/>
          <p:nvPr/>
        </p:nvGrpSpPr>
        <p:grpSpPr>
          <a:xfrm>
            <a:off x="6334231" y="5133427"/>
            <a:ext cx="4311913" cy="815273"/>
            <a:chOff x="6292991" y="5145409"/>
            <a:chExt cx="4311913" cy="815273"/>
          </a:xfrm>
        </p:grpSpPr>
        <p:sp>
          <p:nvSpPr>
            <p:cNvPr id="297" name="Google Shape;297;p5"/>
            <p:cNvSpPr/>
            <p:nvPr/>
          </p:nvSpPr>
          <p:spPr>
            <a:xfrm>
              <a:off x="6292991" y="5145409"/>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800" b="1">
                  <a:solidFill>
                    <a:schemeClr val="lt1"/>
                  </a:solidFill>
                  <a:latin typeface="Poppins"/>
                  <a:ea typeface="Poppins"/>
                  <a:cs typeface="Poppins"/>
                  <a:sym typeface="Poppins"/>
                </a:rPr>
                <a:t>CID/PIN hurdle for RA’s</a:t>
              </a:r>
              <a:endParaRPr sz="1800" b="1">
                <a:solidFill>
                  <a:schemeClr val="lt1"/>
                </a:solidFill>
                <a:latin typeface="Poppins"/>
                <a:ea typeface="Poppins"/>
                <a:cs typeface="Poppins"/>
                <a:sym typeface="Poppins"/>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298" name="Google Shape;298;p5"/>
            <p:cNvSpPr/>
            <p:nvPr/>
          </p:nvSpPr>
          <p:spPr>
            <a:xfrm>
              <a:off x="9700234" y="5169335"/>
              <a:ext cx="881458" cy="7690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99" name="Google Shape;299;p5"/>
            <p:cNvCxnSpPr/>
            <p:nvPr/>
          </p:nvCxnSpPr>
          <p:spPr>
            <a:xfrm>
              <a:off x="9700346" y="5170797"/>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300" name="Google Shape;300;p5"/>
            <p:cNvCxnSpPr/>
            <p:nvPr/>
          </p:nvCxnSpPr>
          <p:spPr>
            <a:xfrm>
              <a:off x="10587125" y="5170797"/>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301" name="Google Shape;301;p5"/>
            <p:cNvSpPr txBox="1"/>
            <p:nvPr/>
          </p:nvSpPr>
          <p:spPr>
            <a:xfrm>
              <a:off x="9863712" y="5364816"/>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6</a:t>
              </a:r>
              <a:endParaRPr/>
            </a:p>
          </p:txBody>
        </p:sp>
      </p:grpSp>
      <p:grpSp>
        <p:nvGrpSpPr>
          <p:cNvPr id="302" name="Google Shape;302;p5"/>
          <p:cNvGrpSpPr/>
          <p:nvPr/>
        </p:nvGrpSpPr>
        <p:grpSpPr>
          <a:xfrm>
            <a:off x="433445" y="-598363"/>
            <a:ext cx="2979432" cy="1031505"/>
            <a:chOff x="433445" y="-598363"/>
            <a:chExt cx="2979432" cy="1031505"/>
          </a:xfrm>
        </p:grpSpPr>
        <p:sp>
          <p:nvSpPr>
            <p:cNvPr id="303" name="Google Shape;303;p5"/>
            <p:cNvSpPr/>
            <p:nvPr/>
          </p:nvSpPr>
          <p:spPr>
            <a:xfrm>
              <a:off x="433445" y="-598363"/>
              <a:ext cx="2979432" cy="1031505"/>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5"/>
            <p:cNvSpPr txBox="1"/>
            <p:nvPr/>
          </p:nvSpPr>
          <p:spPr>
            <a:xfrm>
              <a:off x="581606" y="103027"/>
              <a:ext cx="268535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Poppins"/>
                  <a:ea typeface="Poppins"/>
                  <a:cs typeface="Poppins"/>
                  <a:sym typeface="Poppins"/>
                </a:rPr>
                <a:t>Reveal Answers Using Animation</a:t>
              </a:r>
              <a:endParaRPr sz="1200">
                <a:solidFill>
                  <a:schemeClr val="lt1"/>
                </a:solidFill>
                <a:latin typeface="Poppins"/>
                <a:ea typeface="Poppins"/>
                <a:cs typeface="Poppins"/>
                <a:sym typeface="Poppi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 calcmode="lin" valueType="num">
                                      <p:cBhvr additive="base">
                                        <p:cTn id="7" dur="500"/>
                                        <p:tgtEl>
                                          <p:spTgt spid="26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68"/>
                                        </p:tgtEl>
                                        <p:attrNameLst>
                                          <p:attrName>style.visibility</p:attrName>
                                        </p:attrNameLst>
                                      </p:cBhvr>
                                      <p:to>
                                        <p:strVal val="visible"/>
                                      </p:to>
                                    </p:set>
                                    <p:anim calcmode="lin" valueType="num">
                                      <p:cBhvr additive="base">
                                        <p:cTn id="12" dur="500"/>
                                        <p:tgtEl>
                                          <p:spTgt spid="268"/>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75"/>
                                        </p:tgtEl>
                                        <p:attrNameLst>
                                          <p:attrName>style.visibility</p:attrName>
                                        </p:attrNameLst>
                                      </p:cBhvr>
                                      <p:to>
                                        <p:strVal val="visible"/>
                                      </p:to>
                                    </p:set>
                                    <p:anim calcmode="lin" valueType="num">
                                      <p:cBhvr additive="base">
                                        <p:cTn id="17" dur="500"/>
                                        <p:tgtEl>
                                          <p:spTgt spid="275"/>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282"/>
                                        </p:tgtEl>
                                        <p:attrNameLst>
                                          <p:attrName>style.visibility</p:attrName>
                                        </p:attrNameLst>
                                      </p:cBhvr>
                                      <p:to>
                                        <p:strVal val="visible"/>
                                      </p:to>
                                    </p:set>
                                    <p:anim calcmode="lin" valueType="num">
                                      <p:cBhvr additive="base">
                                        <p:cTn id="22" dur="500"/>
                                        <p:tgtEl>
                                          <p:spTgt spid="282"/>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89"/>
                                        </p:tgtEl>
                                        <p:attrNameLst>
                                          <p:attrName>style.visibility</p:attrName>
                                        </p:attrNameLst>
                                      </p:cBhvr>
                                      <p:to>
                                        <p:strVal val="visible"/>
                                      </p:to>
                                    </p:set>
                                    <p:anim calcmode="lin" valueType="num">
                                      <p:cBhvr additive="base">
                                        <p:cTn id="27" dur="500"/>
                                        <p:tgtEl>
                                          <p:spTgt spid="289"/>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96"/>
                                        </p:tgtEl>
                                        <p:attrNameLst>
                                          <p:attrName>style.visibility</p:attrName>
                                        </p:attrNameLst>
                                      </p:cBhvr>
                                      <p:to>
                                        <p:strVal val="visible"/>
                                      </p:to>
                                    </p:set>
                                    <p:anim calcmode="lin" valueType="num">
                                      <p:cBhvr additive="base">
                                        <p:cTn id="32" dur="500"/>
                                        <p:tgtEl>
                                          <p:spTgt spid="29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6" descr="A blue and black background with many lights&#10;&#10;Description automatically generated"/>
          <p:cNvPicPr preferRelativeResize="0"/>
          <p:nvPr/>
        </p:nvPicPr>
        <p:blipFill rotWithShape="1">
          <a:blip r:embed="rId3">
            <a:alphaModFix/>
          </a:blip>
          <a:srcRect/>
          <a:stretch/>
        </p:blipFill>
        <p:spPr>
          <a:xfrm>
            <a:off x="0" y="1524000"/>
            <a:ext cx="12201755" cy="5334000"/>
          </a:xfrm>
          <a:prstGeom prst="rect">
            <a:avLst/>
          </a:prstGeom>
          <a:noFill/>
          <a:ln>
            <a:noFill/>
          </a:ln>
        </p:spPr>
      </p:pic>
      <p:sp>
        <p:nvSpPr>
          <p:cNvPr id="311" name="Google Shape;311;p6"/>
          <p:cNvSpPr txBox="1"/>
          <p:nvPr/>
        </p:nvSpPr>
        <p:spPr>
          <a:xfrm>
            <a:off x="1018589" y="659496"/>
            <a:ext cx="1061220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Poppins"/>
                <a:ea typeface="Poppins"/>
                <a:cs typeface="Poppins"/>
                <a:sym typeface="Poppins"/>
              </a:rPr>
              <a:t>What is the Preferred Form of Payment?</a:t>
            </a:r>
            <a:endParaRPr/>
          </a:p>
        </p:txBody>
      </p:sp>
      <p:grpSp>
        <p:nvGrpSpPr>
          <p:cNvPr id="312" name="Google Shape;312;p6"/>
          <p:cNvGrpSpPr/>
          <p:nvPr/>
        </p:nvGrpSpPr>
        <p:grpSpPr>
          <a:xfrm>
            <a:off x="1016768" y="1819858"/>
            <a:ext cx="10158463" cy="4847609"/>
            <a:chOff x="2146174" y="2308981"/>
            <a:chExt cx="7899652" cy="3769706"/>
          </a:xfrm>
        </p:grpSpPr>
        <p:sp>
          <p:nvSpPr>
            <p:cNvPr id="313" name="Google Shape;313;p6"/>
            <p:cNvSpPr/>
            <p:nvPr/>
          </p:nvSpPr>
          <p:spPr>
            <a:xfrm>
              <a:off x="2146174" y="2308981"/>
              <a:ext cx="7899652" cy="3769706"/>
            </a:xfrm>
            <a:prstGeom prst="roundRect">
              <a:avLst>
                <a:gd name="adj" fmla="val 10338"/>
              </a:avLst>
            </a:prstGeom>
            <a:solidFill>
              <a:schemeClr val="dk1">
                <a:alpha val="8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6"/>
            <p:cNvSpPr/>
            <p:nvPr/>
          </p:nvSpPr>
          <p:spPr>
            <a:xfrm>
              <a:off x="2291344" y="2488471"/>
              <a:ext cx="7609312" cy="3401553"/>
            </a:xfrm>
            <a:prstGeom prst="roundRect">
              <a:avLst>
                <a:gd name="adj" fmla="val 7925"/>
              </a:avLst>
            </a:prstGeom>
            <a:solidFill>
              <a:schemeClr val="dk1">
                <a:alpha val="60000"/>
              </a:schemeClr>
            </a:solidFill>
            <a:ln w="762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15" name="Google Shape;315;p6"/>
          <p:cNvSpPr/>
          <p:nvPr/>
        </p:nvSpPr>
        <p:spPr>
          <a:xfrm>
            <a:off x="1419471" y="2385618"/>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16" name="Google Shape;316;p6"/>
          <p:cNvGrpSpPr/>
          <p:nvPr/>
        </p:nvGrpSpPr>
        <p:grpSpPr>
          <a:xfrm>
            <a:off x="1545535" y="2508240"/>
            <a:ext cx="4311913" cy="815273"/>
            <a:chOff x="1545535" y="2508240"/>
            <a:chExt cx="4311913" cy="815273"/>
          </a:xfrm>
        </p:grpSpPr>
        <p:sp>
          <p:nvSpPr>
            <p:cNvPr id="317" name="Google Shape;317;p6"/>
            <p:cNvSpPr/>
            <p:nvPr/>
          </p:nvSpPr>
          <p:spPr>
            <a:xfrm>
              <a:off x="1545535" y="2508240"/>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800" b="1">
                  <a:solidFill>
                    <a:schemeClr val="lt1"/>
                  </a:solidFill>
                  <a:latin typeface="Poppins"/>
                  <a:ea typeface="Poppins"/>
                  <a:cs typeface="Poppins"/>
                  <a:sym typeface="Poppins"/>
                </a:rPr>
                <a:t>Credit Card</a:t>
              </a:r>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318" name="Google Shape;318;p6"/>
            <p:cNvSpPr/>
            <p:nvPr/>
          </p:nvSpPr>
          <p:spPr>
            <a:xfrm>
              <a:off x="4952777" y="2536062"/>
              <a:ext cx="881458" cy="7620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19" name="Google Shape;319;p6"/>
            <p:cNvCxnSpPr/>
            <p:nvPr/>
          </p:nvCxnSpPr>
          <p:spPr>
            <a:xfrm>
              <a:off x="4956262" y="2529140"/>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320" name="Google Shape;320;p6"/>
            <p:cNvCxnSpPr/>
            <p:nvPr/>
          </p:nvCxnSpPr>
          <p:spPr>
            <a:xfrm>
              <a:off x="5832951" y="2530254"/>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321" name="Google Shape;321;p6"/>
            <p:cNvSpPr txBox="1"/>
            <p:nvPr/>
          </p:nvSpPr>
          <p:spPr>
            <a:xfrm>
              <a:off x="5085040" y="2740013"/>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45%</a:t>
              </a:r>
              <a:endParaRPr/>
            </a:p>
          </p:txBody>
        </p:sp>
      </p:grpSp>
      <p:sp>
        <p:nvSpPr>
          <p:cNvPr id="322" name="Google Shape;322;p6"/>
          <p:cNvSpPr/>
          <p:nvPr/>
        </p:nvSpPr>
        <p:spPr>
          <a:xfrm>
            <a:off x="1419471" y="3703722"/>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23" name="Google Shape;323;p6"/>
          <p:cNvGrpSpPr/>
          <p:nvPr/>
        </p:nvGrpSpPr>
        <p:grpSpPr>
          <a:xfrm>
            <a:off x="1545535" y="3826344"/>
            <a:ext cx="4311913" cy="815273"/>
            <a:chOff x="1545535" y="3826344"/>
            <a:chExt cx="4311913" cy="815273"/>
          </a:xfrm>
        </p:grpSpPr>
        <p:cxnSp>
          <p:nvCxnSpPr>
            <p:cNvPr id="324" name="Google Shape;324;p6"/>
            <p:cNvCxnSpPr/>
            <p:nvPr/>
          </p:nvCxnSpPr>
          <p:spPr>
            <a:xfrm>
              <a:off x="4956262" y="3849086"/>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325" name="Google Shape;325;p6"/>
            <p:cNvCxnSpPr/>
            <p:nvPr/>
          </p:nvCxnSpPr>
          <p:spPr>
            <a:xfrm>
              <a:off x="5832951" y="3848360"/>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326" name="Google Shape;326;p6"/>
            <p:cNvSpPr/>
            <p:nvPr/>
          </p:nvSpPr>
          <p:spPr>
            <a:xfrm>
              <a:off x="1545535" y="3826344"/>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800" b="1">
                  <a:solidFill>
                    <a:schemeClr val="lt1"/>
                  </a:solidFill>
                  <a:latin typeface="Poppins"/>
                  <a:ea typeface="Poppins"/>
                  <a:cs typeface="Poppins"/>
                  <a:sym typeface="Poppins"/>
                </a:rPr>
                <a:t>Draw Down</a:t>
              </a:r>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327" name="Google Shape;327;p6"/>
            <p:cNvSpPr/>
            <p:nvPr/>
          </p:nvSpPr>
          <p:spPr>
            <a:xfrm>
              <a:off x="4952777" y="3856745"/>
              <a:ext cx="881458" cy="7592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6"/>
            <p:cNvSpPr txBox="1"/>
            <p:nvPr/>
          </p:nvSpPr>
          <p:spPr>
            <a:xfrm>
              <a:off x="5085040" y="4055570"/>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35%</a:t>
              </a:r>
              <a:endParaRPr/>
            </a:p>
          </p:txBody>
        </p:sp>
      </p:grpSp>
      <p:sp>
        <p:nvSpPr>
          <p:cNvPr id="329" name="Google Shape;329;p6"/>
          <p:cNvSpPr/>
          <p:nvPr/>
        </p:nvSpPr>
        <p:spPr>
          <a:xfrm>
            <a:off x="1388257" y="5022787"/>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30" name="Google Shape;330;p6"/>
          <p:cNvGrpSpPr/>
          <p:nvPr/>
        </p:nvGrpSpPr>
        <p:grpSpPr>
          <a:xfrm>
            <a:off x="1514320" y="5145409"/>
            <a:ext cx="4311913" cy="815273"/>
            <a:chOff x="1514320" y="5145409"/>
            <a:chExt cx="4311913" cy="815273"/>
          </a:xfrm>
        </p:grpSpPr>
        <p:sp>
          <p:nvSpPr>
            <p:cNvPr id="331" name="Google Shape;331;p6"/>
            <p:cNvSpPr/>
            <p:nvPr/>
          </p:nvSpPr>
          <p:spPr>
            <a:xfrm>
              <a:off x="1514320" y="5145409"/>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800" b="1">
                  <a:solidFill>
                    <a:schemeClr val="lt1"/>
                  </a:solidFill>
                  <a:latin typeface="Poppins"/>
                  <a:ea typeface="Poppins"/>
                  <a:cs typeface="Poppins"/>
                  <a:sym typeface="Poppins"/>
                </a:rPr>
                <a:t>ACH </a:t>
              </a:r>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332" name="Google Shape;332;p6"/>
            <p:cNvSpPr/>
            <p:nvPr/>
          </p:nvSpPr>
          <p:spPr>
            <a:xfrm>
              <a:off x="4921563" y="5169335"/>
              <a:ext cx="881458" cy="7690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33" name="Google Shape;333;p6"/>
            <p:cNvCxnSpPr/>
            <p:nvPr/>
          </p:nvCxnSpPr>
          <p:spPr>
            <a:xfrm>
              <a:off x="4921674" y="5170797"/>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334" name="Google Shape;334;p6"/>
            <p:cNvCxnSpPr/>
            <p:nvPr/>
          </p:nvCxnSpPr>
          <p:spPr>
            <a:xfrm>
              <a:off x="5808454" y="5170797"/>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335" name="Google Shape;335;p6"/>
            <p:cNvSpPr txBox="1"/>
            <p:nvPr/>
          </p:nvSpPr>
          <p:spPr>
            <a:xfrm>
              <a:off x="5085040" y="5364816"/>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11%</a:t>
              </a:r>
              <a:endParaRPr/>
            </a:p>
          </p:txBody>
        </p:sp>
      </p:grpSp>
      <p:sp>
        <p:nvSpPr>
          <p:cNvPr id="336" name="Google Shape;336;p6"/>
          <p:cNvSpPr/>
          <p:nvPr/>
        </p:nvSpPr>
        <p:spPr>
          <a:xfrm>
            <a:off x="6198142" y="2385618"/>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37" name="Google Shape;337;p6"/>
          <p:cNvGrpSpPr/>
          <p:nvPr/>
        </p:nvGrpSpPr>
        <p:grpSpPr>
          <a:xfrm>
            <a:off x="6324207" y="2508240"/>
            <a:ext cx="4311913" cy="815273"/>
            <a:chOff x="6324207" y="2508240"/>
            <a:chExt cx="4311913" cy="815273"/>
          </a:xfrm>
        </p:grpSpPr>
        <p:sp>
          <p:nvSpPr>
            <p:cNvPr id="338" name="Google Shape;338;p6"/>
            <p:cNvSpPr/>
            <p:nvPr/>
          </p:nvSpPr>
          <p:spPr>
            <a:xfrm>
              <a:off x="6324207" y="2508240"/>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800" b="1">
                  <a:solidFill>
                    <a:schemeClr val="lt1"/>
                  </a:solidFill>
                  <a:latin typeface="Poppins"/>
                  <a:ea typeface="Poppins"/>
                  <a:cs typeface="Poppins"/>
                  <a:sym typeface="Poppins"/>
                </a:rPr>
                <a:t>Check</a:t>
              </a:r>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339" name="Google Shape;339;p6"/>
            <p:cNvSpPr/>
            <p:nvPr/>
          </p:nvSpPr>
          <p:spPr>
            <a:xfrm>
              <a:off x="9731448" y="2536062"/>
              <a:ext cx="881458" cy="7620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40" name="Google Shape;340;p6"/>
            <p:cNvCxnSpPr/>
            <p:nvPr/>
          </p:nvCxnSpPr>
          <p:spPr>
            <a:xfrm>
              <a:off x="9734934" y="2529140"/>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341" name="Google Shape;341;p6"/>
            <p:cNvCxnSpPr/>
            <p:nvPr/>
          </p:nvCxnSpPr>
          <p:spPr>
            <a:xfrm>
              <a:off x="10611622" y="2530254"/>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342" name="Google Shape;342;p6"/>
            <p:cNvSpPr txBox="1"/>
            <p:nvPr/>
          </p:nvSpPr>
          <p:spPr>
            <a:xfrm>
              <a:off x="9863712" y="2740013"/>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11%</a:t>
              </a:r>
              <a:endParaRPr/>
            </a:p>
          </p:txBody>
        </p:sp>
      </p:grpSp>
      <p:sp>
        <p:nvSpPr>
          <p:cNvPr id="343" name="Google Shape;343;p6"/>
          <p:cNvSpPr/>
          <p:nvPr/>
        </p:nvSpPr>
        <p:spPr>
          <a:xfrm>
            <a:off x="6198142" y="3703722"/>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44" name="Google Shape;344;p6"/>
          <p:cNvGrpSpPr/>
          <p:nvPr/>
        </p:nvGrpSpPr>
        <p:grpSpPr>
          <a:xfrm>
            <a:off x="6324207" y="3826344"/>
            <a:ext cx="4311913" cy="815273"/>
            <a:chOff x="6324207" y="3826344"/>
            <a:chExt cx="4311913" cy="815273"/>
          </a:xfrm>
        </p:grpSpPr>
        <p:sp>
          <p:nvSpPr>
            <p:cNvPr id="345" name="Google Shape;345;p6"/>
            <p:cNvSpPr/>
            <p:nvPr/>
          </p:nvSpPr>
          <p:spPr>
            <a:xfrm>
              <a:off x="6324207" y="3826344"/>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346" name="Google Shape;346;p6"/>
            <p:cNvSpPr/>
            <p:nvPr/>
          </p:nvSpPr>
          <p:spPr>
            <a:xfrm>
              <a:off x="9731448" y="3856745"/>
              <a:ext cx="881458" cy="7592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47" name="Google Shape;347;p6"/>
            <p:cNvCxnSpPr/>
            <p:nvPr/>
          </p:nvCxnSpPr>
          <p:spPr>
            <a:xfrm>
              <a:off x="9734934" y="3849086"/>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348" name="Google Shape;348;p6"/>
            <p:cNvCxnSpPr/>
            <p:nvPr/>
          </p:nvCxnSpPr>
          <p:spPr>
            <a:xfrm>
              <a:off x="10611622" y="3848360"/>
              <a:ext cx="0" cy="769003"/>
            </a:xfrm>
            <a:prstGeom prst="straightConnector1">
              <a:avLst/>
            </a:prstGeom>
            <a:noFill/>
            <a:ln w="12700" cap="flat" cmpd="sng">
              <a:solidFill>
                <a:srgbClr val="8DA9DB"/>
              </a:solidFill>
              <a:prstDash val="solid"/>
              <a:miter lim="800000"/>
              <a:headEnd type="none" w="sm" len="sm"/>
              <a:tailEnd type="none" w="sm" len="sm"/>
            </a:ln>
          </p:spPr>
        </p:cxnSp>
      </p:grpSp>
      <p:sp>
        <p:nvSpPr>
          <p:cNvPr id="349" name="Google Shape;349;p6"/>
          <p:cNvSpPr/>
          <p:nvPr/>
        </p:nvSpPr>
        <p:spPr>
          <a:xfrm>
            <a:off x="6166928" y="5022787"/>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50" name="Google Shape;350;p6"/>
          <p:cNvGrpSpPr/>
          <p:nvPr/>
        </p:nvGrpSpPr>
        <p:grpSpPr>
          <a:xfrm>
            <a:off x="6292991" y="5145409"/>
            <a:ext cx="4311913" cy="815273"/>
            <a:chOff x="6292991" y="5145409"/>
            <a:chExt cx="4311913" cy="815273"/>
          </a:xfrm>
        </p:grpSpPr>
        <p:sp>
          <p:nvSpPr>
            <p:cNvPr id="351" name="Google Shape;351;p6"/>
            <p:cNvSpPr/>
            <p:nvPr/>
          </p:nvSpPr>
          <p:spPr>
            <a:xfrm>
              <a:off x="6292991" y="5145409"/>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352" name="Google Shape;352;p6"/>
            <p:cNvSpPr/>
            <p:nvPr/>
          </p:nvSpPr>
          <p:spPr>
            <a:xfrm>
              <a:off x="9700234" y="5169335"/>
              <a:ext cx="881458" cy="7690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53" name="Google Shape;353;p6"/>
            <p:cNvCxnSpPr/>
            <p:nvPr/>
          </p:nvCxnSpPr>
          <p:spPr>
            <a:xfrm>
              <a:off x="9700346" y="5170797"/>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354" name="Google Shape;354;p6"/>
            <p:cNvCxnSpPr/>
            <p:nvPr/>
          </p:nvCxnSpPr>
          <p:spPr>
            <a:xfrm>
              <a:off x="10587125" y="5170797"/>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355" name="Google Shape;355;p6"/>
            <p:cNvSpPr txBox="1"/>
            <p:nvPr/>
          </p:nvSpPr>
          <p:spPr>
            <a:xfrm>
              <a:off x="9863712" y="5364816"/>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lt1"/>
                </a:solidFill>
                <a:latin typeface="Poppins"/>
                <a:ea typeface="Poppins"/>
                <a:cs typeface="Poppins"/>
                <a:sym typeface="Poppins"/>
              </a:endParaRPr>
            </a:p>
          </p:txBody>
        </p:sp>
      </p:grpSp>
      <p:grpSp>
        <p:nvGrpSpPr>
          <p:cNvPr id="356" name="Google Shape;356;p6"/>
          <p:cNvGrpSpPr/>
          <p:nvPr/>
        </p:nvGrpSpPr>
        <p:grpSpPr>
          <a:xfrm>
            <a:off x="433445" y="-598363"/>
            <a:ext cx="2979432" cy="1031505"/>
            <a:chOff x="433445" y="-598363"/>
            <a:chExt cx="2979432" cy="1031505"/>
          </a:xfrm>
        </p:grpSpPr>
        <p:sp>
          <p:nvSpPr>
            <p:cNvPr id="357" name="Google Shape;357;p6"/>
            <p:cNvSpPr/>
            <p:nvPr/>
          </p:nvSpPr>
          <p:spPr>
            <a:xfrm>
              <a:off x="433445" y="-598363"/>
              <a:ext cx="2979432" cy="1031505"/>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6"/>
            <p:cNvSpPr txBox="1"/>
            <p:nvPr/>
          </p:nvSpPr>
          <p:spPr>
            <a:xfrm>
              <a:off x="581606" y="103027"/>
              <a:ext cx="268535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Poppins"/>
                  <a:ea typeface="Poppins"/>
                  <a:cs typeface="Poppins"/>
                  <a:sym typeface="Poppins"/>
                </a:rPr>
                <a:t>Reveal Answers Using Animation</a:t>
              </a:r>
              <a:endParaRPr sz="1200">
                <a:solidFill>
                  <a:schemeClr val="lt1"/>
                </a:solidFill>
                <a:latin typeface="Poppins"/>
                <a:ea typeface="Poppins"/>
                <a:cs typeface="Poppins"/>
                <a:sym typeface="Poppi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 calcmode="lin" valueType="num">
                                      <p:cBhvr additive="base">
                                        <p:cTn id="7" dur="500"/>
                                        <p:tgtEl>
                                          <p:spTgt spid="31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3"/>
                                        </p:tgtEl>
                                        <p:attrNameLst>
                                          <p:attrName>style.visibility</p:attrName>
                                        </p:attrNameLst>
                                      </p:cBhvr>
                                      <p:to>
                                        <p:strVal val="visible"/>
                                      </p:to>
                                    </p:set>
                                    <p:anim calcmode="lin" valueType="num">
                                      <p:cBhvr additive="base">
                                        <p:cTn id="12" dur="500"/>
                                        <p:tgtEl>
                                          <p:spTgt spid="323"/>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30"/>
                                        </p:tgtEl>
                                        <p:attrNameLst>
                                          <p:attrName>style.visibility</p:attrName>
                                        </p:attrNameLst>
                                      </p:cBhvr>
                                      <p:to>
                                        <p:strVal val="visible"/>
                                      </p:to>
                                    </p:set>
                                    <p:anim calcmode="lin" valueType="num">
                                      <p:cBhvr additive="base">
                                        <p:cTn id="17" dur="500"/>
                                        <p:tgtEl>
                                          <p:spTgt spid="330"/>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37"/>
                                        </p:tgtEl>
                                        <p:attrNameLst>
                                          <p:attrName>style.visibility</p:attrName>
                                        </p:attrNameLst>
                                      </p:cBhvr>
                                      <p:to>
                                        <p:strVal val="visible"/>
                                      </p:to>
                                    </p:set>
                                    <p:anim calcmode="lin" valueType="num">
                                      <p:cBhvr additive="base">
                                        <p:cTn id="22" dur="500"/>
                                        <p:tgtEl>
                                          <p:spTgt spid="337"/>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44"/>
                                        </p:tgtEl>
                                        <p:attrNameLst>
                                          <p:attrName>style.visibility</p:attrName>
                                        </p:attrNameLst>
                                      </p:cBhvr>
                                      <p:to>
                                        <p:strVal val="visible"/>
                                      </p:to>
                                    </p:set>
                                    <p:anim calcmode="lin" valueType="num">
                                      <p:cBhvr additive="base">
                                        <p:cTn id="27" dur="500"/>
                                        <p:tgtEl>
                                          <p:spTgt spid="344"/>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350"/>
                                        </p:tgtEl>
                                        <p:attrNameLst>
                                          <p:attrName>style.visibility</p:attrName>
                                        </p:attrNameLst>
                                      </p:cBhvr>
                                      <p:to>
                                        <p:strVal val="visible"/>
                                      </p:to>
                                    </p:set>
                                    <p:anim calcmode="lin" valueType="num">
                                      <p:cBhvr additive="base">
                                        <p:cTn id="32" dur="500"/>
                                        <p:tgtEl>
                                          <p:spTgt spid="35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7"/>
          <p:cNvSpPr txBox="1">
            <a:spLocks noGrp="1"/>
          </p:cNvSpPr>
          <p:nvPr>
            <p:ph type="title"/>
          </p:nvPr>
        </p:nvSpPr>
        <p:spPr>
          <a:xfrm>
            <a:off x="1837270" y="278966"/>
            <a:ext cx="8873063" cy="10781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rPr>
              <a:t>Best Forms of Payment</a:t>
            </a:r>
            <a:endParaRPr/>
          </a:p>
        </p:txBody>
      </p:sp>
      <p:sp>
        <p:nvSpPr>
          <p:cNvPr id="365" name="Google Shape;365;p7"/>
          <p:cNvSpPr txBox="1">
            <a:spLocks noGrp="1"/>
          </p:cNvSpPr>
          <p:nvPr>
            <p:ph type="body" idx="1"/>
          </p:nvPr>
        </p:nvSpPr>
        <p:spPr>
          <a:xfrm>
            <a:off x="1837269" y="1910294"/>
            <a:ext cx="5780439" cy="414462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US">
                <a:solidFill>
                  <a:schemeClr val="lt1"/>
                </a:solidFill>
              </a:rPr>
              <a:t>Credit Card is best option. Concerns about payment processor “breaking” the payment process</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rPr>
              <a:t>Prepaid/Draw Down Accounts work well but not first choice</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rPr>
              <a:t>Please don’t bifurcate payment process from application</a:t>
            </a:r>
            <a:endParaRPr/>
          </a:p>
          <a:p>
            <a:pPr marL="228600" lvl="0" indent="-50800" algn="l" rtl="0">
              <a:lnSpc>
                <a:spcPct val="90000"/>
              </a:lnSpc>
              <a:spcBef>
                <a:spcPts val="1000"/>
              </a:spcBef>
              <a:spcAft>
                <a:spcPts val="0"/>
              </a:spcAft>
              <a:buClr>
                <a:schemeClr val="dk1"/>
              </a:buClr>
              <a:buSzPts val="2800"/>
              <a:buNone/>
            </a:pPr>
            <a:endParaRPr>
              <a:solidFill>
                <a:schemeClr val="lt1"/>
              </a:solidFill>
            </a:endParaRPr>
          </a:p>
          <a:p>
            <a:pPr marL="0" lvl="0" indent="0" algn="l" rtl="0">
              <a:lnSpc>
                <a:spcPct val="90000"/>
              </a:lnSpc>
              <a:spcBef>
                <a:spcPts val="1000"/>
              </a:spcBef>
              <a:spcAft>
                <a:spcPts val="0"/>
              </a:spcAft>
              <a:buClr>
                <a:schemeClr val="dk1"/>
              </a:buClr>
              <a:buSzPts val="2800"/>
              <a:buNone/>
            </a:pPr>
            <a:endParaRPr>
              <a:solidFill>
                <a:schemeClr val="lt1"/>
              </a:solidFill>
            </a:endParaRPr>
          </a:p>
          <a:p>
            <a:pPr marL="228600" lvl="0" indent="-50800" algn="l" rtl="0">
              <a:lnSpc>
                <a:spcPct val="90000"/>
              </a:lnSpc>
              <a:spcBef>
                <a:spcPts val="1000"/>
              </a:spcBef>
              <a:spcAft>
                <a:spcPts val="0"/>
              </a:spcAft>
              <a:buClr>
                <a:schemeClr val="dk1"/>
              </a:buClr>
              <a:buSzPts val="2800"/>
              <a:buNone/>
            </a:pPr>
            <a:endParaRPr>
              <a:solidFill>
                <a:schemeClr val="lt1"/>
              </a:solidFill>
            </a:endParaRPr>
          </a:p>
        </p:txBody>
      </p:sp>
      <p:sp>
        <p:nvSpPr>
          <p:cNvPr id="366" name="Google Shape;366;p7"/>
          <p:cNvSpPr txBox="1">
            <a:spLocks noGrp="1"/>
          </p:cNvSpPr>
          <p:nvPr>
            <p:ph type="ftr" idx="11"/>
          </p:nvPr>
        </p:nvSpPr>
        <p:spPr>
          <a:xfrm>
            <a:off x="2743199" y="6305548"/>
            <a:ext cx="734825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600">
                <a:solidFill>
                  <a:srgbClr val="1F3864"/>
                </a:solidFill>
              </a:rPr>
              <a:t>2024 IACA Conference – Detroit, Michigan </a:t>
            </a:r>
            <a:endParaRPr/>
          </a:p>
        </p:txBody>
      </p:sp>
      <p:pic>
        <p:nvPicPr>
          <p:cNvPr id="367" name="Google Shape;367;p7" descr="Logo&#10;&#10;Description automatically generated with low confidence"/>
          <p:cNvPicPr preferRelativeResize="0"/>
          <p:nvPr/>
        </p:nvPicPr>
        <p:blipFill rotWithShape="1">
          <a:blip r:embed="rId3">
            <a:alphaModFix/>
          </a:blip>
          <a:srcRect/>
          <a:stretch/>
        </p:blipFill>
        <p:spPr>
          <a:xfrm>
            <a:off x="11002926" y="271462"/>
            <a:ext cx="1004444" cy="1078104"/>
          </a:xfrm>
          <a:prstGeom prst="rect">
            <a:avLst/>
          </a:prstGeom>
          <a:noFill/>
          <a:ln>
            <a:noFill/>
          </a:ln>
        </p:spPr>
      </p:pic>
      <p:pic>
        <p:nvPicPr>
          <p:cNvPr id="368" name="Google Shape;368;p7" descr="Background pattern&#10;&#10;Description automatically generated"/>
          <p:cNvPicPr preferRelativeResize="0"/>
          <p:nvPr/>
        </p:nvPicPr>
        <p:blipFill rotWithShape="1">
          <a:blip r:embed="rId4">
            <a:alphaModFix/>
          </a:blip>
          <a:srcRect/>
          <a:stretch/>
        </p:blipFill>
        <p:spPr>
          <a:xfrm>
            <a:off x="0" y="0"/>
            <a:ext cx="1478858" cy="6858000"/>
          </a:xfrm>
          <a:prstGeom prst="rect">
            <a:avLst/>
          </a:prstGeom>
          <a:noFill/>
          <a:ln>
            <a:noFill/>
          </a:ln>
        </p:spPr>
      </p:pic>
      <p:cxnSp>
        <p:nvCxnSpPr>
          <p:cNvPr id="369" name="Google Shape;369;p7"/>
          <p:cNvCxnSpPr/>
          <p:nvPr/>
        </p:nvCxnSpPr>
        <p:spPr>
          <a:xfrm>
            <a:off x="1921933" y="1600195"/>
            <a:ext cx="10270067" cy="0"/>
          </a:xfrm>
          <a:prstGeom prst="straightConnector1">
            <a:avLst/>
          </a:prstGeom>
          <a:noFill/>
          <a:ln w="9525" cap="flat" cmpd="sng">
            <a:solidFill>
              <a:srgbClr val="B8906C"/>
            </a:solidFill>
            <a:prstDash val="solid"/>
            <a:miter lim="800000"/>
            <a:headEnd type="none" w="sm" len="sm"/>
            <a:tailEnd type="none" w="sm" len="sm"/>
          </a:ln>
        </p:spPr>
      </p:cxnSp>
      <p:pic>
        <p:nvPicPr>
          <p:cNvPr id="370" name="Google Shape;370;p7"/>
          <p:cNvPicPr preferRelativeResize="0"/>
          <p:nvPr/>
        </p:nvPicPr>
        <p:blipFill rotWithShape="1">
          <a:blip r:embed="rId5">
            <a:alphaModFix/>
          </a:blip>
          <a:srcRect/>
          <a:stretch/>
        </p:blipFill>
        <p:spPr>
          <a:xfrm>
            <a:off x="7861110" y="2282259"/>
            <a:ext cx="3712191" cy="24951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8" descr="A blue and black background with many lights&#10;&#10;Description automatically generated"/>
          <p:cNvPicPr preferRelativeResize="0"/>
          <p:nvPr/>
        </p:nvPicPr>
        <p:blipFill rotWithShape="1">
          <a:blip r:embed="rId3">
            <a:alphaModFix/>
          </a:blip>
          <a:srcRect/>
          <a:stretch/>
        </p:blipFill>
        <p:spPr>
          <a:xfrm>
            <a:off x="0" y="1524000"/>
            <a:ext cx="12201755" cy="5334000"/>
          </a:xfrm>
          <a:prstGeom prst="rect">
            <a:avLst/>
          </a:prstGeom>
          <a:noFill/>
          <a:ln>
            <a:noFill/>
          </a:ln>
        </p:spPr>
      </p:pic>
      <p:sp>
        <p:nvSpPr>
          <p:cNvPr id="377" name="Google Shape;377;p8"/>
          <p:cNvSpPr txBox="1"/>
          <p:nvPr/>
        </p:nvSpPr>
        <p:spPr>
          <a:xfrm>
            <a:off x="1449808" y="659496"/>
            <a:ext cx="974978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Poppins"/>
                <a:ea typeface="Poppins"/>
                <a:cs typeface="Poppins"/>
                <a:sym typeface="Poppins"/>
              </a:rPr>
              <a:t>What States Websites are Easiest to Navigate</a:t>
            </a:r>
            <a:endParaRPr/>
          </a:p>
        </p:txBody>
      </p:sp>
      <p:grpSp>
        <p:nvGrpSpPr>
          <p:cNvPr id="378" name="Google Shape;378;p8"/>
          <p:cNvGrpSpPr/>
          <p:nvPr/>
        </p:nvGrpSpPr>
        <p:grpSpPr>
          <a:xfrm>
            <a:off x="1016768" y="1819858"/>
            <a:ext cx="10158463" cy="4847609"/>
            <a:chOff x="2146174" y="2308981"/>
            <a:chExt cx="7899652" cy="3769706"/>
          </a:xfrm>
        </p:grpSpPr>
        <p:sp>
          <p:nvSpPr>
            <p:cNvPr id="379" name="Google Shape;379;p8"/>
            <p:cNvSpPr/>
            <p:nvPr/>
          </p:nvSpPr>
          <p:spPr>
            <a:xfrm>
              <a:off x="2146174" y="2308981"/>
              <a:ext cx="7899652" cy="3769706"/>
            </a:xfrm>
            <a:prstGeom prst="roundRect">
              <a:avLst>
                <a:gd name="adj" fmla="val 10338"/>
              </a:avLst>
            </a:prstGeom>
            <a:solidFill>
              <a:schemeClr val="dk1">
                <a:alpha val="8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8"/>
            <p:cNvSpPr/>
            <p:nvPr/>
          </p:nvSpPr>
          <p:spPr>
            <a:xfrm>
              <a:off x="2291344" y="2488471"/>
              <a:ext cx="7609312" cy="3401553"/>
            </a:xfrm>
            <a:prstGeom prst="roundRect">
              <a:avLst>
                <a:gd name="adj" fmla="val 7925"/>
              </a:avLst>
            </a:prstGeom>
            <a:solidFill>
              <a:schemeClr val="dk1">
                <a:alpha val="60000"/>
              </a:schemeClr>
            </a:solidFill>
            <a:ln w="762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81" name="Google Shape;381;p8"/>
          <p:cNvSpPr/>
          <p:nvPr/>
        </p:nvSpPr>
        <p:spPr>
          <a:xfrm>
            <a:off x="1419471" y="2385618"/>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82" name="Google Shape;382;p8"/>
          <p:cNvGrpSpPr/>
          <p:nvPr/>
        </p:nvGrpSpPr>
        <p:grpSpPr>
          <a:xfrm>
            <a:off x="1545535" y="2508240"/>
            <a:ext cx="4311913" cy="815273"/>
            <a:chOff x="1545535" y="2508240"/>
            <a:chExt cx="4311913" cy="815273"/>
          </a:xfrm>
        </p:grpSpPr>
        <p:sp>
          <p:nvSpPr>
            <p:cNvPr id="383" name="Google Shape;383;p8"/>
            <p:cNvSpPr/>
            <p:nvPr/>
          </p:nvSpPr>
          <p:spPr>
            <a:xfrm>
              <a:off x="1545535" y="2508240"/>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800" b="1">
                  <a:solidFill>
                    <a:schemeClr val="lt1"/>
                  </a:solidFill>
                  <a:latin typeface="Poppins"/>
                  <a:ea typeface="Poppins"/>
                  <a:cs typeface="Poppins"/>
                  <a:sym typeface="Poppins"/>
                </a:rPr>
                <a:t>Colorado</a:t>
              </a:r>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384" name="Google Shape;384;p8"/>
            <p:cNvSpPr/>
            <p:nvPr/>
          </p:nvSpPr>
          <p:spPr>
            <a:xfrm>
              <a:off x="4952777" y="2536062"/>
              <a:ext cx="881458" cy="7620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85" name="Google Shape;385;p8"/>
            <p:cNvCxnSpPr/>
            <p:nvPr/>
          </p:nvCxnSpPr>
          <p:spPr>
            <a:xfrm>
              <a:off x="4956262" y="2529140"/>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386" name="Google Shape;386;p8"/>
            <p:cNvCxnSpPr/>
            <p:nvPr/>
          </p:nvCxnSpPr>
          <p:spPr>
            <a:xfrm>
              <a:off x="5832951" y="2530254"/>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387" name="Google Shape;387;p8"/>
            <p:cNvSpPr txBox="1"/>
            <p:nvPr/>
          </p:nvSpPr>
          <p:spPr>
            <a:xfrm>
              <a:off x="5085040" y="2740013"/>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1</a:t>
              </a:r>
              <a:endParaRPr/>
            </a:p>
          </p:txBody>
        </p:sp>
      </p:grpSp>
      <p:sp>
        <p:nvSpPr>
          <p:cNvPr id="388" name="Google Shape;388;p8"/>
          <p:cNvSpPr/>
          <p:nvPr/>
        </p:nvSpPr>
        <p:spPr>
          <a:xfrm>
            <a:off x="1419471" y="3703722"/>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89" name="Google Shape;389;p8"/>
          <p:cNvGrpSpPr/>
          <p:nvPr/>
        </p:nvGrpSpPr>
        <p:grpSpPr>
          <a:xfrm>
            <a:off x="1545535" y="3826344"/>
            <a:ext cx="4311913" cy="815273"/>
            <a:chOff x="1545535" y="3826344"/>
            <a:chExt cx="4311913" cy="815273"/>
          </a:xfrm>
        </p:grpSpPr>
        <p:cxnSp>
          <p:nvCxnSpPr>
            <p:cNvPr id="390" name="Google Shape;390;p8"/>
            <p:cNvCxnSpPr/>
            <p:nvPr/>
          </p:nvCxnSpPr>
          <p:spPr>
            <a:xfrm>
              <a:off x="4956262" y="3849086"/>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391" name="Google Shape;391;p8"/>
            <p:cNvCxnSpPr/>
            <p:nvPr/>
          </p:nvCxnSpPr>
          <p:spPr>
            <a:xfrm>
              <a:off x="5832951" y="3848360"/>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392" name="Google Shape;392;p8"/>
            <p:cNvSpPr/>
            <p:nvPr/>
          </p:nvSpPr>
          <p:spPr>
            <a:xfrm>
              <a:off x="1545535" y="3826344"/>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800" b="1">
                  <a:solidFill>
                    <a:schemeClr val="lt1"/>
                  </a:solidFill>
                  <a:latin typeface="Poppins"/>
                  <a:ea typeface="Poppins"/>
                  <a:cs typeface="Poppins"/>
                  <a:sym typeface="Poppins"/>
                </a:rPr>
                <a:t>Washington</a:t>
              </a:r>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393" name="Google Shape;393;p8"/>
            <p:cNvSpPr/>
            <p:nvPr/>
          </p:nvSpPr>
          <p:spPr>
            <a:xfrm>
              <a:off x="4952777" y="3856745"/>
              <a:ext cx="881458" cy="7592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8"/>
            <p:cNvSpPr txBox="1"/>
            <p:nvPr/>
          </p:nvSpPr>
          <p:spPr>
            <a:xfrm>
              <a:off x="5085040" y="4055570"/>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2</a:t>
              </a:r>
              <a:endParaRPr/>
            </a:p>
          </p:txBody>
        </p:sp>
      </p:grpSp>
      <p:sp>
        <p:nvSpPr>
          <p:cNvPr id="395" name="Google Shape;395;p8"/>
          <p:cNvSpPr/>
          <p:nvPr/>
        </p:nvSpPr>
        <p:spPr>
          <a:xfrm>
            <a:off x="1388257" y="5022787"/>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96" name="Google Shape;396;p8"/>
          <p:cNvGrpSpPr/>
          <p:nvPr/>
        </p:nvGrpSpPr>
        <p:grpSpPr>
          <a:xfrm>
            <a:off x="1514320" y="5145409"/>
            <a:ext cx="4311913" cy="815273"/>
            <a:chOff x="1514320" y="5145409"/>
            <a:chExt cx="4311913" cy="815273"/>
          </a:xfrm>
        </p:grpSpPr>
        <p:sp>
          <p:nvSpPr>
            <p:cNvPr id="397" name="Google Shape;397;p8"/>
            <p:cNvSpPr/>
            <p:nvPr/>
          </p:nvSpPr>
          <p:spPr>
            <a:xfrm>
              <a:off x="1514320" y="5145409"/>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800" b="1">
                  <a:solidFill>
                    <a:schemeClr val="lt1"/>
                  </a:solidFill>
                  <a:latin typeface="Poppins"/>
                  <a:ea typeface="Poppins"/>
                  <a:cs typeface="Poppins"/>
                  <a:sym typeface="Poppins"/>
                </a:rPr>
                <a:t>Pennsylvania</a:t>
              </a:r>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398" name="Google Shape;398;p8"/>
            <p:cNvSpPr/>
            <p:nvPr/>
          </p:nvSpPr>
          <p:spPr>
            <a:xfrm>
              <a:off x="4921563" y="5169335"/>
              <a:ext cx="881458" cy="7690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99" name="Google Shape;399;p8"/>
            <p:cNvCxnSpPr/>
            <p:nvPr/>
          </p:nvCxnSpPr>
          <p:spPr>
            <a:xfrm>
              <a:off x="4921674" y="5170797"/>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400" name="Google Shape;400;p8"/>
            <p:cNvCxnSpPr/>
            <p:nvPr/>
          </p:nvCxnSpPr>
          <p:spPr>
            <a:xfrm>
              <a:off x="5808454" y="5170797"/>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401" name="Google Shape;401;p8"/>
            <p:cNvSpPr txBox="1"/>
            <p:nvPr/>
          </p:nvSpPr>
          <p:spPr>
            <a:xfrm>
              <a:off x="5085040" y="5364816"/>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3</a:t>
              </a:r>
              <a:endParaRPr/>
            </a:p>
          </p:txBody>
        </p:sp>
      </p:grpSp>
      <p:sp>
        <p:nvSpPr>
          <p:cNvPr id="402" name="Google Shape;402;p8"/>
          <p:cNvSpPr/>
          <p:nvPr/>
        </p:nvSpPr>
        <p:spPr>
          <a:xfrm>
            <a:off x="6198142" y="2385618"/>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03" name="Google Shape;403;p8"/>
          <p:cNvGrpSpPr/>
          <p:nvPr/>
        </p:nvGrpSpPr>
        <p:grpSpPr>
          <a:xfrm>
            <a:off x="6324207" y="2508240"/>
            <a:ext cx="4311913" cy="815273"/>
            <a:chOff x="6324207" y="2508240"/>
            <a:chExt cx="4311913" cy="815273"/>
          </a:xfrm>
        </p:grpSpPr>
        <p:sp>
          <p:nvSpPr>
            <p:cNvPr id="404" name="Google Shape;404;p8"/>
            <p:cNvSpPr/>
            <p:nvPr/>
          </p:nvSpPr>
          <p:spPr>
            <a:xfrm>
              <a:off x="6324207" y="2508240"/>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800" b="1">
                  <a:solidFill>
                    <a:schemeClr val="lt1"/>
                  </a:solidFill>
                  <a:latin typeface="Poppins"/>
                  <a:ea typeface="Poppins"/>
                  <a:cs typeface="Poppins"/>
                  <a:sym typeface="Poppins"/>
                </a:rPr>
                <a:t>Wyoming </a:t>
              </a:r>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405" name="Google Shape;405;p8"/>
            <p:cNvSpPr/>
            <p:nvPr/>
          </p:nvSpPr>
          <p:spPr>
            <a:xfrm>
              <a:off x="9731448" y="2536062"/>
              <a:ext cx="881458" cy="7620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06" name="Google Shape;406;p8"/>
            <p:cNvCxnSpPr/>
            <p:nvPr/>
          </p:nvCxnSpPr>
          <p:spPr>
            <a:xfrm>
              <a:off x="9734934" y="2529140"/>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407" name="Google Shape;407;p8"/>
            <p:cNvCxnSpPr/>
            <p:nvPr/>
          </p:nvCxnSpPr>
          <p:spPr>
            <a:xfrm>
              <a:off x="10611622" y="2530254"/>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408" name="Google Shape;408;p8"/>
            <p:cNvSpPr txBox="1"/>
            <p:nvPr/>
          </p:nvSpPr>
          <p:spPr>
            <a:xfrm>
              <a:off x="9863712" y="2740013"/>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4</a:t>
              </a:r>
              <a:endParaRPr/>
            </a:p>
          </p:txBody>
        </p:sp>
      </p:grpSp>
      <p:sp>
        <p:nvSpPr>
          <p:cNvPr id="409" name="Google Shape;409;p8"/>
          <p:cNvSpPr/>
          <p:nvPr/>
        </p:nvSpPr>
        <p:spPr>
          <a:xfrm>
            <a:off x="6198142" y="3703722"/>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10" name="Google Shape;410;p8"/>
          <p:cNvGrpSpPr/>
          <p:nvPr/>
        </p:nvGrpSpPr>
        <p:grpSpPr>
          <a:xfrm>
            <a:off x="6324207" y="3826344"/>
            <a:ext cx="4311913" cy="815273"/>
            <a:chOff x="6324207" y="3826344"/>
            <a:chExt cx="4311913" cy="815273"/>
          </a:xfrm>
        </p:grpSpPr>
        <p:sp>
          <p:nvSpPr>
            <p:cNvPr id="411" name="Google Shape;411;p8"/>
            <p:cNvSpPr/>
            <p:nvPr/>
          </p:nvSpPr>
          <p:spPr>
            <a:xfrm>
              <a:off x="6324207" y="3826344"/>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800" b="1">
                  <a:solidFill>
                    <a:schemeClr val="lt1"/>
                  </a:solidFill>
                  <a:latin typeface="Poppins"/>
                  <a:ea typeface="Poppins"/>
                  <a:cs typeface="Poppins"/>
                  <a:sym typeface="Poppins"/>
                </a:rPr>
                <a:t>California</a:t>
              </a:r>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412" name="Google Shape;412;p8"/>
            <p:cNvSpPr/>
            <p:nvPr/>
          </p:nvSpPr>
          <p:spPr>
            <a:xfrm>
              <a:off x="9731448" y="3856745"/>
              <a:ext cx="881458" cy="7592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13" name="Google Shape;413;p8"/>
            <p:cNvCxnSpPr/>
            <p:nvPr/>
          </p:nvCxnSpPr>
          <p:spPr>
            <a:xfrm>
              <a:off x="9734934" y="3849086"/>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414" name="Google Shape;414;p8"/>
            <p:cNvCxnSpPr/>
            <p:nvPr/>
          </p:nvCxnSpPr>
          <p:spPr>
            <a:xfrm>
              <a:off x="10611622" y="3848360"/>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415" name="Google Shape;415;p8"/>
            <p:cNvSpPr txBox="1"/>
            <p:nvPr/>
          </p:nvSpPr>
          <p:spPr>
            <a:xfrm>
              <a:off x="9863712" y="4055570"/>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Poppins"/>
                  <a:ea typeface="Poppins"/>
                  <a:cs typeface="Poppins"/>
                  <a:sym typeface="Poppins"/>
                </a:rPr>
                <a:t>5</a:t>
              </a:r>
              <a:endParaRPr/>
            </a:p>
          </p:txBody>
        </p:sp>
      </p:grpSp>
      <p:sp>
        <p:nvSpPr>
          <p:cNvPr id="416" name="Google Shape;416;p8"/>
          <p:cNvSpPr/>
          <p:nvPr/>
        </p:nvSpPr>
        <p:spPr>
          <a:xfrm>
            <a:off x="6166928" y="5022787"/>
            <a:ext cx="4584093" cy="1060518"/>
          </a:xfrm>
          <a:prstGeom prst="rect">
            <a:avLst/>
          </a:prstGeom>
          <a:solidFill>
            <a:srgbClr val="262626"/>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17" name="Google Shape;417;p8"/>
          <p:cNvGrpSpPr/>
          <p:nvPr/>
        </p:nvGrpSpPr>
        <p:grpSpPr>
          <a:xfrm>
            <a:off x="6292991" y="5145409"/>
            <a:ext cx="4311913" cy="815273"/>
            <a:chOff x="6292991" y="5145409"/>
            <a:chExt cx="4311913" cy="815273"/>
          </a:xfrm>
        </p:grpSpPr>
        <p:sp>
          <p:nvSpPr>
            <p:cNvPr id="418" name="Google Shape;418;p8"/>
            <p:cNvSpPr/>
            <p:nvPr/>
          </p:nvSpPr>
          <p:spPr>
            <a:xfrm>
              <a:off x="6292991" y="5145409"/>
              <a:ext cx="4311913" cy="815273"/>
            </a:xfrm>
            <a:prstGeom prst="rect">
              <a:avLst/>
            </a:prstGeom>
            <a:gradFill>
              <a:gsLst>
                <a:gs pos="0">
                  <a:srgbClr val="002060"/>
                </a:gs>
                <a:gs pos="92000">
                  <a:srgbClr val="4875C5"/>
                </a:gs>
                <a:gs pos="100000">
                  <a:srgbClr val="4875C5"/>
                </a:gs>
              </a:gsLst>
              <a:lin ang="162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300000"/>
                </a:lnSpc>
                <a:spcBef>
                  <a:spcPts val="0"/>
                </a:spcBef>
                <a:spcAft>
                  <a:spcPts val="0"/>
                </a:spcAft>
                <a:buNone/>
              </a:pPr>
              <a:r>
                <a:rPr lang="en-US" sz="1800" b="1">
                  <a:solidFill>
                    <a:schemeClr val="lt1"/>
                  </a:solidFill>
                  <a:latin typeface="Poppins"/>
                  <a:ea typeface="Poppins"/>
                  <a:cs typeface="Poppins"/>
                  <a:sym typeface="Poppins"/>
                </a:rPr>
                <a:t> </a:t>
              </a:r>
              <a:endParaRPr sz="1800" b="1">
                <a:solidFill>
                  <a:schemeClr val="lt1"/>
                </a:solidFill>
                <a:latin typeface="Poppins"/>
                <a:ea typeface="Poppins"/>
                <a:cs typeface="Poppins"/>
                <a:sym typeface="Poppins"/>
              </a:endParaRPr>
            </a:p>
            <a:p>
              <a:pPr marL="0" marR="0" lvl="0" indent="0" algn="ctr" rtl="0">
                <a:spcBef>
                  <a:spcPts val="0"/>
                </a:spcBef>
                <a:spcAft>
                  <a:spcPts val="0"/>
                </a:spcAft>
                <a:buNone/>
              </a:pPr>
              <a:endParaRPr sz="1800" b="1">
                <a:solidFill>
                  <a:schemeClr val="lt1"/>
                </a:solidFill>
                <a:latin typeface="Poppins"/>
                <a:ea typeface="Poppins"/>
                <a:cs typeface="Poppins"/>
                <a:sym typeface="Poppins"/>
              </a:endParaRPr>
            </a:p>
          </p:txBody>
        </p:sp>
        <p:sp>
          <p:nvSpPr>
            <p:cNvPr id="419" name="Google Shape;419;p8"/>
            <p:cNvSpPr/>
            <p:nvPr/>
          </p:nvSpPr>
          <p:spPr>
            <a:xfrm>
              <a:off x="9700234" y="5169335"/>
              <a:ext cx="881458" cy="7690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20" name="Google Shape;420;p8"/>
            <p:cNvCxnSpPr/>
            <p:nvPr/>
          </p:nvCxnSpPr>
          <p:spPr>
            <a:xfrm>
              <a:off x="9700346" y="5170797"/>
              <a:ext cx="0" cy="769003"/>
            </a:xfrm>
            <a:prstGeom prst="straightConnector1">
              <a:avLst/>
            </a:prstGeom>
            <a:noFill/>
            <a:ln w="12700" cap="flat" cmpd="sng">
              <a:solidFill>
                <a:srgbClr val="8DA9DB"/>
              </a:solidFill>
              <a:prstDash val="solid"/>
              <a:miter lim="800000"/>
              <a:headEnd type="none" w="sm" len="sm"/>
              <a:tailEnd type="none" w="sm" len="sm"/>
            </a:ln>
          </p:spPr>
        </p:cxnSp>
        <p:cxnSp>
          <p:nvCxnSpPr>
            <p:cNvPr id="421" name="Google Shape;421;p8"/>
            <p:cNvCxnSpPr/>
            <p:nvPr/>
          </p:nvCxnSpPr>
          <p:spPr>
            <a:xfrm>
              <a:off x="10587125" y="5170797"/>
              <a:ext cx="0" cy="769003"/>
            </a:xfrm>
            <a:prstGeom prst="straightConnector1">
              <a:avLst/>
            </a:prstGeom>
            <a:noFill/>
            <a:ln w="12700" cap="flat" cmpd="sng">
              <a:solidFill>
                <a:srgbClr val="8DA9DB"/>
              </a:solidFill>
              <a:prstDash val="solid"/>
              <a:miter lim="800000"/>
              <a:headEnd type="none" w="sm" len="sm"/>
              <a:tailEnd type="none" w="sm" len="sm"/>
            </a:ln>
          </p:spPr>
        </p:cxnSp>
        <p:sp>
          <p:nvSpPr>
            <p:cNvPr id="422" name="Google Shape;422;p8"/>
            <p:cNvSpPr txBox="1"/>
            <p:nvPr/>
          </p:nvSpPr>
          <p:spPr>
            <a:xfrm>
              <a:off x="9863712" y="5364816"/>
              <a:ext cx="720042" cy="380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lt1"/>
                </a:solidFill>
                <a:latin typeface="Poppins"/>
                <a:ea typeface="Poppins"/>
                <a:cs typeface="Poppins"/>
                <a:sym typeface="Poppins"/>
              </a:endParaRPr>
            </a:p>
          </p:txBody>
        </p:sp>
      </p:grpSp>
      <p:grpSp>
        <p:nvGrpSpPr>
          <p:cNvPr id="423" name="Google Shape;423;p8"/>
          <p:cNvGrpSpPr/>
          <p:nvPr/>
        </p:nvGrpSpPr>
        <p:grpSpPr>
          <a:xfrm>
            <a:off x="433445" y="-598363"/>
            <a:ext cx="2979432" cy="1031505"/>
            <a:chOff x="433445" y="-598363"/>
            <a:chExt cx="2979432" cy="1031505"/>
          </a:xfrm>
        </p:grpSpPr>
        <p:sp>
          <p:nvSpPr>
            <p:cNvPr id="424" name="Google Shape;424;p8"/>
            <p:cNvSpPr/>
            <p:nvPr/>
          </p:nvSpPr>
          <p:spPr>
            <a:xfrm>
              <a:off x="433445" y="-598363"/>
              <a:ext cx="2979432" cy="1031505"/>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 name="Google Shape;425;p8"/>
            <p:cNvSpPr txBox="1"/>
            <p:nvPr/>
          </p:nvSpPr>
          <p:spPr>
            <a:xfrm>
              <a:off x="581606" y="103027"/>
              <a:ext cx="268535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Poppins"/>
                  <a:ea typeface="Poppins"/>
                  <a:cs typeface="Poppins"/>
                  <a:sym typeface="Poppins"/>
                </a:rPr>
                <a:t>Reveal Answers Using Animation</a:t>
              </a:r>
              <a:endParaRPr sz="1200">
                <a:solidFill>
                  <a:schemeClr val="lt1"/>
                </a:solidFill>
                <a:latin typeface="Poppins"/>
                <a:ea typeface="Poppins"/>
                <a:cs typeface="Poppins"/>
                <a:sym typeface="Poppi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 calcmode="lin" valueType="num">
                                      <p:cBhvr additive="base">
                                        <p:cTn id="7" dur="500"/>
                                        <p:tgtEl>
                                          <p:spTgt spid="38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89"/>
                                        </p:tgtEl>
                                        <p:attrNameLst>
                                          <p:attrName>style.visibility</p:attrName>
                                        </p:attrNameLst>
                                      </p:cBhvr>
                                      <p:to>
                                        <p:strVal val="visible"/>
                                      </p:to>
                                    </p:set>
                                    <p:anim calcmode="lin" valueType="num">
                                      <p:cBhvr additive="base">
                                        <p:cTn id="12" dur="500"/>
                                        <p:tgtEl>
                                          <p:spTgt spid="38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96"/>
                                        </p:tgtEl>
                                        <p:attrNameLst>
                                          <p:attrName>style.visibility</p:attrName>
                                        </p:attrNameLst>
                                      </p:cBhvr>
                                      <p:to>
                                        <p:strVal val="visible"/>
                                      </p:to>
                                    </p:set>
                                    <p:anim calcmode="lin" valueType="num">
                                      <p:cBhvr additive="base">
                                        <p:cTn id="17" dur="500"/>
                                        <p:tgtEl>
                                          <p:spTgt spid="396"/>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03"/>
                                        </p:tgtEl>
                                        <p:attrNameLst>
                                          <p:attrName>style.visibility</p:attrName>
                                        </p:attrNameLst>
                                      </p:cBhvr>
                                      <p:to>
                                        <p:strVal val="visible"/>
                                      </p:to>
                                    </p:set>
                                    <p:anim calcmode="lin" valueType="num">
                                      <p:cBhvr additive="base">
                                        <p:cTn id="22" dur="500"/>
                                        <p:tgtEl>
                                          <p:spTgt spid="403"/>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10"/>
                                        </p:tgtEl>
                                        <p:attrNameLst>
                                          <p:attrName>style.visibility</p:attrName>
                                        </p:attrNameLst>
                                      </p:cBhvr>
                                      <p:to>
                                        <p:strVal val="visible"/>
                                      </p:to>
                                    </p:set>
                                    <p:anim calcmode="lin" valueType="num">
                                      <p:cBhvr additive="base">
                                        <p:cTn id="27" dur="500"/>
                                        <p:tgtEl>
                                          <p:spTgt spid="410"/>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417"/>
                                        </p:tgtEl>
                                        <p:attrNameLst>
                                          <p:attrName>style.visibility</p:attrName>
                                        </p:attrNameLst>
                                      </p:cBhvr>
                                      <p:to>
                                        <p:strVal val="visible"/>
                                      </p:to>
                                    </p:set>
                                    <p:anim calcmode="lin" valueType="num">
                                      <p:cBhvr additive="base">
                                        <p:cTn id="32" dur="500"/>
                                        <p:tgtEl>
                                          <p:spTgt spid="41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9"/>
          <p:cNvSpPr txBox="1">
            <a:spLocks noGrp="1"/>
          </p:cNvSpPr>
          <p:nvPr>
            <p:ph type="title"/>
          </p:nvPr>
        </p:nvSpPr>
        <p:spPr>
          <a:xfrm>
            <a:off x="1837270" y="278966"/>
            <a:ext cx="8873063" cy="10781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rPr>
              <a:t>Best Website Features</a:t>
            </a:r>
            <a:endParaRPr/>
          </a:p>
        </p:txBody>
      </p:sp>
      <p:sp>
        <p:nvSpPr>
          <p:cNvPr id="432" name="Google Shape;432;p9"/>
          <p:cNvSpPr txBox="1">
            <a:spLocks noGrp="1"/>
          </p:cNvSpPr>
          <p:nvPr>
            <p:ph type="body" idx="1"/>
          </p:nvPr>
        </p:nvSpPr>
        <p:spPr>
          <a:xfrm>
            <a:off x="1837269" y="1910294"/>
            <a:ext cx="5780439" cy="414462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US">
                <a:solidFill>
                  <a:schemeClr val="lt1"/>
                </a:solidFill>
              </a:rPr>
              <a:t>Real Time Evidence/Results</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rPr>
              <a:t>Clear navigation and workflow that is easy to follow so that you can find needed services</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rPr>
              <a:t>Account Log in to remove non-productive overhead (Captcha)</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rPr>
              <a:t>Contact details for different divisions are easily found</a:t>
            </a:r>
            <a:endParaRPr/>
          </a:p>
          <a:p>
            <a:pPr marL="0" lvl="0" indent="0" algn="l" rtl="0">
              <a:lnSpc>
                <a:spcPct val="90000"/>
              </a:lnSpc>
              <a:spcBef>
                <a:spcPts val="1000"/>
              </a:spcBef>
              <a:spcAft>
                <a:spcPts val="0"/>
              </a:spcAft>
              <a:buClr>
                <a:schemeClr val="dk1"/>
              </a:buClr>
              <a:buSzPts val="2800"/>
              <a:buNone/>
            </a:pPr>
            <a:endParaRPr>
              <a:solidFill>
                <a:schemeClr val="lt1"/>
              </a:solidFill>
            </a:endParaRPr>
          </a:p>
          <a:p>
            <a:pPr marL="228600" lvl="0" indent="-50800" algn="l" rtl="0">
              <a:lnSpc>
                <a:spcPct val="90000"/>
              </a:lnSpc>
              <a:spcBef>
                <a:spcPts val="1000"/>
              </a:spcBef>
              <a:spcAft>
                <a:spcPts val="0"/>
              </a:spcAft>
              <a:buClr>
                <a:schemeClr val="dk1"/>
              </a:buClr>
              <a:buSzPts val="2800"/>
              <a:buNone/>
            </a:pPr>
            <a:endParaRPr>
              <a:solidFill>
                <a:schemeClr val="lt1"/>
              </a:solidFill>
            </a:endParaRPr>
          </a:p>
        </p:txBody>
      </p:sp>
      <p:sp>
        <p:nvSpPr>
          <p:cNvPr id="433" name="Google Shape;433;p9"/>
          <p:cNvSpPr txBox="1">
            <a:spLocks noGrp="1"/>
          </p:cNvSpPr>
          <p:nvPr>
            <p:ph type="ftr" idx="11"/>
          </p:nvPr>
        </p:nvSpPr>
        <p:spPr>
          <a:xfrm>
            <a:off x="2743199" y="6305548"/>
            <a:ext cx="734825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3864"/>
              </a:buClr>
              <a:buSzPts val="1600"/>
              <a:buFont typeface="Calibri"/>
              <a:buNone/>
            </a:pPr>
            <a:r>
              <a:rPr lang="en-US" sz="1600" b="0" i="0" u="none" strike="noStrike" cap="none">
                <a:solidFill>
                  <a:srgbClr val="1F3864"/>
                </a:solidFill>
                <a:latin typeface="Calibri"/>
                <a:ea typeface="Calibri"/>
                <a:cs typeface="Calibri"/>
                <a:sym typeface="Calibri"/>
              </a:rPr>
              <a:t>2024 IACA Conference – Detroit, Michigan </a:t>
            </a:r>
            <a:endParaRPr/>
          </a:p>
        </p:txBody>
      </p:sp>
      <p:pic>
        <p:nvPicPr>
          <p:cNvPr id="434" name="Google Shape;434;p9" descr="Logo&#10;&#10;Description automatically generated with low confidence"/>
          <p:cNvPicPr preferRelativeResize="0"/>
          <p:nvPr/>
        </p:nvPicPr>
        <p:blipFill rotWithShape="1">
          <a:blip r:embed="rId3">
            <a:alphaModFix/>
          </a:blip>
          <a:srcRect/>
          <a:stretch/>
        </p:blipFill>
        <p:spPr>
          <a:xfrm>
            <a:off x="11002926" y="271462"/>
            <a:ext cx="1004444" cy="1078104"/>
          </a:xfrm>
          <a:prstGeom prst="rect">
            <a:avLst/>
          </a:prstGeom>
          <a:noFill/>
          <a:ln>
            <a:noFill/>
          </a:ln>
        </p:spPr>
      </p:pic>
      <p:pic>
        <p:nvPicPr>
          <p:cNvPr id="435" name="Google Shape;435;p9" descr="Background pattern&#10;&#10;Description automatically generated"/>
          <p:cNvPicPr preferRelativeResize="0"/>
          <p:nvPr/>
        </p:nvPicPr>
        <p:blipFill rotWithShape="1">
          <a:blip r:embed="rId4">
            <a:alphaModFix/>
          </a:blip>
          <a:srcRect/>
          <a:stretch/>
        </p:blipFill>
        <p:spPr>
          <a:xfrm>
            <a:off x="0" y="0"/>
            <a:ext cx="1478858" cy="6858000"/>
          </a:xfrm>
          <a:prstGeom prst="rect">
            <a:avLst/>
          </a:prstGeom>
          <a:noFill/>
          <a:ln>
            <a:noFill/>
          </a:ln>
        </p:spPr>
      </p:pic>
      <p:cxnSp>
        <p:nvCxnSpPr>
          <p:cNvPr id="436" name="Google Shape;436;p9"/>
          <p:cNvCxnSpPr/>
          <p:nvPr/>
        </p:nvCxnSpPr>
        <p:spPr>
          <a:xfrm>
            <a:off x="1921933" y="1600195"/>
            <a:ext cx="10270067" cy="0"/>
          </a:xfrm>
          <a:prstGeom prst="straightConnector1">
            <a:avLst/>
          </a:prstGeom>
          <a:noFill/>
          <a:ln w="9525" cap="flat" cmpd="sng">
            <a:solidFill>
              <a:srgbClr val="B8906C"/>
            </a:solidFill>
            <a:prstDash val="solid"/>
            <a:miter lim="800000"/>
            <a:headEnd type="none" w="sm" len="sm"/>
            <a:tailEnd type="none" w="sm" len="sm"/>
          </a:ln>
        </p:spPr>
      </p:cxnSp>
      <p:pic>
        <p:nvPicPr>
          <p:cNvPr id="437" name="Google Shape;437;p9"/>
          <p:cNvPicPr preferRelativeResize="0"/>
          <p:nvPr/>
        </p:nvPicPr>
        <p:blipFill rotWithShape="1">
          <a:blip r:embed="rId5">
            <a:alphaModFix/>
          </a:blip>
          <a:srcRect l="21298" t="14476" r="9880" b="25416"/>
          <a:stretch/>
        </p:blipFill>
        <p:spPr>
          <a:xfrm>
            <a:off x="7976119" y="2093868"/>
            <a:ext cx="3336768" cy="2973358"/>
          </a:xfrm>
          <a:prstGeom prst="rect">
            <a:avLst/>
          </a:prstGeom>
          <a:solidFill>
            <a:schemeClr val="lt1"/>
          </a:solid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2013 - 202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742</Words>
  <Application>Microsoft Office PowerPoint</Application>
  <PresentationFormat>Widescreen</PresentationFormat>
  <Paragraphs>156</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Calibri</vt:lpstr>
      <vt:lpstr>Poppins</vt:lpstr>
      <vt:lpstr>Arial</vt:lpstr>
      <vt:lpstr>Office Theme</vt:lpstr>
      <vt:lpstr>Office Theme 2013 - 2022</vt:lpstr>
      <vt:lpstr>Survey Says!  </vt:lpstr>
      <vt:lpstr>State Filing Offices &amp; Service Companies</vt:lpstr>
      <vt:lpstr>PowerPoint Presentation</vt:lpstr>
      <vt:lpstr>PowerPoint Presentation</vt:lpstr>
      <vt:lpstr>PowerPoint Presentation</vt:lpstr>
      <vt:lpstr>PowerPoint Presentation</vt:lpstr>
      <vt:lpstr>Best Forms of Payment</vt:lpstr>
      <vt:lpstr>PowerPoint Presentation</vt:lpstr>
      <vt:lpstr>Best Website Features</vt:lpstr>
      <vt:lpstr>PowerPoint Presentation</vt:lpstr>
      <vt:lpstr>PowerPoint Presentation</vt:lpstr>
      <vt:lpstr>Value of Recurring State Meetings w/Service Providers</vt:lpstr>
      <vt:lpstr>PowerPoint Presentation</vt:lpstr>
      <vt:lpstr>State Filing Offices &amp; Service Companies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Says!  </dc:title>
  <dc:creator>Zhun Yee Chew</dc:creator>
  <cp:lastModifiedBy>Lupo, Alexis (LARA)</cp:lastModifiedBy>
  <cp:revision>1</cp:revision>
  <dcterms:created xsi:type="dcterms:W3CDTF">2023-08-21T11:15:00Z</dcterms:created>
  <dcterms:modified xsi:type="dcterms:W3CDTF">2024-05-30T17:40:16Z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0x010100D1D8BB07E90B49419FEF91D61832BA4B</vt:lpwstr>
  </property>
  <property fmtid="{D5CDD505-2E9C-101B-9397-08002B2CF9AE}" pid="3" name="MSIP_Label_3a2fed65-62e7-46ea-af74-187e0c17143a_Enabled">
    <vt:lpwstr>true</vt:lpwstr>
  </property>
  <property fmtid="{D5CDD505-2E9C-101B-9397-08002B2CF9AE}" pid="4" name="MSIP_Label_3a2fed65-62e7-46ea-af74-187e0c17143a_SetDate">
    <vt:lpwstr>2024-05-30T17:39:55Z</vt:lpwstr>
  </property>
  <property fmtid="{D5CDD505-2E9C-101B-9397-08002B2CF9AE}" pid="5" name="MSIP_Label_3a2fed65-62e7-46ea-af74-187e0c17143a_Method">
    <vt:lpwstr>Privileged</vt:lpwstr>
  </property>
  <property fmtid="{D5CDD505-2E9C-101B-9397-08002B2CF9AE}" pid="6" name="MSIP_Label_3a2fed65-62e7-46ea-af74-187e0c17143a_Name">
    <vt:lpwstr>3a2fed65-62e7-46ea-af74-187e0c17143a</vt:lpwstr>
  </property>
  <property fmtid="{D5CDD505-2E9C-101B-9397-08002B2CF9AE}" pid="7" name="MSIP_Label_3a2fed65-62e7-46ea-af74-187e0c17143a_SiteId">
    <vt:lpwstr>d5fb7087-3777-42ad-966a-892ef47225d1</vt:lpwstr>
  </property>
  <property fmtid="{D5CDD505-2E9C-101B-9397-08002B2CF9AE}" pid="8" name="MSIP_Label_3a2fed65-62e7-46ea-af74-187e0c17143a_ActionId">
    <vt:lpwstr>79488cf2-bd9f-4959-a571-6a0f61e24ca5</vt:lpwstr>
  </property>
  <property fmtid="{D5CDD505-2E9C-101B-9397-08002B2CF9AE}" pid="9" name="MSIP_Label_3a2fed65-62e7-46ea-af74-187e0c17143a_ContentBits">
    <vt:lpwstr>0</vt:lpwstr>
  </property>
</Properties>
</file>