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991" r:id="rId23"/>
    <p:sldId id="992" r:id="rId24"/>
    <p:sldId id="993" r:id="rId25"/>
    <p:sldId id="99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5E60BF-04CC-4D02-B93E-72E749A46575}" v="41" dt="2024-04-23T15:43:24.2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2D21A6-EF7F-40A9-A8C1-E3857D36DC5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6C3A9F-FD96-48F4-9329-63BF790373D9}">
      <dgm:prSet phldrT="[Text]" custT="1"/>
      <dgm:spPr/>
      <dgm:t>
        <a:bodyPr/>
        <a:lstStyle/>
        <a:p>
          <a:r>
            <a:rPr lang="en-US" sz="2400" dirty="0"/>
            <a:t>A legal document and a public record</a:t>
          </a:r>
        </a:p>
      </dgm:t>
    </dgm:pt>
    <dgm:pt modelId="{5FC7F3E2-FE88-47D2-A3CF-1864C89CBFF6}" type="parTrans" cxnId="{F7BEF024-05A6-4C7A-9B37-1A30A517B48C}">
      <dgm:prSet/>
      <dgm:spPr/>
      <dgm:t>
        <a:bodyPr/>
        <a:lstStyle/>
        <a:p>
          <a:endParaRPr lang="en-US"/>
        </a:p>
      </dgm:t>
    </dgm:pt>
    <dgm:pt modelId="{4ECBD8A9-EBB6-4213-B5F7-B62B9FBC0922}" type="sibTrans" cxnId="{F7BEF024-05A6-4C7A-9B37-1A30A517B48C}">
      <dgm:prSet/>
      <dgm:spPr/>
      <dgm:t>
        <a:bodyPr/>
        <a:lstStyle/>
        <a:p>
          <a:endParaRPr lang="en-US"/>
        </a:p>
      </dgm:t>
    </dgm:pt>
    <dgm:pt modelId="{9E368034-03CB-4D1E-995D-075001863DBD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/>
            <a:t>Standard form used across all 50 states (with variation)</a:t>
          </a:r>
        </a:p>
        <a:p>
          <a:pPr marL="0"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dirty="0"/>
        </a:p>
      </dgm:t>
    </dgm:pt>
    <dgm:pt modelId="{D106CB19-761D-48A1-B9D4-4026C7DCFC45}" type="parTrans" cxnId="{6380824B-97AB-4175-A95D-27172329B608}">
      <dgm:prSet/>
      <dgm:spPr/>
      <dgm:t>
        <a:bodyPr/>
        <a:lstStyle/>
        <a:p>
          <a:endParaRPr lang="en-US"/>
        </a:p>
      </dgm:t>
    </dgm:pt>
    <dgm:pt modelId="{95641871-BC80-4851-B7AB-9F65FCAA0350}" type="sibTrans" cxnId="{6380824B-97AB-4175-A95D-27172329B608}">
      <dgm:prSet/>
      <dgm:spPr/>
      <dgm:t>
        <a:bodyPr/>
        <a:lstStyle/>
        <a:p>
          <a:endParaRPr lang="en-US"/>
        </a:p>
      </dgm:t>
    </dgm:pt>
    <dgm:pt modelId="{2F275FE9-92DF-46BD-A724-3176F202A833}">
      <dgm:prSet phldrT="[Text]" custT="1"/>
      <dgm:spPr/>
      <dgm:t>
        <a:bodyPr/>
        <a:lstStyle/>
        <a:p>
          <a:r>
            <a:rPr lang="en-US" sz="2400" dirty="0"/>
            <a:t>Composed of UCC-1 + filed record relating to initial filing</a:t>
          </a:r>
        </a:p>
      </dgm:t>
    </dgm:pt>
    <dgm:pt modelId="{9D727273-30B3-4A3D-9BC9-4CA317E20F9C}" type="parTrans" cxnId="{939268BB-19F4-4C3D-952B-A4C2D76BA154}">
      <dgm:prSet/>
      <dgm:spPr/>
      <dgm:t>
        <a:bodyPr/>
        <a:lstStyle/>
        <a:p>
          <a:endParaRPr lang="en-US"/>
        </a:p>
      </dgm:t>
    </dgm:pt>
    <dgm:pt modelId="{49CF8A65-2A6F-46ED-9F2C-DC4CCB7D0F20}" type="sibTrans" cxnId="{939268BB-19F4-4C3D-952B-A4C2D76BA154}">
      <dgm:prSet/>
      <dgm:spPr/>
      <dgm:t>
        <a:bodyPr/>
        <a:lstStyle/>
        <a:p>
          <a:endParaRPr lang="en-US"/>
        </a:p>
      </dgm:t>
    </dgm:pt>
    <dgm:pt modelId="{20EF7911-0378-4992-8184-F2D1CDC4AC75}">
      <dgm:prSet phldrT="[Text]" custT="1"/>
      <dgm:spPr/>
      <dgm:t>
        <a:bodyPr/>
        <a:lstStyle/>
        <a:p>
          <a:r>
            <a:rPr lang="en-US" sz="2400" dirty="0"/>
            <a:t>Prepared against the exact legal name of the debtor</a:t>
          </a:r>
        </a:p>
      </dgm:t>
    </dgm:pt>
    <dgm:pt modelId="{026A1400-D0DB-4980-AEED-5FDCE94874D7}" type="parTrans" cxnId="{B1EA3DF4-A86A-45D7-AA4E-A52ABE08F23F}">
      <dgm:prSet/>
      <dgm:spPr/>
      <dgm:t>
        <a:bodyPr/>
        <a:lstStyle/>
        <a:p>
          <a:endParaRPr lang="en-US"/>
        </a:p>
      </dgm:t>
    </dgm:pt>
    <dgm:pt modelId="{E625B0D6-3DE3-4C28-99D5-1E08A0FC51EE}" type="sibTrans" cxnId="{B1EA3DF4-A86A-45D7-AA4E-A52ABE08F23F}">
      <dgm:prSet/>
      <dgm:spPr/>
      <dgm:t>
        <a:bodyPr/>
        <a:lstStyle/>
        <a:p>
          <a:endParaRPr lang="en-US"/>
        </a:p>
      </dgm:t>
    </dgm:pt>
    <dgm:pt modelId="{0B08836B-51BE-4083-95E1-E5429D5B0A12}" type="pres">
      <dgm:prSet presAssocID="{652D21A6-EF7F-40A9-A8C1-E3857D36DC5D}" presName="matrix" presStyleCnt="0">
        <dgm:presLayoutVars>
          <dgm:chMax val="1"/>
          <dgm:dir/>
          <dgm:resizeHandles val="exact"/>
        </dgm:presLayoutVars>
      </dgm:prSet>
      <dgm:spPr/>
    </dgm:pt>
    <dgm:pt modelId="{B6790A51-E8D3-4E0C-9DDC-F68A402086D7}" type="pres">
      <dgm:prSet presAssocID="{652D21A6-EF7F-40A9-A8C1-E3857D36DC5D}" presName="diamond" presStyleLbl="bgShp" presStyleIdx="0" presStyleCnt="1" custScaleX="145469" custLinFactNeighborX="3711"/>
      <dgm:spPr/>
    </dgm:pt>
    <dgm:pt modelId="{2FC9718A-EAE9-4684-AEC7-E45B0308AE00}" type="pres">
      <dgm:prSet presAssocID="{652D21A6-EF7F-40A9-A8C1-E3857D36DC5D}" presName="quad1" presStyleLbl="node1" presStyleIdx="0" presStyleCnt="4" custScaleX="218824" custLinFactNeighborX="-49008" custLinFactNeighborY="-1717">
        <dgm:presLayoutVars>
          <dgm:chMax val="0"/>
          <dgm:chPref val="0"/>
          <dgm:bulletEnabled val="1"/>
        </dgm:presLayoutVars>
      </dgm:prSet>
      <dgm:spPr/>
    </dgm:pt>
    <dgm:pt modelId="{6B0CD303-A6CA-4D56-991C-02B828B328F3}" type="pres">
      <dgm:prSet presAssocID="{652D21A6-EF7F-40A9-A8C1-E3857D36DC5D}" presName="quad2" presStyleLbl="node1" presStyleIdx="1" presStyleCnt="4" custScaleX="218824" custLinFactNeighborX="67341" custLinFactNeighborY="-859">
        <dgm:presLayoutVars>
          <dgm:chMax val="0"/>
          <dgm:chPref val="0"/>
          <dgm:bulletEnabled val="1"/>
        </dgm:presLayoutVars>
      </dgm:prSet>
      <dgm:spPr/>
    </dgm:pt>
    <dgm:pt modelId="{FD1EC539-DA2D-4B77-B730-ED38404D3455}" type="pres">
      <dgm:prSet presAssocID="{652D21A6-EF7F-40A9-A8C1-E3857D36DC5D}" presName="quad3" presStyleLbl="node1" presStyleIdx="2" presStyleCnt="4" custScaleX="218824" custLinFactNeighborX="-49008" custLinFactNeighborY="-1717">
        <dgm:presLayoutVars>
          <dgm:chMax val="0"/>
          <dgm:chPref val="0"/>
          <dgm:bulletEnabled val="1"/>
        </dgm:presLayoutVars>
      </dgm:prSet>
      <dgm:spPr/>
    </dgm:pt>
    <dgm:pt modelId="{77D8B06A-D1E2-42EC-AF0D-2C36CF955336}" type="pres">
      <dgm:prSet presAssocID="{652D21A6-EF7F-40A9-A8C1-E3857D36DC5D}" presName="quad4" presStyleLbl="node1" presStyleIdx="3" presStyleCnt="4" custScaleX="218824" custLinFactNeighborX="67341" custLinFactNeighborY="-2575">
        <dgm:presLayoutVars>
          <dgm:chMax val="0"/>
          <dgm:chPref val="0"/>
          <dgm:bulletEnabled val="1"/>
        </dgm:presLayoutVars>
      </dgm:prSet>
      <dgm:spPr/>
    </dgm:pt>
  </dgm:ptLst>
  <dgm:cxnLst>
    <dgm:cxn modelId="{D42CA90B-7C56-44CA-9C6C-CF6CFBD8A771}" type="presOf" srcId="{20EF7911-0378-4992-8184-F2D1CDC4AC75}" destId="{77D8B06A-D1E2-42EC-AF0D-2C36CF955336}" srcOrd="0" destOrd="0" presId="urn:microsoft.com/office/officeart/2005/8/layout/matrix3"/>
    <dgm:cxn modelId="{F7BEF024-05A6-4C7A-9B37-1A30A517B48C}" srcId="{652D21A6-EF7F-40A9-A8C1-E3857D36DC5D}" destId="{C86C3A9F-FD96-48F4-9329-63BF790373D9}" srcOrd="0" destOrd="0" parTransId="{5FC7F3E2-FE88-47D2-A3CF-1864C89CBFF6}" sibTransId="{4ECBD8A9-EBB6-4213-B5F7-B62B9FBC0922}"/>
    <dgm:cxn modelId="{6380824B-97AB-4175-A95D-27172329B608}" srcId="{652D21A6-EF7F-40A9-A8C1-E3857D36DC5D}" destId="{9E368034-03CB-4D1E-995D-075001863DBD}" srcOrd="1" destOrd="0" parTransId="{D106CB19-761D-48A1-B9D4-4026C7DCFC45}" sibTransId="{95641871-BC80-4851-B7AB-9F65FCAA0350}"/>
    <dgm:cxn modelId="{3384476D-47CA-4F79-89BD-65C60B2A1E9C}" type="presOf" srcId="{C86C3A9F-FD96-48F4-9329-63BF790373D9}" destId="{2FC9718A-EAE9-4684-AEC7-E45B0308AE00}" srcOrd="0" destOrd="0" presId="urn:microsoft.com/office/officeart/2005/8/layout/matrix3"/>
    <dgm:cxn modelId="{CD950690-DAB8-4CB9-8F8B-86C5A7E478F1}" type="presOf" srcId="{652D21A6-EF7F-40A9-A8C1-E3857D36DC5D}" destId="{0B08836B-51BE-4083-95E1-E5429D5B0A12}" srcOrd="0" destOrd="0" presId="urn:microsoft.com/office/officeart/2005/8/layout/matrix3"/>
    <dgm:cxn modelId="{2DFAE9A6-8620-4F46-BC4F-91C93BEE08FF}" type="presOf" srcId="{9E368034-03CB-4D1E-995D-075001863DBD}" destId="{6B0CD303-A6CA-4D56-991C-02B828B328F3}" srcOrd="0" destOrd="0" presId="urn:microsoft.com/office/officeart/2005/8/layout/matrix3"/>
    <dgm:cxn modelId="{939268BB-19F4-4C3D-952B-A4C2D76BA154}" srcId="{652D21A6-EF7F-40A9-A8C1-E3857D36DC5D}" destId="{2F275FE9-92DF-46BD-A724-3176F202A833}" srcOrd="2" destOrd="0" parTransId="{9D727273-30B3-4A3D-9BC9-4CA317E20F9C}" sibTransId="{49CF8A65-2A6F-46ED-9F2C-DC4CCB7D0F20}"/>
    <dgm:cxn modelId="{93E94CF0-9DDF-461F-9E11-B19C0CCDE615}" type="presOf" srcId="{2F275FE9-92DF-46BD-A724-3176F202A833}" destId="{FD1EC539-DA2D-4B77-B730-ED38404D3455}" srcOrd="0" destOrd="0" presId="urn:microsoft.com/office/officeart/2005/8/layout/matrix3"/>
    <dgm:cxn modelId="{B1EA3DF4-A86A-45D7-AA4E-A52ABE08F23F}" srcId="{652D21A6-EF7F-40A9-A8C1-E3857D36DC5D}" destId="{20EF7911-0378-4992-8184-F2D1CDC4AC75}" srcOrd="3" destOrd="0" parTransId="{026A1400-D0DB-4980-AEED-5FDCE94874D7}" sibTransId="{E625B0D6-3DE3-4C28-99D5-1E08A0FC51EE}"/>
    <dgm:cxn modelId="{945D7F50-06DD-4C36-BA45-34FF6526BE00}" type="presParOf" srcId="{0B08836B-51BE-4083-95E1-E5429D5B0A12}" destId="{B6790A51-E8D3-4E0C-9DDC-F68A402086D7}" srcOrd="0" destOrd="0" presId="urn:microsoft.com/office/officeart/2005/8/layout/matrix3"/>
    <dgm:cxn modelId="{DF2DFF85-2CDD-4A3C-97E8-6A91EB587F53}" type="presParOf" srcId="{0B08836B-51BE-4083-95E1-E5429D5B0A12}" destId="{2FC9718A-EAE9-4684-AEC7-E45B0308AE00}" srcOrd="1" destOrd="0" presId="urn:microsoft.com/office/officeart/2005/8/layout/matrix3"/>
    <dgm:cxn modelId="{B4BA7680-81A4-4586-9F63-3D22A358E4AF}" type="presParOf" srcId="{0B08836B-51BE-4083-95E1-E5429D5B0A12}" destId="{6B0CD303-A6CA-4D56-991C-02B828B328F3}" srcOrd="2" destOrd="0" presId="urn:microsoft.com/office/officeart/2005/8/layout/matrix3"/>
    <dgm:cxn modelId="{E463FA73-C37B-4588-AEDA-50FB32CB3ADF}" type="presParOf" srcId="{0B08836B-51BE-4083-95E1-E5429D5B0A12}" destId="{FD1EC539-DA2D-4B77-B730-ED38404D3455}" srcOrd="3" destOrd="0" presId="urn:microsoft.com/office/officeart/2005/8/layout/matrix3"/>
    <dgm:cxn modelId="{54F29F47-62F4-4A87-8ACD-ECC418BC42AC}" type="presParOf" srcId="{0B08836B-51BE-4083-95E1-E5429D5B0A12}" destId="{77D8B06A-D1E2-42EC-AF0D-2C36CF95533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5B88FC-1532-4714-82F6-831A9229FBF1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A2DE43-170A-4982-A886-39193FB44AD2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200" b="1" u="sng" dirty="0"/>
            <a:t>Filing Key: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200" dirty="0"/>
            <a:t>created when a debtor name is entered upon filing</a:t>
          </a:r>
        </a:p>
      </dgm:t>
    </dgm:pt>
    <dgm:pt modelId="{5BCB22DA-D89F-48AA-B2F0-07EB0DFD4371}" type="parTrans" cxnId="{C9919E39-0B96-403F-A781-98607113CCAE}">
      <dgm:prSet/>
      <dgm:spPr/>
      <dgm:t>
        <a:bodyPr/>
        <a:lstStyle/>
        <a:p>
          <a:endParaRPr lang="en-US"/>
        </a:p>
      </dgm:t>
    </dgm:pt>
    <dgm:pt modelId="{F66F9C38-7BB5-44D6-BE18-0B2B6F5A0FBE}" type="sibTrans" cxnId="{C9919E39-0B96-403F-A781-98607113CCAE}">
      <dgm:prSet/>
      <dgm:spPr/>
      <dgm:t>
        <a:bodyPr/>
        <a:lstStyle/>
        <a:p>
          <a:endParaRPr lang="en-US"/>
        </a:p>
      </dgm:t>
    </dgm:pt>
    <dgm:pt modelId="{029D68F4-4CA9-4401-84CF-EC1F84B0B61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200" b="1" u="sng" dirty="0"/>
            <a:t>Search Key: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200" dirty="0"/>
            <a:t>created when a debtor name is entered when searching</a:t>
          </a:r>
        </a:p>
      </dgm:t>
    </dgm:pt>
    <dgm:pt modelId="{A0E195A3-A125-4CE2-8420-BF4E0390BEE0}" type="parTrans" cxnId="{484109C6-F88D-4B3C-8D9C-55F6C560ED58}">
      <dgm:prSet/>
      <dgm:spPr/>
      <dgm:t>
        <a:bodyPr/>
        <a:lstStyle/>
        <a:p>
          <a:endParaRPr lang="en-US"/>
        </a:p>
      </dgm:t>
    </dgm:pt>
    <dgm:pt modelId="{B48AA971-B3FF-47F7-874B-E0917F61C560}" type="sibTrans" cxnId="{484109C6-F88D-4B3C-8D9C-55F6C560ED58}">
      <dgm:prSet/>
      <dgm:spPr/>
      <dgm:t>
        <a:bodyPr/>
        <a:lstStyle/>
        <a:p>
          <a:endParaRPr lang="en-US"/>
        </a:p>
      </dgm:t>
    </dgm:pt>
    <dgm:pt modelId="{F9324292-BAEF-45CF-AEF3-7B2A0F7ABD26}" type="pres">
      <dgm:prSet presAssocID="{4E5B88FC-1532-4714-82F6-831A9229FBF1}" presName="diagram" presStyleCnt="0">
        <dgm:presLayoutVars>
          <dgm:dir/>
          <dgm:resizeHandles val="exact"/>
        </dgm:presLayoutVars>
      </dgm:prSet>
      <dgm:spPr/>
    </dgm:pt>
    <dgm:pt modelId="{4C06AA1A-6B0D-40B3-B672-2AC50D98A043}" type="pres">
      <dgm:prSet presAssocID="{32A2DE43-170A-4982-A886-39193FB44AD2}" presName="arrow" presStyleLbl="node1" presStyleIdx="0" presStyleCnt="2" custScaleY="100210" custRadScaleRad="110432" custRadScaleInc="-23">
        <dgm:presLayoutVars>
          <dgm:bulletEnabled val="1"/>
        </dgm:presLayoutVars>
      </dgm:prSet>
      <dgm:spPr/>
    </dgm:pt>
    <dgm:pt modelId="{D329131A-7A1D-4BEA-BFDD-6D3B110D2DC2}" type="pres">
      <dgm:prSet presAssocID="{029D68F4-4CA9-4401-84CF-EC1F84B0B613}" presName="arrow" presStyleLbl="node1" presStyleIdx="1" presStyleCnt="2" custScaleY="100118">
        <dgm:presLayoutVars>
          <dgm:bulletEnabled val="1"/>
        </dgm:presLayoutVars>
      </dgm:prSet>
      <dgm:spPr/>
    </dgm:pt>
  </dgm:ptLst>
  <dgm:cxnLst>
    <dgm:cxn modelId="{3C045825-E707-48A6-AFAB-27AB6796FF61}" type="presOf" srcId="{4E5B88FC-1532-4714-82F6-831A9229FBF1}" destId="{F9324292-BAEF-45CF-AEF3-7B2A0F7ABD26}" srcOrd="0" destOrd="0" presId="urn:microsoft.com/office/officeart/2005/8/layout/arrow5"/>
    <dgm:cxn modelId="{C9919E39-0B96-403F-A781-98607113CCAE}" srcId="{4E5B88FC-1532-4714-82F6-831A9229FBF1}" destId="{32A2DE43-170A-4982-A886-39193FB44AD2}" srcOrd="0" destOrd="0" parTransId="{5BCB22DA-D89F-48AA-B2F0-07EB0DFD4371}" sibTransId="{F66F9C38-7BB5-44D6-BE18-0B2B6F5A0FBE}"/>
    <dgm:cxn modelId="{7C382D42-C80D-4A61-AA82-3B1731D867A9}" type="presOf" srcId="{029D68F4-4CA9-4401-84CF-EC1F84B0B613}" destId="{D329131A-7A1D-4BEA-BFDD-6D3B110D2DC2}" srcOrd="0" destOrd="0" presId="urn:microsoft.com/office/officeart/2005/8/layout/arrow5"/>
    <dgm:cxn modelId="{87B3BB48-CA88-4CEF-B779-124376C6ADD9}" type="presOf" srcId="{32A2DE43-170A-4982-A886-39193FB44AD2}" destId="{4C06AA1A-6B0D-40B3-B672-2AC50D98A043}" srcOrd="0" destOrd="0" presId="urn:microsoft.com/office/officeart/2005/8/layout/arrow5"/>
    <dgm:cxn modelId="{484109C6-F88D-4B3C-8D9C-55F6C560ED58}" srcId="{4E5B88FC-1532-4714-82F6-831A9229FBF1}" destId="{029D68F4-4CA9-4401-84CF-EC1F84B0B613}" srcOrd="1" destOrd="0" parTransId="{A0E195A3-A125-4CE2-8420-BF4E0390BEE0}" sibTransId="{B48AA971-B3FF-47F7-874B-E0917F61C560}"/>
    <dgm:cxn modelId="{30AC7EC7-8980-471F-8003-2F029DB5C9DA}" type="presParOf" srcId="{F9324292-BAEF-45CF-AEF3-7B2A0F7ABD26}" destId="{4C06AA1A-6B0D-40B3-B672-2AC50D98A043}" srcOrd="0" destOrd="0" presId="urn:microsoft.com/office/officeart/2005/8/layout/arrow5"/>
    <dgm:cxn modelId="{F7480332-9A7E-4775-81DD-0FE4081448B1}" type="presParOf" srcId="{F9324292-BAEF-45CF-AEF3-7B2A0F7ABD26}" destId="{D329131A-7A1D-4BEA-BFDD-6D3B110D2DC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90A51-E8D3-4E0C-9DDC-F68A402086D7}">
      <dsp:nvSpPr>
        <dsp:cNvPr id="0" name=""/>
        <dsp:cNvSpPr/>
      </dsp:nvSpPr>
      <dsp:spPr>
        <a:xfrm>
          <a:off x="1597744" y="0"/>
          <a:ext cx="6844818" cy="470534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9718A-EAE9-4684-AEC7-E45B0308AE00}">
      <dsp:nvSpPr>
        <dsp:cNvPr id="0" name=""/>
        <dsp:cNvSpPr/>
      </dsp:nvSpPr>
      <dsp:spPr>
        <a:xfrm>
          <a:off x="950275" y="415499"/>
          <a:ext cx="4015605" cy="1835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legal document and a public record</a:t>
          </a:r>
        </a:p>
      </dsp:txBody>
      <dsp:txXfrm>
        <a:off x="1039856" y="505080"/>
        <a:ext cx="3836443" cy="1655922"/>
      </dsp:txXfrm>
    </dsp:sp>
    <dsp:sp modelId="{6B0CD303-A6CA-4D56-991C-02B828B328F3}">
      <dsp:nvSpPr>
        <dsp:cNvPr id="0" name=""/>
        <dsp:cNvSpPr/>
      </dsp:nvSpPr>
      <dsp:spPr>
        <a:xfrm>
          <a:off x="5061622" y="431244"/>
          <a:ext cx="4015605" cy="1835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kern="1200" dirty="0"/>
            <a:t>Standard form used across all 50 states (with variation)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151203" y="520825"/>
        <a:ext cx="3836443" cy="1655922"/>
      </dsp:txXfrm>
    </dsp:sp>
    <dsp:sp modelId="{FD1EC539-DA2D-4B77-B730-ED38404D3455}">
      <dsp:nvSpPr>
        <dsp:cNvPr id="0" name=""/>
        <dsp:cNvSpPr/>
      </dsp:nvSpPr>
      <dsp:spPr>
        <a:xfrm>
          <a:off x="950275" y="2391744"/>
          <a:ext cx="4015605" cy="1835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Composed of UCC-1 + filed record relating to initial filing</a:t>
          </a:r>
        </a:p>
      </dsp:txBody>
      <dsp:txXfrm>
        <a:off x="1039856" y="2481325"/>
        <a:ext cx="3836443" cy="1655922"/>
      </dsp:txXfrm>
    </dsp:sp>
    <dsp:sp modelId="{77D8B06A-D1E2-42EC-AF0D-2C36CF955336}">
      <dsp:nvSpPr>
        <dsp:cNvPr id="0" name=""/>
        <dsp:cNvSpPr/>
      </dsp:nvSpPr>
      <dsp:spPr>
        <a:xfrm>
          <a:off x="5061622" y="2375999"/>
          <a:ext cx="4015605" cy="1835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Prepared against the exact legal name of the debtor</a:t>
          </a:r>
        </a:p>
      </dsp:txBody>
      <dsp:txXfrm>
        <a:off x="5151203" y="2465580"/>
        <a:ext cx="3836443" cy="1655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6AA1A-6B0D-40B3-B672-2AC50D98A043}">
      <dsp:nvSpPr>
        <dsp:cNvPr id="0" name=""/>
        <dsp:cNvSpPr/>
      </dsp:nvSpPr>
      <dsp:spPr>
        <a:xfrm rot="16200000">
          <a:off x="1872" y="3331"/>
          <a:ext cx="2837763" cy="284372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200" b="1" u="sng" kern="1200" dirty="0"/>
            <a:t>Filing Key: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created when a debtor name is entered upon filing</a:t>
          </a:r>
        </a:p>
      </dsp:txBody>
      <dsp:txXfrm rot="5400000">
        <a:off x="-1107" y="715751"/>
        <a:ext cx="2347113" cy="1418881"/>
      </dsp:txXfrm>
    </dsp:sp>
    <dsp:sp modelId="{D329131A-7A1D-4BEA-BFDD-6D3B110D2DC2}">
      <dsp:nvSpPr>
        <dsp:cNvPr id="0" name=""/>
        <dsp:cNvSpPr/>
      </dsp:nvSpPr>
      <dsp:spPr>
        <a:xfrm rot="5400000">
          <a:off x="7688877" y="1570"/>
          <a:ext cx="2837763" cy="284111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200" b="1" u="sng" kern="1200" dirty="0"/>
            <a:t>Search Key: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created when a debtor name is entered when searching</a:t>
          </a:r>
        </a:p>
      </dsp:txBody>
      <dsp:txXfrm rot="-5400000">
        <a:off x="8183813" y="712685"/>
        <a:ext cx="2344502" cy="1418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13648-E780-4B73-B458-3F649DA57C9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F4E24-2772-4E81-B150-17B2D54D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6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2C293-657B-4069-BF90-C2F4F27E7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BAECDC-869D-2084-FAEF-0A8AD85CC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29188-7897-F1B8-3A88-C6CAE326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B1D4-A73D-462F-A8CB-795091C6D6CB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37BD-D037-A048-1DE1-9F124C904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F9B74-5DF5-FD52-9CB7-DDD36C40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0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76EDC-A1CB-B82D-7179-4C1EF15AA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A413F9-0780-1CF7-0C33-21F85A669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FD81D-B5FF-3F2F-F9E3-99826F094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82EC4-61F6-475A-A382-DB11340B00CC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3B666-5E73-6815-7343-869864B65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562A9-27A1-27D3-A77B-90C74B92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8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AFE4C3-D2E4-599F-BC64-9715FFA1E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28E85-F8BC-D25C-DA44-FB3A38A6B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E5674-ED4A-1387-5236-6B14C469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3B5C-3B92-49E9-AEDA-297DF1C23F6F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D54DA-48C1-2209-EE1C-992CA3327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F89E9-D335-50E3-0464-456C5CAA0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37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s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764CC61A-6BB5-9840-B473-5F202AFB6E97}"/>
              </a:ext>
            </a:extLst>
          </p:cNvPr>
          <p:cNvSpPr/>
          <p:nvPr userDrawn="1"/>
        </p:nvSpPr>
        <p:spPr>
          <a:xfrm>
            <a:off x="7865533" y="0"/>
            <a:ext cx="3920068" cy="1016000"/>
          </a:xfrm>
          <a:prstGeom prst="rect">
            <a:avLst/>
          </a:prstGeom>
          <a:solidFill>
            <a:srgbClr val="84BC2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ACA05CB-D77E-6C4C-8249-364E41DCC8EF}"/>
              </a:ext>
            </a:extLst>
          </p:cNvPr>
          <p:cNvSpPr/>
          <p:nvPr userDrawn="1"/>
        </p:nvSpPr>
        <p:spPr>
          <a:xfrm>
            <a:off x="0" y="1415845"/>
            <a:ext cx="12191999" cy="4730890"/>
          </a:xfrm>
          <a:prstGeom prst="rect">
            <a:avLst/>
          </a:prstGeom>
          <a:solidFill>
            <a:schemeClr val="bg2">
              <a:lumMod val="95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80A9DD-19DB-EA47-835F-3D9D1C4FD8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Case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19005D-868F-4F46-B017-67339E45A0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What The Deal With Delaware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5C8D3-F27E-5846-A897-27468CA50C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C3236D-FB65-584A-8227-5A449D06E6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0F87B7C-9F85-334C-A338-B60629213B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7027" y="2432481"/>
            <a:ext cx="3106764" cy="3480123"/>
          </a:xfrm>
        </p:spPr>
        <p:txBody>
          <a:bodyPr>
            <a:normAutofit/>
          </a:bodyPr>
          <a:lstStyle>
            <a:lvl1pPr marL="176213" marR="0" indent="-1762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charset="2"/>
              <a:buChar char="§"/>
              <a:tabLst/>
              <a:defRPr sz="1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facts</a:t>
            </a:r>
          </a:p>
          <a:p>
            <a:pPr marL="176213" marR="0" lvl="0" indent="-1762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Insert facts</a:t>
            </a:r>
          </a:p>
          <a:p>
            <a:pPr marL="176213" marR="0" lvl="0" indent="-1762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Insert facts</a:t>
            </a:r>
          </a:p>
          <a:p>
            <a:pPr marL="176213" marR="0" lvl="0" indent="-1762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Insert facts</a:t>
            </a:r>
          </a:p>
          <a:p>
            <a:pPr lvl="0"/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C4CB3A8F-AE7E-6547-96CF-8AB8380A40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63718" y="2432481"/>
            <a:ext cx="2256295" cy="3480123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issue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02BD8D48-6438-7742-AC92-2F6206244AD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280902" y="2432481"/>
            <a:ext cx="2505559" cy="3480123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ruling</a:t>
            </a:r>
          </a:p>
        </p:txBody>
      </p:sp>
      <p:sp>
        <p:nvSpPr>
          <p:cNvPr id="25" name="Text Placeholder 34">
            <a:extLst>
              <a:ext uri="{FF2B5EF4-FFF2-40B4-BE49-F238E27FC236}">
                <a16:creationId xmlns:a16="http://schemas.microsoft.com/office/drawing/2014/main" id="{073B8195-285C-F74D-9018-8C292FD0806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97124" y="155603"/>
            <a:ext cx="3401879" cy="634810"/>
          </a:xfrm>
        </p:spPr>
        <p:txBody>
          <a:bodyPr/>
          <a:lstStyle>
            <a:lvl1pPr marL="0" indent="0">
              <a:buNone/>
              <a:defRPr sz="28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case name</a:t>
            </a:r>
          </a:p>
        </p:txBody>
      </p:sp>
      <p:sp>
        <p:nvSpPr>
          <p:cNvPr id="26" name="Text Placeholder 38">
            <a:extLst>
              <a:ext uri="{FF2B5EF4-FFF2-40B4-BE49-F238E27FC236}">
                <a16:creationId xmlns:a16="http://schemas.microsoft.com/office/drawing/2014/main" id="{8A258CEA-BEA6-9D4D-8F42-9C1033CA38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82191" y="558665"/>
            <a:ext cx="3804270" cy="495219"/>
          </a:xfrm>
        </p:spPr>
        <p:txBody>
          <a:bodyPr>
            <a:normAutofit/>
          </a:bodyPr>
          <a:lstStyle>
            <a:lvl1pPr marL="0" indent="0">
              <a:buNone/>
              <a:defRPr sz="16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(Insert case #/details)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021EFC4-B61F-914A-9C78-F75ECD0BAA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6" y="1714786"/>
            <a:ext cx="2889068" cy="321986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89535B1-90BB-8745-B515-F138453AB0E7}"/>
              </a:ext>
            </a:extLst>
          </p:cNvPr>
          <p:cNvSpPr/>
          <p:nvPr userDrawn="1"/>
        </p:nvSpPr>
        <p:spPr>
          <a:xfrm>
            <a:off x="3401081" y="1769780"/>
            <a:ext cx="85555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solidFill>
                  <a:srgbClr val="007AC3"/>
                </a:solidFill>
              </a:rPr>
              <a:t>FACTS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5314485-FC7C-8D4B-8FE6-27F6F386C6E0}"/>
              </a:ext>
            </a:extLst>
          </p:cNvPr>
          <p:cNvSpPr/>
          <p:nvPr userDrawn="1"/>
        </p:nvSpPr>
        <p:spPr>
          <a:xfrm>
            <a:off x="6759496" y="1769780"/>
            <a:ext cx="81785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solidFill>
                  <a:srgbClr val="007AC3"/>
                </a:solidFill>
              </a:rPr>
              <a:t>ISSUE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A0317CD-B2C9-F144-BD85-584554462E9E}"/>
              </a:ext>
            </a:extLst>
          </p:cNvPr>
          <p:cNvSpPr/>
          <p:nvPr userDrawn="1"/>
        </p:nvSpPr>
        <p:spPr>
          <a:xfrm>
            <a:off x="9283855" y="1769780"/>
            <a:ext cx="104868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solidFill>
                  <a:srgbClr val="007AC3"/>
                </a:solidFill>
              </a:rPr>
              <a:t>RULING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3EFFD01-A197-A246-A453-9E82425736AF}"/>
              </a:ext>
            </a:extLst>
          </p:cNvPr>
          <p:cNvCxnSpPr/>
          <p:nvPr userDrawn="1"/>
        </p:nvCxnSpPr>
        <p:spPr>
          <a:xfrm>
            <a:off x="6638542" y="1899538"/>
            <a:ext cx="0" cy="3765755"/>
          </a:xfrm>
          <a:prstGeom prst="line">
            <a:avLst/>
          </a:prstGeom>
          <a:ln w="12700">
            <a:solidFill>
              <a:srgbClr val="007AC3"/>
            </a:solidFill>
            <a:prstDash val="sysDot"/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5BB7EC3-9073-0145-AAFB-3083A936FDA0}"/>
              </a:ext>
            </a:extLst>
          </p:cNvPr>
          <p:cNvCxnSpPr/>
          <p:nvPr userDrawn="1"/>
        </p:nvCxnSpPr>
        <p:spPr>
          <a:xfrm>
            <a:off x="9148592" y="1899538"/>
            <a:ext cx="0" cy="3765755"/>
          </a:xfrm>
          <a:prstGeom prst="line">
            <a:avLst/>
          </a:prstGeom>
          <a:ln w="12700">
            <a:solidFill>
              <a:srgbClr val="007AC3"/>
            </a:solidFill>
            <a:prstDash val="sysDot"/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30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43C6F-40AF-8010-1C47-27AB91CF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1ACC2-2EAF-2629-89A6-A2F57DEA0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DFE89-E0D1-F3B2-1FA0-877B7F08C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F157-8AA4-4E74-8E1D-0884F6A5C436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CC0CC-E2B8-ECBF-5478-C55777F0B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53485-C3F2-8B7D-2C96-868548D4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5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A50B0-2857-94DB-F55C-D43553DFA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71649-67C2-CD08-1913-A4CC5A58A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F0C6B-8258-AB36-0435-656C5173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BC96-DA1A-4EC6-91DB-8ED430A760AF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56862-AC93-D752-46F9-D177F7A2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BDE64-9519-24D9-02C0-4944F3D8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7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5ED40-6393-6865-4EC1-D1E264DA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A4DB7-FD2F-3EB4-B023-F19738843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FC2B3-5FC7-34A6-9106-64773446A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39281-C7C3-0C71-401A-DBB0B2E5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3345-2CAF-4A37-ADFD-C75E6F4A559A}" type="datetime1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75E74-729E-F7E5-2E22-0A3BDF2F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8E188-D57F-C6D4-60F3-CDE56B92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3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0958C-EE6D-4D4E-EEAC-3DE05BC82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B921D-737B-5830-03DF-5D4B56626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C5859-9BD5-76D1-C2B6-F9A1BB467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B2C64-85A0-A9D6-5AC9-12A0E6A5C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41C97B-74EC-A3D7-988E-18FB35254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E8D858-B958-E657-25BE-C60EC1883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4EAC-2CD4-4A0F-AD3F-B2AAE1F622B2}" type="datetime1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5BB93B-2C85-8C57-4C6A-19156E09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AA3F4-29E3-D3E7-BD16-5FA99FD8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1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AEDE1-46F1-902C-8534-2F4F5AA2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4AA0E-3D9A-A674-F6D1-DB64459BD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4725-6A78-4D7D-AB6F-130F612D285C}" type="datetime1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22DC29-75E7-D8F9-3CB8-9B45D4A1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2C701-C386-D791-0137-87A76D1D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4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997420-4C8B-60D7-5246-1FC9E4F6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AE5E-FB76-45D9-AD6C-B3A29715471C}" type="datetime1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A5E04-B7D9-995E-1B0D-93041DC4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52260-5B66-2696-9FF7-99C44D83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B752-CA64-2C0A-4D08-3D2C25CFE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19732-9897-5E62-E3FF-01736C518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A3675-2045-AD77-7977-F80E6053E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7C08E-0F85-006A-8972-5E7D650B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6DEA8-5F99-4D93-B884-D6A2DEBF2A7F}" type="datetime1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E2077-47BB-01B3-9DD9-78A3CC3E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B97E6-0E3B-47A3-645F-C8739E5B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3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F4652-DBD3-CC58-3CA9-C5A963BD0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CDF49A-7C0A-43E4-6A2F-F438E8298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4F32B-75DF-F9C8-8719-2D3A82D9B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CCCCF-8B41-6EF1-577A-63E392CD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CDCA-280E-447E-8565-E66D7DF264DD}" type="datetime1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80B36-79F9-1908-0387-CA34553F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E8944-C2C7-9001-6594-B2044EC66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5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82F8F4-4009-8FC1-1E5F-43A5CA2EB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0F78C-DB06-3A96-71BB-A35BAE845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EE049-372C-A4D2-9950-66AB12298C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D0419-C475-4833-8231-43477DF4E20B}" type="datetime1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C889C-49B7-C31A-5C18-5E7490EA0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CCE51-9BBB-184A-B288-F56D5EFBA5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74A4D-C8D9-418B-BE56-35C7E99D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4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blicdomainpictures.net/en/view-image.php?image=72557&amp;picture=scales-of-justice-logo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blicdomainpictures.net/en/view-image.php?image=72557&amp;picture=scales-of-justice-logo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5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blicdomainpictures.net/en/view-image.php?image=72557&amp;picture=scales-of-justice-logo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ublicdomainpictures.net/en/view-image.php?image=72557&amp;picture=scales-of-justice-logo" TargetMode="External"/><Relationship Id="rId3" Type="http://schemas.openxmlformats.org/officeDocument/2006/relationships/hyperlink" Target="https://www.americanbar.org/groups/business_law/committees/ucc/" TargetMode="External"/><Relationship Id="rId7" Type="http://schemas.openxmlformats.org/officeDocument/2006/relationships/image" Target="../media/image7.jpg"/><Relationship Id="rId2" Type="http://schemas.openxmlformats.org/officeDocument/2006/relationships/hyperlink" Target="http://www.uniformlaw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514272-ADDE-7C6F-EF72-5BDFFF4DE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>
                <a:solidFill>
                  <a:srgbClr val="FFFFFF"/>
                </a:solidFill>
              </a:rPr>
              <a:t>UCC Foundations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80FF4-68C4-FE8C-B721-9AB66C0F9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Daniel W. Lias, Esq.   </a:t>
            </a:r>
          </a:p>
          <a:p>
            <a:pPr algn="l"/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text, gauge&#10;&#10;Description automatically generated">
            <a:extLst>
              <a:ext uri="{FF2B5EF4-FFF2-40B4-BE49-F238E27FC236}">
                <a16:creationId xmlns:a16="http://schemas.microsoft.com/office/drawing/2014/main" id="{4443374E-C1F0-C327-37DC-F4B4DD023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35" y="1163648"/>
            <a:ext cx="11327549" cy="297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63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Why File?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705982" cy="4144624"/>
          </a:xfrm>
        </p:spPr>
        <p:txBody>
          <a:bodyPr>
            <a:normAutofit fontScale="70000" lnSpcReduction="20000"/>
          </a:bodyPr>
          <a:lstStyle/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RISK AVOIDANCE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 boils down to risk---filers want to minimize their risk on business transaction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Best way to minimize this risk is to be in best position possible with other creditors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UCC system in US is </a:t>
            </a: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“time-based”  If you file before others you are in better position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This “better” position is </a:t>
            </a: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called priority—It is key to our system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Another key re</a:t>
            </a:r>
            <a:r>
              <a:rPr lang="en-US" dirty="0" err="1">
                <a:solidFill>
                  <a:srgbClr val="474747"/>
                </a:solidFill>
                <a:latin typeface="Calibri"/>
                <a:ea typeface="+mn-ea"/>
              </a:rPr>
              <a:t>ason</a:t>
            </a: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 to file is to “PERFECT” your claim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 does not do you any good to be first in line if filing is too poor to perfect your claim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Perfection is making sure the data you are listing in timely manner is the correct data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While the base data is fairly simple-(three things) number of issues remain trip people up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Thus to be properly filed under the code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</a:t>
            </a:r>
            <a:r>
              <a:rPr lang="en-US" dirty="0" err="1">
                <a:solidFill>
                  <a:srgbClr val="474747"/>
                </a:solidFill>
                <a:latin typeface="Calibri"/>
                <a:ea typeface="+mn-ea"/>
              </a:rPr>
              <a:t>ur</a:t>
            </a: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 aim to prioritize your perfected claim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831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Who Is Filing? The Big Four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1.) Small Business/Individual----Very limited knowledge/few filings—(watched </a:t>
            </a:r>
            <a:r>
              <a:rPr lang="en-US" dirty="0" err="1">
                <a:solidFill>
                  <a:srgbClr val="474747"/>
                </a:solidFill>
                <a:latin typeface="Calibri"/>
                <a:ea typeface="+mn-ea"/>
              </a:rPr>
              <a:t>Youtube</a:t>
            </a: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2.)  Bank/Financial Institution- VOLUME!  Thousands filings every year-have knowledge but driven by “their” processes---this may be different than yours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3.) Law firms—Highly skilled filers---many know the law better than you.  Brought in on more complicated/high value matters.   Their questions will be very different than others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4.) Financing Funds---Nor as many filings as a bank but typically the values are quite high—many use law firms to help with filing but then management/refiling may fall on them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31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CA951DE-6CB0-C4FB-A344-945BD5A2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UCC 1:  The Base</a:t>
            </a: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11266269-80B5-526D-1FF5-BC8E41A2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BE0013E0-D373-03D7-B612-341FAC1E6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2E5EFAE5-2CF6-54CA-03E8-516177D11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0C6829-82FE-C71F-A793-3A7CF22FAD8D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E30C34B2-D29F-0F83-E41B-BA26E11365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3169"/>
          <a:stretch/>
        </p:blipFill>
        <p:spPr>
          <a:xfrm>
            <a:off x="2934004" y="1930400"/>
            <a:ext cx="6966640" cy="39200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A302A17-30B6-EA46-28CD-DDACB926EA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4005" y="1769191"/>
            <a:ext cx="6966640" cy="4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845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UCC 1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FACBF74-C658-6DF7-B4A9-CD6F4D1D64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7028795"/>
              </p:ext>
            </p:extLst>
          </p:nvPr>
        </p:nvGraphicFramePr>
        <p:xfrm>
          <a:off x="1383322" y="1600194"/>
          <a:ext cx="9691077" cy="4705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04888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What Is The “Location of Debtor”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4B289E-1FB4-31B1-CD6B-B1D376A43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999225"/>
              </p:ext>
            </p:extLst>
          </p:nvPr>
        </p:nvGraphicFramePr>
        <p:xfrm>
          <a:off x="1478858" y="1825625"/>
          <a:ext cx="10082521" cy="4545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900">
                  <a:extLst>
                    <a:ext uri="{9D8B030D-6E8A-4147-A177-3AD203B41FA5}">
                      <a16:colId xmlns:a16="http://schemas.microsoft.com/office/drawing/2014/main" val="1169493932"/>
                    </a:ext>
                  </a:extLst>
                </a:gridCol>
                <a:gridCol w="7241621">
                  <a:extLst>
                    <a:ext uri="{9D8B030D-6E8A-4147-A177-3AD203B41FA5}">
                      <a16:colId xmlns:a16="http://schemas.microsoft.com/office/drawing/2014/main" val="922806943"/>
                    </a:ext>
                  </a:extLst>
                </a:gridCol>
              </a:tblGrid>
              <a:tr h="51679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Entity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Where</a:t>
                      </a:r>
                      <a:r>
                        <a:rPr lang="en-US" sz="2200" b="1" baseline="0" dirty="0">
                          <a:solidFill>
                            <a:schemeClr val="tx1"/>
                          </a:solidFill>
                        </a:rPr>
                        <a:t> to File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328180"/>
                  </a:ext>
                </a:extLst>
              </a:tr>
              <a:tr h="516794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Registered Entity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tx2"/>
                          </a:solidFill>
                        </a:rPr>
                        <a:t>Jurisdiction of organization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834889"/>
                  </a:ext>
                </a:extLst>
              </a:tr>
              <a:tr h="892002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Non-registered Entity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2"/>
                          </a:solidFill>
                        </a:rPr>
                        <a:t>Jurisdiction of Chief Executive Office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410552"/>
                  </a:ext>
                </a:extLst>
              </a:tr>
              <a:tr h="516794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Individual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2"/>
                          </a:solidFill>
                        </a:rPr>
                        <a:t>Jurisdiction of debtor’s residence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448658"/>
                  </a:ext>
                </a:extLst>
              </a:tr>
              <a:tr h="1954111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Foreign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Debtor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solidFill>
                            <a:schemeClr val="tx2"/>
                          </a:solidFill>
                        </a:rPr>
                        <a:t>If home country has a filing system</a:t>
                      </a:r>
                      <a:r>
                        <a:rPr lang="en-US" sz="220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2200" baseline="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20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 Follow that jurisdiction’s rules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If no filing system but office in U.S.</a:t>
                      </a:r>
                      <a:r>
                        <a:rPr lang="en-US" sz="2200" baseline="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 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220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  File where office</a:t>
                      </a:r>
                      <a:r>
                        <a:rPr lang="en-US" sz="2200" baseline="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 is located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If none of the above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2200" baseline="0" dirty="0">
                          <a:solidFill>
                            <a:schemeClr val="tx2"/>
                          </a:solidFill>
                          <a:sym typeface="Wingdings" panose="05000000000000000000" pitchFamily="2" charset="2"/>
                        </a:rPr>
                        <a:t>  File in Washington D.C.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510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728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Requirements For “Legal Sufficiency”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1FFEE4E-9030-E4FD-F768-5F0C7F08C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1933" y="1758331"/>
            <a:ext cx="4626768" cy="46445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3749D9-35F5-A531-F2E3-A73F65463AA7}"/>
              </a:ext>
            </a:extLst>
          </p:cNvPr>
          <p:cNvSpPr txBox="1"/>
          <p:nvPr/>
        </p:nvSpPr>
        <p:spPr>
          <a:xfrm>
            <a:off x="5607585" y="1843320"/>
            <a:ext cx="42084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7AC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9-502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AC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AC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financing statement is sufficient only if it provides:</a:t>
            </a: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62FE5964-048B-08A6-8CD3-3085BCD34064}"/>
              </a:ext>
            </a:extLst>
          </p:cNvPr>
          <p:cNvSpPr/>
          <p:nvPr/>
        </p:nvSpPr>
        <p:spPr>
          <a:xfrm>
            <a:off x="6802244" y="5651652"/>
            <a:ext cx="1329290" cy="470239"/>
          </a:xfrm>
          <a:prstGeom prst="leftArrow">
            <a:avLst>
              <a:gd name="adj1" fmla="val 50000"/>
              <a:gd name="adj2" fmla="val 54144"/>
            </a:avLst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D5ECCEE8-BCBA-34FC-DB09-1C490642A4B5}"/>
              </a:ext>
            </a:extLst>
          </p:cNvPr>
          <p:cNvSpPr/>
          <p:nvPr/>
        </p:nvSpPr>
        <p:spPr>
          <a:xfrm>
            <a:off x="6802244" y="4997755"/>
            <a:ext cx="1329290" cy="470239"/>
          </a:xfrm>
          <a:prstGeom prst="leftArrow">
            <a:avLst>
              <a:gd name="adj1" fmla="val 50000"/>
              <a:gd name="adj2" fmla="val 59116"/>
            </a:avLst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D58505E4-8A4C-B98F-3813-068FDE9C0033}"/>
              </a:ext>
            </a:extLst>
          </p:cNvPr>
          <p:cNvSpPr/>
          <p:nvPr/>
        </p:nvSpPr>
        <p:spPr>
          <a:xfrm>
            <a:off x="6802244" y="3650069"/>
            <a:ext cx="1329290" cy="470239"/>
          </a:xfrm>
          <a:prstGeom prst="leftArrow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F1673C-F1A6-35BC-A9FD-0BC75E22C531}"/>
              </a:ext>
            </a:extLst>
          </p:cNvPr>
          <p:cNvSpPr txBox="1"/>
          <p:nvPr/>
        </p:nvSpPr>
        <p:spPr>
          <a:xfrm>
            <a:off x="8932127" y="3814352"/>
            <a:ext cx="2226937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Debtor’s Name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E50527-55B7-E732-2ADF-E5920510258D}"/>
              </a:ext>
            </a:extLst>
          </p:cNvPr>
          <p:cNvSpPr/>
          <p:nvPr/>
        </p:nvSpPr>
        <p:spPr>
          <a:xfrm>
            <a:off x="8932127" y="5035536"/>
            <a:ext cx="2226937" cy="4702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Secured Party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3FB005-DA64-C3FA-09B5-B732A39ECAA4}"/>
              </a:ext>
            </a:extLst>
          </p:cNvPr>
          <p:cNvSpPr/>
          <p:nvPr/>
        </p:nvSpPr>
        <p:spPr>
          <a:xfrm>
            <a:off x="8932127" y="5736643"/>
            <a:ext cx="2226937" cy="3852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Collateral</a:t>
            </a:r>
          </a:p>
        </p:txBody>
      </p:sp>
    </p:spTree>
    <p:extLst>
      <p:ext uri="{BB962C8B-B14F-4D97-AF65-F5344CB8AC3E}">
        <p14:creationId xmlns:p14="http://schemas.microsoft.com/office/powerpoint/2010/main" val="3980926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7035A25-E280-EB9D-8841-91183A8C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Errors &amp; Omissions </a:t>
            </a: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962ACE4-43F7-02C9-1485-25C0DB799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575" y="1825127"/>
            <a:ext cx="6602136" cy="4439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chemeClr val="tx1"/>
                </a:solidFill>
              </a:rPr>
              <a:t>9-506:</a:t>
            </a:r>
          </a:p>
          <a:p>
            <a:pPr marL="863600" lvl="1" indent="-457200">
              <a:buAutoNum type="alphaLcParenBoth"/>
            </a:pPr>
            <a:r>
              <a:rPr lang="en-US" dirty="0"/>
              <a:t>a financing statement with minor errors or omissions is effective, </a:t>
            </a:r>
            <a:r>
              <a:rPr lang="en-US" u="sng" dirty="0"/>
              <a:t>unless</a:t>
            </a:r>
            <a:r>
              <a:rPr lang="en-US" dirty="0"/>
              <a:t> the errors or omissions make the financing statement </a:t>
            </a:r>
            <a:r>
              <a:rPr lang="en-US" dirty="0">
                <a:solidFill>
                  <a:srgbClr val="007AC3"/>
                </a:solidFill>
              </a:rPr>
              <a:t>“seriously misleading”</a:t>
            </a:r>
          </a:p>
          <a:p>
            <a:pPr marL="863600" lvl="1" indent="-457200">
              <a:buAutoNum type="alphaLcParenBoth"/>
            </a:pPr>
            <a:r>
              <a:rPr lang="en-US" dirty="0"/>
              <a:t>A financing statement that fails to sufficiently provide the </a:t>
            </a:r>
            <a:r>
              <a:rPr lang="en-US" dirty="0">
                <a:solidFill>
                  <a:srgbClr val="EE313C"/>
                </a:solidFill>
              </a:rPr>
              <a:t>name of the debtor </a:t>
            </a:r>
            <a:r>
              <a:rPr lang="en-US" dirty="0"/>
              <a:t>in accordance with Section 9-503 is “seriously misleading”</a:t>
            </a: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CB045FC1-8204-29D7-16F6-154845A8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FD17F295-24A8-65CE-ABFD-B8B5B3835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B61ADFA9-B362-EC2D-A23F-6549089E9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EA6EC6-9A6B-689A-E2EC-4198B6A702FB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89B23675-F822-89F2-F8E4-4D2E184B3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119" y="1910294"/>
            <a:ext cx="3927197" cy="3927197"/>
          </a:xfrm>
          <a:prstGeom prst="rect">
            <a:avLst/>
          </a:prstGeom>
        </p:spPr>
      </p:pic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6701A8C8-8D4B-344B-D054-65C7203081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976119" y="1607700"/>
            <a:ext cx="4031250" cy="464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9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What Is Search Logic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850492"/>
            <a:ext cx="9705982" cy="4204426"/>
          </a:xfrm>
        </p:spPr>
        <p:txBody>
          <a:bodyPr>
            <a:normAutofit/>
          </a:bodyPr>
          <a:lstStyle/>
          <a:p>
            <a:pPr marL="0" indent="0" defTabSz="457200">
              <a:buClr>
                <a:srgbClr val="007AC3"/>
              </a:buClr>
              <a:buNone/>
              <a:defRPr/>
            </a:pPr>
            <a:r>
              <a:rPr lang="en-US" dirty="0"/>
              <a:t>A series of operations, performed by the filing office’s computer system, that transforms a debtor name into a KEY.  </a:t>
            </a:r>
            <a:endParaRPr lang="en-US" b="1" u="sng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7474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6FC93BC-B619-5EAF-2F09-0F29E1349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145009"/>
              </p:ext>
            </p:extLst>
          </p:nvPr>
        </p:nvGraphicFramePr>
        <p:xfrm>
          <a:off x="1478857" y="2960370"/>
          <a:ext cx="10528513" cy="2844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63D4D6E7-6AD0-0675-319A-818801261449}"/>
              </a:ext>
            </a:extLst>
          </p:cNvPr>
          <p:cNvSpPr/>
          <p:nvPr/>
        </p:nvSpPr>
        <p:spPr>
          <a:xfrm>
            <a:off x="5429250" y="4023946"/>
            <a:ext cx="2491739" cy="8452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Search Key Should Match Filing Key </a:t>
            </a:r>
          </a:p>
        </p:txBody>
      </p:sp>
    </p:spTree>
    <p:extLst>
      <p:ext uri="{BB962C8B-B14F-4D97-AF65-F5344CB8AC3E}">
        <p14:creationId xmlns:p14="http://schemas.microsoft.com/office/powerpoint/2010/main" val="535835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7505DCFF-C43D-1DF4-3DB1-79E68953F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5" name="Picture 4" descr="Logo&#10;&#10;Description automatically generated with low confidence">
            <a:extLst>
              <a:ext uri="{FF2B5EF4-FFF2-40B4-BE49-F238E27FC236}">
                <a16:creationId xmlns:a16="http://schemas.microsoft.com/office/drawing/2014/main" id="{B6C6E44B-D42F-B389-6E16-E7B57FE6C4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31CEB843-3EC9-377D-FE06-1847DB3FD3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pic>
        <p:nvPicPr>
          <p:cNvPr id="9" name="Picture 8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D2D7E1F2-B976-6D71-3E50-6B7D667A5D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3169"/>
          <a:stretch/>
        </p:blipFill>
        <p:spPr>
          <a:xfrm>
            <a:off x="1958435" y="1349566"/>
            <a:ext cx="8564914" cy="41478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3F84A73-2E0A-D7F0-4960-801CC3FF9E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8435" y="1349566"/>
            <a:ext cx="8564914" cy="481940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007C7BA-D36A-E61A-59D5-1581F46C9A6A}"/>
              </a:ext>
            </a:extLst>
          </p:cNvPr>
          <p:cNvSpPr/>
          <p:nvPr/>
        </p:nvSpPr>
        <p:spPr>
          <a:xfrm>
            <a:off x="1813543" y="677968"/>
            <a:ext cx="8564914" cy="5532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UCC 3s</a:t>
            </a:r>
          </a:p>
        </p:txBody>
      </p:sp>
    </p:spTree>
    <p:extLst>
      <p:ext uri="{BB962C8B-B14F-4D97-AF65-F5344CB8AC3E}">
        <p14:creationId xmlns:p14="http://schemas.microsoft.com/office/powerpoint/2010/main" val="2597811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UCC-3 Financing Statement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655949"/>
            <a:ext cx="9237131" cy="473016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40" y="278966"/>
            <a:ext cx="1147332" cy="6202855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82C312C6-8ED0-CAF4-5E5B-EA27E5D1C48C}"/>
              </a:ext>
            </a:extLst>
          </p:cNvPr>
          <p:cNvGrpSpPr/>
          <p:nvPr/>
        </p:nvGrpSpPr>
        <p:grpSpPr>
          <a:xfrm>
            <a:off x="2395725" y="1736519"/>
            <a:ext cx="7763342" cy="4513277"/>
            <a:chOff x="876012" y="1372740"/>
            <a:chExt cx="7068628" cy="4064001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4391A58-EB42-3DD8-0238-C47C4B6DD8BA}"/>
                </a:ext>
              </a:extLst>
            </p:cNvPr>
            <p:cNvSpPr/>
            <p:nvPr/>
          </p:nvSpPr>
          <p:spPr>
            <a:xfrm>
              <a:off x="876012" y="1372740"/>
              <a:ext cx="1662721" cy="4064001"/>
            </a:xfrm>
            <a:custGeom>
              <a:avLst/>
              <a:gdLst>
                <a:gd name="connsiteX0" fmla="*/ 0 w 1330178"/>
                <a:gd name="connsiteY0" fmla="*/ 133018 h 2641600"/>
                <a:gd name="connsiteX1" fmla="*/ 133018 w 1330178"/>
                <a:gd name="connsiteY1" fmla="*/ 0 h 2641600"/>
                <a:gd name="connsiteX2" fmla="*/ 1197160 w 1330178"/>
                <a:gd name="connsiteY2" fmla="*/ 0 h 2641600"/>
                <a:gd name="connsiteX3" fmla="*/ 1330178 w 1330178"/>
                <a:gd name="connsiteY3" fmla="*/ 133018 h 2641600"/>
                <a:gd name="connsiteX4" fmla="*/ 1330178 w 1330178"/>
                <a:gd name="connsiteY4" fmla="*/ 2508582 h 2641600"/>
                <a:gd name="connsiteX5" fmla="*/ 1197160 w 1330178"/>
                <a:gd name="connsiteY5" fmla="*/ 2641600 h 2641600"/>
                <a:gd name="connsiteX6" fmla="*/ 133018 w 1330178"/>
                <a:gd name="connsiteY6" fmla="*/ 2641600 h 2641600"/>
                <a:gd name="connsiteX7" fmla="*/ 0 w 1330178"/>
                <a:gd name="connsiteY7" fmla="*/ 2508582 h 2641600"/>
                <a:gd name="connsiteX8" fmla="*/ 0 w 1330178"/>
                <a:gd name="connsiteY8" fmla="*/ 133018 h 264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0178" h="2641600">
                  <a:moveTo>
                    <a:pt x="0" y="133018"/>
                  </a:moveTo>
                  <a:cubicBezTo>
                    <a:pt x="0" y="59554"/>
                    <a:pt x="59554" y="0"/>
                    <a:pt x="133018" y="0"/>
                  </a:cubicBezTo>
                  <a:lnTo>
                    <a:pt x="1197160" y="0"/>
                  </a:lnTo>
                  <a:cubicBezTo>
                    <a:pt x="1270624" y="0"/>
                    <a:pt x="1330178" y="59554"/>
                    <a:pt x="1330178" y="133018"/>
                  </a:cubicBezTo>
                  <a:lnTo>
                    <a:pt x="1330178" y="2508582"/>
                  </a:lnTo>
                  <a:cubicBezTo>
                    <a:pt x="1330178" y="2582046"/>
                    <a:pt x="1270624" y="2641600"/>
                    <a:pt x="1197160" y="2641600"/>
                  </a:cubicBezTo>
                  <a:lnTo>
                    <a:pt x="133018" y="2641600"/>
                  </a:lnTo>
                  <a:cubicBezTo>
                    <a:pt x="59554" y="2641600"/>
                    <a:pt x="0" y="2582046"/>
                    <a:pt x="0" y="2508582"/>
                  </a:cubicBezTo>
                  <a:lnTo>
                    <a:pt x="0" y="133018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6900" tIns="59915" rIns="66900" bIns="59915" numCol="1" spcCol="1270" anchor="ctr" anchorCtr="0">
              <a:noAutofit/>
            </a:bodyPr>
            <a:lstStyle/>
            <a:p>
              <a:pPr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/>
                <a:t>Changes information relating to debtor, secured party, or collateral</a:t>
              </a: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27269A1-20DC-8DFF-5605-3CAC818FB593}"/>
                </a:ext>
              </a:extLst>
            </p:cNvPr>
            <p:cNvSpPr/>
            <p:nvPr/>
          </p:nvSpPr>
          <p:spPr>
            <a:xfrm>
              <a:off x="2707064" y="1372740"/>
              <a:ext cx="1662722" cy="4064000"/>
            </a:xfrm>
            <a:custGeom>
              <a:avLst/>
              <a:gdLst>
                <a:gd name="connsiteX0" fmla="*/ 0 w 1662722"/>
                <a:gd name="connsiteY0" fmla="*/ 166272 h 4064000"/>
                <a:gd name="connsiteX1" fmla="*/ 166272 w 1662722"/>
                <a:gd name="connsiteY1" fmla="*/ 0 h 4064000"/>
                <a:gd name="connsiteX2" fmla="*/ 1496450 w 1662722"/>
                <a:gd name="connsiteY2" fmla="*/ 0 h 4064000"/>
                <a:gd name="connsiteX3" fmla="*/ 1662722 w 1662722"/>
                <a:gd name="connsiteY3" fmla="*/ 166272 h 4064000"/>
                <a:gd name="connsiteX4" fmla="*/ 1662722 w 1662722"/>
                <a:gd name="connsiteY4" fmla="*/ 3897728 h 4064000"/>
                <a:gd name="connsiteX5" fmla="*/ 1496450 w 1662722"/>
                <a:gd name="connsiteY5" fmla="*/ 4064000 h 4064000"/>
                <a:gd name="connsiteX6" fmla="*/ 166272 w 1662722"/>
                <a:gd name="connsiteY6" fmla="*/ 4064000 h 4064000"/>
                <a:gd name="connsiteX7" fmla="*/ 0 w 1662722"/>
                <a:gd name="connsiteY7" fmla="*/ 3897728 h 4064000"/>
                <a:gd name="connsiteX8" fmla="*/ 0 w 1662722"/>
                <a:gd name="connsiteY8" fmla="*/ 16627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2722" h="4064000">
                  <a:moveTo>
                    <a:pt x="0" y="166272"/>
                  </a:moveTo>
                  <a:cubicBezTo>
                    <a:pt x="0" y="74443"/>
                    <a:pt x="74443" y="0"/>
                    <a:pt x="166272" y="0"/>
                  </a:cubicBezTo>
                  <a:lnTo>
                    <a:pt x="1496450" y="0"/>
                  </a:lnTo>
                  <a:cubicBezTo>
                    <a:pt x="1588279" y="0"/>
                    <a:pt x="1662722" y="74443"/>
                    <a:pt x="1662722" y="166272"/>
                  </a:cubicBezTo>
                  <a:lnTo>
                    <a:pt x="1662722" y="3897728"/>
                  </a:lnTo>
                  <a:cubicBezTo>
                    <a:pt x="1662722" y="3989557"/>
                    <a:pt x="1588279" y="4064000"/>
                    <a:pt x="1496450" y="4064000"/>
                  </a:cubicBezTo>
                  <a:lnTo>
                    <a:pt x="166272" y="4064000"/>
                  </a:lnTo>
                  <a:cubicBezTo>
                    <a:pt x="74443" y="4064000"/>
                    <a:pt x="0" y="3989557"/>
                    <a:pt x="0" y="3897728"/>
                  </a:cubicBezTo>
                  <a:lnTo>
                    <a:pt x="0" y="16627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292862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dirty="0">
                  <a:solidFill>
                    <a:schemeClr val="bg1"/>
                  </a:solidFill>
                </a:rPr>
                <a:t>Continuation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C706820-02D5-72DB-F625-45E1CFD646EC}"/>
                </a:ext>
              </a:extLst>
            </p:cNvPr>
            <p:cNvSpPr/>
            <p:nvPr/>
          </p:nvSpPr>
          <p:spPr>
            <a:xfrm>
              <a:off x="2873336" y="2551043"/>
              <a:ext cx="1330178" cy="2641600"/>
            </a:xfrm>
            <a:custGeom>
              <a:avLst/>
              <a:gdLst>
                <a:gd name="connsiteX0" fmla="*/ 0 w 1330178"/>
                <a:gd name="connsiteY0" fmla="*/ 133018 h 2641600"/>
                <a:gd name="connsiteX1" fmla="*/ 133018 w 1330178"/>
                <a:gd name="connsiteY1" fmla="*/ 0 h 2641600"/>
                <a:gd name="connsiteX2" fmla="*/ 1197160 w 1330178"/>
                <a:gd name="connsiteY2" fmla="*/ 0 h 2641600"/>
                <a:gd name="connsiteX3" fmla="*/ 1330178 w 1330178"/>
                <a:gd name="connsiteY3" fmla="*/ 133018 h 2641600"/>
                <a:gd name="connsiteX4" fmla="*/ 1330178 w 1330178"/>
                <a:gd name="connsiteY4" fmla="*/ 2508582 h 2641600"/>
                <a:gd name="connsiteX5" fmla="*/ 1197160 w 1330178"/>
                <a:gd name="connsiteY5" fmla="*/ 2641600 h 2641600"/>
                <a:gd name="connsiteX6" fmla="*/ 133018 w 1330178"/>
                <a:gd name="connsiteY6" fmla="*/ 2641600 h 2641600"/>
                <a:gd name="connsiteX7" fmla="*/ 0 w 1330178"/>
                <a:gd name="connsiteY7" fmla="*/ 2508582 h 2641600"/>
                <a:gd name="connsiteX8" fmla="*/ 0 w 1330178"/>
                <a:gd name="connsiteY8" fmla="*/ 133018 h 264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0178" h="2641600">
                  <a:moveTo>
                    <a:pt x="0" y="133018"/>
                  </a:moveTo>
                  <a:cubicBezTo>
                    <a:pt x="0" y="59554"/>
                    <a:pt x="59554" y="0"/>
                    <a:pt x="133018" y="0"/>
                  </a:cubicBezTo>
                  <a:lnTo>
                    <a:pt x="1197160" y="0"/>
                  </a:lnTo>
                  <a:cubicBezTo>
                    <a:pt x="1270624" y="0"/>
                    <a:pt x="1330178" y="59554"/>
                    <a:pt x="1330178" y="133018"/>
                  </a:cubicBezTo>
                  <a:lnTo>
                    <a:pt x="1330178" y="2508582"/>
                  </a:lnTo>
                  <a:cubicBezTo>
                    <a:pt x="1330178" y="2582046"/>
                    <a:pt x="1270624" y="2641600"/>
                    <a:pt x="1197160" y="2641600"/>
                  </a:cubicBezTo>
                  <a:lnTo>
                    <a:pt x="133018" y="2641600"/>
                  </a:lnTo>
                  <a:cubicBezTo>
                    <a:pt x="59554" y="2641600"/>
                    <a:pt x="0" y="2582046"/>
                    <a:pt x="0" y="2508582"/>
                  </a:cubicBezTo>
                  <a:lnTo>
                    <a:pt x="0" y="133018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6900" tIns="59915" rIns="66900" bIns="59915" numCol="1" spcCol="1270" anchor="ctr" anchorCtr="0">
              <a:noAutofit/>
            </a:bodyPr>
            <a:lstStyle/>
            <a:p>
              <a:pPr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/>
                <a:t>Extends the life of the UCC-1 by 5 years;</a:t>
              </a:r>
            </a:p>
            <a:p>
              <a:pPr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/>
                <a:t>Must be filed in the 6-month window prior to lapse date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1CC34B1-325E-13C8-B40C-4CE9F9C5D679}"/>
                </a:ext>
              </a:extLst>
            </p:cNvPr>
            <p:cNvSpPr/>
            <p:nvPr/>
          </p:nvSpPr>
          <p:spPr>
            <a:xfrm>
              <a:off x="4494491" y="1372740"/>
              <a:ext cx="1662722" cy="4064000"/>
            </a:xfrm>
            <a:custGeom>
              <a:avLst/>
              <a:gdLst>
                <a:gd name="connsiteX0" fmla="*/ 0 w 1662722"/>
                <a:gd name="connsiteY0" fmla="*/ 166272 h 4064000"/>
                <a:gd name="connsiteX1" fmla="*/ 166272 w 1662722"/>
                <a:gd name="connsiteY1" fmla="*/ 0 h 4064000"/>
                <a:gd name="connsiteX2" fmla="*/ 1496450 w 1662722"/>
                <a:gd name="connsiteY2" fmla="*/ 0 h 4064000"/>
                <a:gd name="connsiteX3" fmla="*/ 1662722 w 1662722"/>
                <a:gd name="connsiteY3" fmla="*/ 166272 h 4064000"/>
                <a:gd name="connsiteX4" fmla="*/ 1662722 w 1662722"/>
                <a:gd name="connsiteY4" fmla="*/ 3897728 h 4064000"/>
                <a:gd name="connsiteX5" fmla="*/ 1496450 w 1662722"/>
                <a:gd name="connsiteY5" fmla="*/ 4064000 h 4064000"/>
                <a:gd name="connsiteX6" fmla="*/ 166272 w 1662722"/>
                <a:gd name="connsiteY6" fmla="*/ 4064000 h 4064000"/>
                <a:gd name="connsiteX7" fmla="*/ 0 w 1662722"/>
                <a:gd name="connsiteY7" fmla="*/ 3897728 h 4064000"/>
                <a:gd name="connsiteX8" fmla="*/ 0 w 1662722"/>
                <a:gd name="connsiteY8" fmla="*/ 16627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2722" h="4064000">
                  <a:moveTo>
                    <a:pt x="0" y="166272"/>
                  </a:moveTo>
                  <a:cubicBezTo>
                    <a:pt x="0" y="74443"/>
                    <a:pt x="74443" y="0"/>
                    <a:pt x="166272" y="0"/>
                  </a:cubicBezTo>
                  <a:lnTo>
                    <a:pt x="1496450" y="0"/>
                  </a:lnTo>
                  <a:cubicBezTo>
                    <a:pt x="1588279" y="0"/>
                    <a:pt x="1662722" y="74443"/>
                    <a:pt x="1662722" y="166272"/>
                  </a:cubicBezTo>
                  <a:lnTo>
                    <a:pt x="1662722" y="3897728"/>
                  </a:lnTo>
                  <a:cubicBezTo>
                    <a:pt x="1662722" y="3989557"/>
                    <a:pt x="1588279" y="4064000"/>
                    <a:pt x="1496450" y="4064000"/>
                  </a:cubicBezTo>
                  <a:lnTo>
                    <a:pt x="166272" y="4064000"/>
                  </a:lnTo>
                  <a:cubicBezTo>
                    <a:pt x="74443" y="4064000"/>
                    <a:pt x="0" y="3989557"/>
                    <a:pt x="0" y="3897728"/>
                  </a:cubicBezTo>
                  <a:lnTo>
                    <a:pt x="0" y="16627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292862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dirty="0">
                  <a:solidFill>
                    <a:schemeClr val="bg1"/>
                  </a:solidFill>
                </a:rPr>
                <a:t>Assignment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ECB19F3-5DD4-BAA4-09A3-369DCEFF42B5}"/>
                </a:ext>
              </a:extLst>
            </p:cNvPr>
            <p:cNvSpPr/>
            <p:nvPr/>
          </p:nvSpPr>
          <p:spPr>
            <a:xfrm>
              <a:off x="4639617" y="2268032"/>
              <a:ext cx="1372469" cy="2376733"/>
            </a:xfrm>
            <a:custGeom>
              <a:avLst/>
              <a:gdLst>
                <a:gd name="connsiteX0" fmla="*/ 0 w 1330178"/>
                <a:gd name="connsiteY0" fmla="*/ 79841 h 798413"/>
                <a:gd name="connsiteX1" fmla="*/ 79841 w 1330178"/>
                <a:gd name="connsiteY1" fmla="*/ 0 h 798413"/>
                <a:gd name="connsiteX2" fmla="*/ 1250337 w 1330178"/>
                <a:gd name="connsiteY2" fmla="*/ 0 h 798413"/>
                <a:gd name="connsiteX3" fmla="*/ 1330178 w 1330178"/>
                <a:gd name="connsiteY3" fmla="*/ 79841 h 798413"/>
                <a:gd name="connsiteX4" fmla="*/ 1330178 w 1330178"/>
                <a:gd name="connsiteY4" fmla="*/ 718572 h 798413"/>
                <a:gd name="connsiteX5" fmla="*/ 1250337 w 1330178"/>
                <a:gd name="connsiteY5" fmla="*/ 798413 h 798413"/>
                <a:gd name="connsiteX6" fmla="*/ 79841 w 1330178"/>
                <a:gd name="connsiteY6" fmla="*/ 798413 h 798413"/>
                <a:gd name="connsiteX7" fmla="*/ 0 w 1330178"/>
                <a:gd name="connsiteY7" fmla="*/ 718572 h 798413"/>
                <a:gd name="connsiteX8" fmla="*/ 0 w 1330178"/>
                <a:gd name="connsiteY8" fmla="*/ 79841 h 798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0178" h="798413">
                  <a:moveTo>
                    <a:pt x="0" y="79841"/>
                  </a:moveTo>
                  <a:cubicBezTo>
                    <a:pt x="0" y="35746"/>
                    <a:pt x="35746" y="0"/>
                    <a:pt x="79841" y="0"/>
                  </a:cubicBezTo>
                  <a:lnTo>
                    <a:pt x="1250337" y="0"/>
                  </a:lnTo>
                  <a:cubicBezTo>
                    <a:pt x="1294432" y="0"/>
                    <a:pt x="1330178" y="35746"/>
                    <a:pt x="1330178" y="79841"/>
                  </a:cubicBezTo>
                  <a:lnTo>
                    <a:pt x="1330178" y="718572"/>
                  </a:lnTo>
                  <a:cubicBezTo>
                    <a:pt x="1330178" y="762667"/>
                    <a:pt x="1294432" y="798413"/>
                    <a:pt x="1250337" y="798413"/>
                  </a:cubicBezTo>
                  <a:lnTo>
                    <a:pt x="79841" y="798413"/>
                  </a:lnTo>
                  <a:cubicBezTo>
                    <a:pt x="35746" y="798413"/>
                    <a:pt x="0" y="762667"/>
                    <a:pt x="0" y="718572"/>
                  </a:cubicBezTo>
                  <a:lnTo>
                    <a:pt x="0" y="79841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1325" tIns="44340" rIns="51325" bIns="44340" numCol="1" spcCol="1270" anchor="ctr" anchorCtr="0">
              <a:noAutofit/>
            </a:bodyPr>
            <a:lstStyle/>
            <a:p>
              <a:pPr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/>
                <a:t>Transfers rights to the collateral (the security interest) to a new secured party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6382D2F-5807-F39B-FF4F-B153984DF1D2}"/>
                </a:ext>
              </a:extLst>
            </p:cNvPr>
            <p:cNvSpPr/>
            <p:nvPr/>
          </p:nvSpPr>
          <p:spPr>
            <a:xfrm>
              <a:off x="6281918" y="1372740"/>
              <a:ext cx="1662722" cy="4064000"/>
            </a:xfrm>
            <a:custGeom>
              <a:avLst/>
              <a:gdLst>
                <a:gd name="connsiteX0" fmla="*/ 0 w 1662722"/>
                <a:gd name="connsiteY0" fmla="*/ 166272 h 4064000"/>
                <a:gd name="connsiteX1" fmla="*/ 166272 w 1662722"/>
                <a:gd name="connsiteY1" fmla="*/ 0 h 4064000"/>
                <a:gd name="connsiteX2" fmla="*/ 1496450 w 1662722"/>
                <a:gd name="connsiteY2" fmla="*/ 0 h 4064000"/>
                <a:gd name="connsiteX3" fmla="*/ 1662722 w 1662722"/>
                <a:gd name="connsiteY3" fmla="*/ 166272 h 4064000"/>
                <a:gd name="connsiteX4" fmla="*/ 1662722 w 1662722"/>
                <a:gd name="connsiteY4" fmla="*/ 3897728 h 4064000"/>
                <a:gd name="connsiteX5" fmla="*/ 1496450 w 1662722"/>
                <a:gd name="connsiteY5" fmla="*/ 4064000 h 4064000"/>
                <a:gd name="connsiteX6" fmla="*/ 166272 w 1662722"/>
                <a:gd name="connsiteY6" fmla="*/ 4064000 h 4064000"/>
                <a:gd name="connsiteX7" fmla="*/ 0 w 1662722"/>
                <a:gd name="connsiteY7" fmla="*/ 3897728 h 4064000"/>
                <a:gd name="connsiteX8" fmla="*/ 0 w 1662722"/>
                <a:gd name="connsiteY8" fmla="*/ 16627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2722" h="4064000">
                  <a:moveTo>
                    <a:pt x="0" y="166272"/>
                  </a:moveTo>
                  <a:cubicBezTo>
                    <a:pt x="0" y="74443"/>
                    <a:pt x="74443" y="0"/>
                    <a:pt x="166272" y="0"/>
                  </a:cubicBezTo>
                  <a:lnTo>
                    <a:pt x="1496450" y="0"/>
                  </a:lnTo>
                  <a:cubicBezTo>
                    <a:pt x="1588279" y="0"/>
                    <a:pt x="1662722" y="74443"/>
                    <a:pt x="1662722" y="166272"/>
                  </a:cubicBezTo>
                  <a:lnTo>
                    <a:pt x="1662722" y="3897728"/>
                  </a:lnTo>
                  <a:cubicBezTo>
                    <a:pt x="1662722" y="3989557"/>
                    <a:pt x="1588279" y="4064000"/>
                    <a:pt x="1496450" y="4064000"/>
                  </a:cubicBezTo>
                  <a:lnTo>
                    <a:pt x="166272" y="4064000"/>
                  </a:lnTo>
                  <a:cubicBezTo>
                    <a:pt x="74443" y="4064000"/>
                    <a:pt x="0" y="3989557"/>
                    <a:pt x="0" y="3897728"/>
                  </a:cubicBezTo>
                  <a:lnTo>
                    <a:pt x="0" y="16627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292862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dirty="0">
                  <a:solidFill>
                    <a:schemeClr val="bg1"/>
                  </a:solidFill>
                </a:rPr>
                <a:t>Termination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E1770C1-627F-7E13-BAA9-A5D127A824DB}"/>
                </a:ext>
              </a:extLst>
            </p:cNvPr>
            <p:cNvSpPr/>
            <p:nvPr/>
          </p:nvSpPr>
          <p:spPr>
            <a:xfrm>
              <a:off x="6443408" y="2406928"/>
              <a:ext cx="1330178" cy="2641600"/>
            </a:xfrm>
            <a:custGeom>
              <a:avLst/>
              <a:gdLst>
                <a:gd name="connsiteX0" fmla="*/ 0 w 1330178"/>
                <a:gd name="connsiteY0" fmla="*/ 79841 h 798413"/>
                <a:gd name="connsiteX1" fmla="*/ 79841 w 1330178"/>
                <a:gd name="connsiteY1" fmla="*/ 0 h 798413"/>
                <a:gd name="connsiteX2" fmla="*/ 1250337 w 1330178"/>
                <a:gd name="connsiteY2" fmla="*/ 0 h 798413"/>
                <a:gd name="connsiteX3" fmla="*/ 1330178 w 1330178"/>
                <a:gd name="connsiteY3" fmla="*/ 79841 h 798413"/>
                <a:gd name="connsiteX4" fmla="*/ 1330178 w 1330178"/>
                <a:gd name="connsiteY4" fmla="*/ 718572 h 798413"/>
                <a:gd name="connsiteX5" fmla="*/ 1250337 w 1330178"/>
                <a:gd name="connsiteY5" fmla="*/ 798413 h 798413"/>
                <a:gd name="connsiteX6" fmla="*/ 79841 w 1330178"/>
                <a:gd name="connsiteY6" fmla="*/ 798413 h 798413"/>
                <a:gd name="connsiteX7" fmla="*/ 0 w 1330178"/>
                <a:gd name="connsiteY7" fmla="*/ 718572 h 798413"/>
                <a:gd name="connsiteX8" fmla="*/ 0 w 1330178"/>
                <a:gd name="connsiteY8" fmla="*/ 79841 h 798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0178" h="798413">
                  <a:moveTo>
                    <a:pt x="0" y="79841"/>
                  </a:moveTo>
                  <a:cubicBezTo>
                    <a:pt x="0" y="35746"/>
                    <a:pt x="35746" y="0"/>
                    <a:pt x="79841" y="0"/>
                  </a:cubicBezTo>
                  <a:lnTo>
                    <a:pt x="1250337" y="0"/>
                  </a:lnTo>
                  <a:cubicBezTo>
                    <a:pt x="1294432" y="0"/>
                    <a:pt x="1330178" y="35746"/>
                    <a:pt x="1330178" y="79841"/>
                  </a:cubicBezTo>
                  <a:lnTo>
                    <a:pt x="1330178" y="718572"/>
                  </a:lnTo>
                  <a:cubicBezTo>
                    <a:pt x="1330178" y="762667"/>
                    <a:pt x="1294432" y="798413"/>
                    <a:pt x="1250337" y="798413"/>
                  </a:cubicBezTo>
                  <a:lnTo>
                    <a:pt x="79841" y="798413"/>
                  </a:lnTo>
                  <a:cubicBezTo>
                    <a:pt x="35746" y="798413"/>
                    <a:pt x="0" y="762667"/>
                    <a:pt x="0" y="718572"/>
                  </a:cubicBezTo>
                  <a:lnTo>
                    <a:pt x="0" y="79841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1325" tIns="44340" rIns="51325" bIns="44340" numCol="1" spcCol="1270" anchor="ctr" anchorCtr="0">
              <a:noAutofit/>
            </a:bodyPr>
            <a:lstStyle/>
            <a:p>
              <a:pPr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/>
                <a:t>Terminates a security interest</a:t>
              </a:r>
            </a:p>
            <a:p>
              <a:pPr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dirty="0"/>
              </a:br>
              <a:r>
                <a:rPr lang="en-US" dirty="0"/>
                <a:t>Will remain on the public record until lapse date + 1 year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125670EB-4659-8F97-2325-D1C7E05FE565}"/>
              </a:ext>
            </a:extLst>
          </p:cNvPr>
          <p:cNvSpPr/>
          <p:nvPr/>
        </p:nvSpPr>
        <p:spPr>
          <a:xfrm>
            <a:off x="2583181" y="2377440"/>
            <a:ext cx="1531620" cy="353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Amendment</a:t>
            </a:r>
          </a:p>
        </p:txBody>
      </p:sp>
    </p:spTree>
    <p:extLst>
      <p:ext uri="{BB962C8B-B14F-4D97-AF65-F5344CB8AC3E}">
        <p14:creationId xmlns:p14="http://schemas.microsoft.com/office/powerpoint/2010/main" val="133489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Disclaimer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ira Sans Light"/>
                <a:ea typeface="Calibri" panose="020F0502020204030204" pitchFamily="34" charset="0"/>
                <a:cs typeface="+mn-cs"/>
              </a:rPr>
              <a:t>Please note that this presentation is intended for educational purposes only.  It is not intended to serve as legal advice or form an attorney-client relationship.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 Light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ira Sans Light"/>
                <a:ea typeface="Calibri" panose="020F0502020204030204" pitchFamily="34" charset="0"/>
                <a:cs typeface="+mn-cs"/>
              </a:rPr>
              <a:t>Please do not record this presentation or distribute the slides outside of your organization.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 Light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519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UCC-3 Financing Statement: Example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C4B4E4B9-38D0-6167-470B-5EB58B12ED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638" b="638"/>
          <a:stretch/>
        </p:blipFill>
        <p:spPr>
          <a:xfrm>
            <a:off x="2088584" y="1758463"/>
            <a:ext cx="5355570" cy="4547079"/>
          </a:xfrm>
          <a:prstGeom prst="rect">
            <a:avLst/>
          </a:prstGeom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D264BC66-F039-3041-4079-A042E1265CC3}"/>
              </a:ext>
            </a:extLst>
          </p:cNvPr>
          <p:cNvSpPr/>
          <p:nvPr/>
        </p:nvSpPr>
        <p:spPr>
          <a:xfrm flipV="1">
            <a:off x="7444154" y="4303196"/>
            <a:ext cx="1688122" cy="37431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35C2208B-3DDB-C0A0-F0A6-98697F325D8F}"/>
              </a:ext>
            </a:extLst>
          </p:cNvPr>
          <p:cNvSpPr/>
          <p:nvPr/>
        </p:nvSpPr>
        <p:spPr>
          <a:xfrm>
            <a:off x="7444155" y="5436715"/>
            <a:ext cx="1688122" cy="374311"/>
          </a:xfrm>
          <a:prstGeom prst="leftArrow">
            <a:avLst>
              <a:gd name="adj1" fmla="val 50000"/>
              <a:gd name="adj2" fmla="val 6393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2F1121D0-810D-2251-C447-34B7AC8B9B2F}"/>
              </a:ext>
            </a:extLst>
          </p:cNvPr>
          <p:cNvSpPr/>
          <p:nvPr/>
        </p:nvSpPr>
        <p:spPr>
          <a:xfrm>
            <a:off x="7444154" y="3581401"/>
            <a:ext cx="1688122" cy="37431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7DDF84D-8FE4-121D-0305-2D4766158844}"/>
              </a:ext>
            </a:extLst>
          </p:cNvPr>
          <p:cNvSpPr/>
          <p:nvPr/>
        </p:nvSpPr>
        <p:spPr>
          <a:xfrm>
            <a:off x="9343292" y="3429000"/>
            <a:ext cx="2664078" cy="674074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Initial Financing Statement file #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06F776-C93A-2FEC-CBCF-4B3984F1613F}"/>
              </a:ext>
            </a:extLst>
          </p:cNvPr>
          <p:cNvSpPr/>
          <p:nvPr/>
        </p:nvSpPr>
        <p:spPr>
          <a:xfrm>
            <a:off x="9483969" y="4385604"/>
            <a:ext cx="2403231" cy="374311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T/A/C/Amendment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FCF8130-5ACA-3351-916D-3EDB10AA0F11}"/>
              </a:ext>
            </a:extLst>
          </p:cNvPr>
          <p:cNvSpPr/>
          <p:nvPr/>
        </p:nvSpPr>
        <p:spPr>
          <a:xfrm>
            <a:off x="9343292" y="5313138"/>
            <a:ext cx="2664078" cy="741780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Current vs. New Information</a:t>
            </a:r>
          </a:p>
        </p:txBody>
      </p:sp>
    </p:spTree>
    <p:extLst>
      <p:ext uri="{BB962C8B-B14F-4D97-AF65-F5344CB8AC3E}">
        <p14:creationId xmlns:p14="http://schemas.microsoft.com/office/powerpoint/2010/main" val="1408812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CA951DE-6CB0-C4FB-A344-945BD5A2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CASE LAW EXAMPLE</a:t>
            </a: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11266269-80B5-526D-1FF5-BC8E41A2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BE0013E0-D373-03D7-B612-341FAC1E6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2E5EFAE5-2CF6-54CA-03E8-516177D11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0C6829-82FE-C71F-A793-3A7CF22FAD8D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E30C34B2-D29F-0F83-E41B-BA26E11365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3169"/>
          <a:stretch/>
        </p:blipFill>
        <p:spPr>
          <a:xfrm>
            <a:off x="2934004" y="1930400"/>
            <a:ext cx="6966640" cy="39200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A302A17-30B6-EA46-28CD-DDACB926EA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4005" y="1769191"/>
            <a:ext cx="6966640" cy="4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909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C6C9-C2F6-937E-768D-31216289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Law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D2F47-613A-3CAA-3DA3-47402555D5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87027" y="2228295"/>
            <a:ext cx="3106764" cy="36843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debtor is a limited liability company. The name was officially changed from </a:t>
            </a:r>
            <a:r>
              <a:rPr lang="en-US" b="1" dirty="0"/>
              <a:t>NTC Waste Group LLC</a:t>
            </a:r>
            <a:r>
              <a:rPr lang="en-US" dirty="0"/>
              <a:t> to </a:t>
            </a:r>
            <a:r>
              <a:rPr lang="en-US" b="1" dirty="0" err="1"/>
              <a:t>Wastetech</a:t>
            </a:r>
            <a:r>
              <a:rPr lang="en-US" b="1" dirty="0"/>
              <a:t>, LLC</a:t>
            </a:r>
            <a:r>
              <a:rPr lang="en-US" dirty="0"/>
              <a:t> in  July of 2017</a:t>
            </a:r>
          </a:p>
          <a:p>
            <a:r>
              <a:rPr lang="en-US" dirty="0"/>
              <a:t>From June 2017 to September 2017, six UCC filings were filed against the name </a:t>
            </a:r>
            <a:r>
              <a:rPr lang="en-US" b="1" dirty="0"/>
              <a:t>NTC Waste Group LLC</a:t>
            </a:r>
            <a:r>
              <a:rPr lang="en-US" dirty="0"/>
              <a:t>  </a:t>
            </a:r>
          </a:p>
          <a:p>
            <a:r>
              <a:rPr lang="en-US" dirty="0"/>
              <a:t>All filings included same vague collateral language</a:t>
            </a:r>
          </a:p>
          <a:p>
            <a:r>
              <a:rPr lang="en-US" dirty="0"/>
              <a:t>Debtor filed for bankruptcy </a:t>
            </a:r>
          </a:p>
          <a:p>
            <a:r>
              <a:rPr lang="en-US" dirty="0"/>
              <a:t>Trustee objects to both name and collateral statement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40F4A-765B-4D16-4C46-F13B67A3EF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63718" y="2228295"/>
            <a:ext cx="2256295" cy="3684309"/>
          </a:xfrm>
        </p:spPr>
        <p:txBody>
          <a:bodyPr/>
          <a:lstStyle/>
          <a:p>
            <a:r>
              <a:rPr lang="en-US" dirty="0"/>
              <a:t>Is the name on the filings misleading?</a:t>
            </a:r>
          </a:p>
          <a:p>
            <a:r>
              <a:rPr lang="en-US" dirty="0"/>
              <a:t>Is the collateral language sufficient?</a:t>
            </a:r>
          </a:p>
          <a:p>
            <a:endParaRPr lang="en-US" dirty="0"/>
          </a:p>
          <a:p>
            <a:r>
              <a:rPr lang="en-US" dirty="0"/>
              <a:t>SP tries to use the </a:t>
            </a:r>
          </a:p>
          <a:p>
            <a:r>
              <a:rPr lang="en-US" dirty="0"/>
              <a:t>4-month rule for incorrect name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552B7-9E0C-E5BC-E2F8-91E40FBA54D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2708" y="2228295"/>
            <a:ext cx="2744492" cy="3826276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Court looks at 9-502, &amp; 9-503(a)-debtor name only sufficient if consistent with name of debtor on public organic record.  If not then you end up in “SERIOUSLY MISLEADING”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Court says  4 month does not apply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Collateral - Court said contain “KEY”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Court determined the collateral description is INSUFFICIENT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Filings deemed seriously misleading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1ACA10-FB2A-B5F3-6960-785243F6C2E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i="1" dirty="0"/>
              <a:t>Scarver v. Silverline Servs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15ECF43-AB8E-AE5C-0E0C-8F0E4FAA8D3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81447" y="503339"/>
            <a:ext cx="4905014" cy="550545"/>
          </a:xfrm>
        </p:spPr>
        <p:txBody>
          <a:bodyPr>
            <a:normAutofit/>
          </a:bodyPr>
          <a:lstStyle/>
          <a:p>
            <a:r>
              <a:rPr lang="en-US" altLang="en-US" dirty="0"/>
              <a:t>605 B.R. 264, Georgia 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6820B5-3358-50BE-26A4-DDC992944F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74747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2024 IACA Conference-Detroit Michigan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D2E481-D6F2-4616-E311-E59B55602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C3236D-FB65-584A-8227-5A449D06E6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74747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74747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F6B1B6ED-2FBB-2252-D329-61794155E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791" y="112326"/>
            <a:ext cx="1004444" cy="107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26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7035A25-E280-EB9D-8841-91183A8C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Collateral Description—</a:t>
            </a:r>
            <a:r>
              <a:rPr lang="en-US" b="1" i="1" dirty="0">
                <a:solidFill>
                  <a:srgbClr val="002446"/>
                </a:solidFill>
              </a:rPr>
              <a:t>Scarver Case  </a:t>
            </a: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962ACE4-43F7-02C9-1485-25C0DB799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575" y="1825127"/>
            <a:ext cx="6602136" cy="4439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u="sng" dirty="0">
              <a:solidFill>
                <a:schemeClr val="tx1"/>
              </a:solidFill>
            </a:endParaRP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CB045FC1-8204-29D7-16F6-154845A8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FD17F295-24A8-65CE-ABFD-B8B5B3835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B61ADFA9-B362-EC2D-A23F-6549089E9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EA6EC6-9A6B-689A-E2EC-4198B6A702FB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89B23675-F822-89F2-F8E4-4D2E184B3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479" y="1910295"/>
            <a:ext cx="3260836" cy="3517463"/>
          </a:xfrm>
          <a:prstGeom prst="rect">
            <a:avLst/>
          </a:prstGeom>
        </p:spPr>
      </p:pic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6701A8C8-8D4B-344B-D054-65C7203081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642479" y="1592691"/>
            <a:ext cx="3549521" cy="39271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1EFBCF6-6FCD-AB0C-7666-6A2DA49E2B03}"/>
              </a:ext>
            </a:extLst>
          </p:cNvPr>
          <p:cNvSpPr txBox="1"/>
          <p:nvPr/>
        </p:nvSpPr>
        <p:spPr>
          <a:xfrm>
            <a:off x="1478859" y="1641092"/>
            <a:ext cx="6867972" cy="513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r>
              <a:rPr lang="en-US" b="0" i="0" dirty="0">
                <a:solidFill>
                  <a:srgbClr val="212121"/>
                </a:solidFill>
                <a:effectLst/>
                <a:latin typeface="verdana" panose="020B0604030504040204" pitchFamily="34" charset="0"/>
              </a:rPr>
              <a:t>Grant of Security Interest/UCC-1 Financing Statements. To secure the performance of [Debtor's] obligations hereunder, [Debtor] grants to [Defendant] a continuing security interest in all of [Debtor's] Future Receivables, inventory, equipment, goods, accounts, investment property, and other personal property and assets, and [Debtor] authorizes [Defendant] to file one or more UCC-1 Financing Statements prior to each sale of Future Receivables for purposes of providing public notice of the purchase by [Defendant] from [Debtor] of the Receivables Purchased Amount of Future Receivables and [Defendant's] security interest in all of [Debtor's] Future Receivables, inventory, equipment, goods, accounts, investment property, and other personal property and assets. The UCC-1 Financing Statements will state that the sale of the Future Receivables is an outright sale and not an assignment for security</a:t>
            </a:r>
            <a:endParaRPr lang="en-US" dirty="0">
              <a:solidFill>
                <a:srgbClr val="474747"/>
              </a:solidFill>
              <a:latin typeface="Calibri"/>
              <a:ea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7474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557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Summary—Revisiting The Agenda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/>
          <a:lstStyle/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UCC Background and Scope—Business Needs—Very  Wide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The “W”s Of Filing---Why and Who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UCC 1---Our Foundation Document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UCC 3----The Swiss Army Knife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Sample Case---Gives us the Dimension  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Questions----AND NOW---QUESTIONS?   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 Light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561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THANK YOU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 Light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BB644D86-EC87-44F3-BAF7-1DDE1E1426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3317" y="1600195"/>
            <a:ext cx="8496750" cy="470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5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AGENDA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/>
          <a:lstStyle/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UCC Background and Scope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The “W”s Of Filing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UCC 1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UCC 3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Sample Case</a:t>
            </a:r>
          </a:p>
          <a:p>
            <a:pPr marL="497839" indent="-457200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Questions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 Light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86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CA951DE-6CB0-C4FB-A344-945BD5A2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Background UCC</a:t>
            </a: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11266269-80B5-526D-1FF5-BC8E41A2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BE0013E0-D373-03D7-B612-341FAC1E6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2E5EFAE5-2CF6-54CA-03E8-516177D11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0C6829-82FE-C71F-A793-3A7CF22FAD8D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E30C34B2-D29F-0F83-E41B-BA26E11365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3169"/>
          <a:stretch/>
        </p:blipFill>
        <p:spPr>
          <a:xfrm>
            <a:off x="2934004" y="1930400"/>
            <a:ext cx="6966640" cy="39200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A302A17-30B6-EA46-28CD-DDACB926EA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4005" y="1769191"/>
            <a:ext cx="6966640" cy="4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03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7035A25-E280-EB9D-8841-91183A8C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What Is The Uniform Commercial Code?</a:t>
            </a: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962ACE4-43F7-02C9-1485-25C0DB799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575" y="1825128"/>
            <a:ext cx="6602136" cy="42297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A set of business-related laws dealing with the sale of goods, their transportation and delivery, financing, storage, payments, and various other commercial transactions. </a:t>
            </a:r>
          </a:p>
          <a:p>
            <a:pPr marL="0" indent="0">
              <a:buNone/>
            </a:pPr>
            <a:endParaRPr lang="en-US" dirty="0">
              <a:solidFill>
                <a:srgbClr val="EE313C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EE313C"/>
                </a:solidFill>
              </a:rPr>
              <a:t>Uniform Commercial Code (UCC)</a:t>
            </a:r>
          </a:p>
          <a:p>
            <a:r>
              <a:rPr lang="en-US" dirty="0"/>
              <a:t>Intended to harmonize business transactions in the U.S.</a:t>
            </a:r>
          </a:p>
          <a:p>
            <a:r>
              <a:rPr lang="en-US" dirty="0"/>
              <a:t>Collected into separate parts called Articles</a:t>
            </a:r>
          </a:p>
          <a:p>
            <a:r>
              <a:rPr lang="en-US" dirty="0"/>
              <a:t>Focus on Article 9 or as it is commonly called Revised Article Nine</a:t>
            </a: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CB045FC1-8204-29D7-16F6-154845A8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FD17F295-24A8-65CE-ABFD-B8B5B3835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B61ADFA9-B362-EC2D-A23F-6549089E9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EA6EC6-9A6B-689A-E2EC-4198B6A702FB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89B23675-F822-89F2-F8E4-4D2E184B3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119" y="1910294"/>
            <a:ext cx="3927197" cy="3927197"/>
          </a:xfrm>
          <a:prstGeom prst="rect">
            <a:avLst/>
          </a:prstGeom>
        </p:spPr>
      </p:pic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6701A8C8-8D4B-344B-D054-65C7203081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976119" y="1607700"/>
            <a:ext cx="4031250" cy="464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25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When Does Article Nine Apply?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/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ira Sans Light"/>
              <a:ea typeface="Calibri" panose="020F0502020204030204" pitchFamily="34" charset="0"/>
              <a:cs typeface="+mn-cs"/>
            </a:endParaRPr>
          </a:p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kern="1200" dirty="0">
                <a:solidFill>
                  <a:srgbClr val="FFFFFF"/>
                </a:solidFill>
                <a:effectLst/>
                <a:latin typeface="Fira Sans Light" panose="020B0403050000020004" pitchFamily="34" charset="0"/>
              </a:rPr>
              <a:t>YES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kern="1200" dirty="0">
                <a:solidFill>
                  <a:srgbClr val="FFFFFF"/>
                </a:solidFill>
                <a:effectLst/>
                <a:latin typeface="Fira Sans Light" panose="020B0403050000020004" pitchFamily="34" charset="0"/>
              </a:rPr>
              <a:t>NO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5E0D656-8A22-9692-E019-D5A0D92B54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1122478"/>
              </p:ext>
            </p:extLst>
          </p:nvPr>
        </p:nvGraphicFramePr>
        <p:xfrm>
          <a:off x="1837268" y="1971447"/>
          <a:ext cx="10033154" cy="4630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6577">
                  <a:extLst>
                    <a:ext uri="{9D8B030D-6E8A-4147-A177-3AD203B41FA5}">
                      <a16:colId xmlns:a16="http://schemas.microsoft.com/office/drawing/2014/main" val="961492809"/>
                    </a:ext>
                  </a:extLst>
                </a:gridCol>
                <a:gridCol w="5016577">
                  <a:extLst>
                    <a:ext uri="{9D8B030D-6E8A-4147-A177-3AD203B41FA5}">
                      <a16:colId xmlns:a16="http://schemas.microsoft.com/office/drawing/2014/main" val="3173427803"/>
                    </a:ext>
                  </a:extLst>
                </a:gridCol>
              </a:tblGrid>
              <a:tr h="4693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19004"/>
                  </a:ext>
                </a:extLst>
              </a:tr>
              <a:tr h="4161362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Consensual Security Interests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Personal</a:t>
                      </a:r>
                      <a:r>
                        <a:rPr lang="en-US" sz="2400" baseline="0" dirty="0"/>
                        <a:t> Property (tangible &amp; intangible)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/>
                        <a:t>Fixture Filings </a:t>
                      </a:r>
                    </a:p>
                    <a:p>
                      <a:pPr marL="742950" lvl="1" indent="-285750">
                        <a:spcAft>
                          <a:spcPts val="6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baseline="0" dirty="0"/>
                        <a:t>i.e. UCC filings that </a:t>
                      </a:r>
                      <a:r>
                        <a:rPr lang="en-US" sz="2400" i="0" u="sng" baseline="0" dirty="0"/>
                        <a:t>relate</a:t>
                      </a:r>
                      <a:r>
                        <a:rPr lang="en-US" sz="2400" i="0" baseline="0" dirty="0"/>
                        <a:t> to real property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i="0" baseline="0" dirty="0"/>
                        <a:t>Leases, Consignments, Bailments (all meeting required criteria)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solidFill>
                            <a:srgbClr val="EE313C"/>
                          </a:solidFill>
                        </a:rPr>
                        <a:t>Non-Consensual Liens </a:t>
                      </a:r>
                    </a:p>
                    <a:p>
                      <a:pPr marL="742950" lvl="1" indent="-285750">
                        <a:spcAft>
                          <a:spcPts val="6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baseline="0" dirty="0">
                          <a:solidFill>
                            <a:srgbClr val="EE313C"/>
                          </a:solidFill>
                        </a:rPr>
                        <a:t>E.g., tax liens, judgment liens, mechanic’s liens, etc.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>
                          <a:solidFill>
                            <a:srgbClr val="EE313C"/>
                          </a:solidFill>
                        </a:rPr>
                        <a:t>Real Property Filings </a:t>
                      </a:r>
                    </a:p>
                    <a:p>
                      <a:pPr marL="742950" lvl="1" indent="-285750">
                        <a:spcAft>
                          <a:spcPts val="6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baseline="0" dirty="0">
                          <a:solidFill>
                            <a:srgbClr val="EE313C"/>
                          </a:solidFill>
                        </a:rPr>
                        <a:t>E.g., mortgages, deeds of trust, etc.</a:t>
                      </a:r>
                    </a:p>
                    <a:p>
                      <a:pPr marL="742950" lvl="1" indent="-285750">
                        <a:spcAft>
                          <a:spcPts val="6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baseline="0" dirty="0">
                          <a:solidFill>
                            <a:srgbClr val="FFFF00"/>
                          </a:solidFill>
                          <a:highlight>
                            <a:srgbClr val="000080"/>
                          </a:highlight>
                        </a:rPr>
                        <a:t>THESE NEED SEPARATE FILINGS</a:t>
                      </a:r>
                      <a:r>
                        <a:rPr lang="en-US" sz="2400" baseline="0" dirty="0">
                          <a:solidFill>
                            <a:srgbClr val="FFFF00"/>
                          </a:solidFill>
                        </a:rPr>
                        <a:t>!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204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59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9B4CCF-FEF8-14E4-A291-46E0E015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Transaction Types Covered By Article 9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96DEAB-67AD-E971-4341-3F06F67E4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269" y="1910294"/>
            <a:ext cx="9237131" cy="4144624"/>
          </a:xfrm>
        </p:spPr>
        <p:txBody>
          <a:bodyPr>
            <a:normAutofit fontScale="92500" lnSpcReduction="20000"/>
          </a:bodyPr>
          <a:lstStyle/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Real Estate (and Fixtures)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Mergers and Acquisitions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 Asset Purchase and Sales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Loans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Equity/Investments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Bankruptcy Restructuring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Consignment Agreement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Leases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Transmitting Utilities</a:t>
            </a:r>
          </a:p>
          <a:p>
            <a:pPr marL="304800" marR="0" lvl="0" indent="-304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AC3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>
                <a:solidFill>
                  <a:srgbClr val="474747"/>
                </a:solidFill>
                <a:latin typeface="Calibri"/>
                <a:ea typeface="+mn-ea"/>
              </a:rPr>
              <a:t>Any Type of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747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Restructuring</a:t>
            </a: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08C2EAF-08C2-C80C-A463-78DD422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4" name="Picture 13" descr="Logo&#10;&#10;Description automatically generated with low confidence">
            <a:extLst>
              <a:ext uri="{FF2B5EF4-FFF2-40B4-BE49-F238E27FC236}">
                <a16:creationId xmlns:a16="http://schemas.microsoft.com/office/drawing/2014/main" id="{BE2C8D4D-EAB8-C5C4-E0EE-6F75B1F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ABC9B0B-70EF-5BA6-3808-C34C864A0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E75F02-6788-0CB9-0B37-8EB1F5A06208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98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7035A25-E280-EB9D-8841-91183A8C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Who Is Who in Revised Article 9 World? </a:t>
            </a: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962ACE4-43F7-02C9-1485-25C0DB799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575" y="1825127"/>
            <a:ext cx="6602136" cy="443952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National Conference of Commissioners for Uniform State Laws (NCCUSL) 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http://www.uniformlaws.org/</a:t>
            </a:r>
            <a:endParaRPr lang="en-US" sz="2000" dirty="0">
              <a:solidFill>
                <a:srgbClr val="FF0000"/>
              </a:solidFill>
            </a:endParaRPr>
          </a:p>
          <a:p>
            <a:pPr marL="40639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800" dirty="0"/>
              <a:t>American Law Institute </a:t>
            </a:r>
            <a:r>
              <a:rPr lang="en-US" sz="2000" dirty="0">
                <a:solidFill>
                  <a:srgbClr val="FF0000"/>
                </a:solidFill>
              </a:rPr>
              <a:t>http://www.ali.org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800" dirty="0"/>
              <a:t>American Bar Association, UCC Committee </a:t>
            </a:r>
            <a:r>
              <a:rPr lang="en-US" sz="2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https://www.americanbar.org/groups/business_law/committees/ucc/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800" dirty="0"/>
              <a:t>International Association of Commercial Administrators (IACA) </a:t>
            </a:r>
            <a:r>
              <a:rPr lang="en-US" sz="2000" dirty="0">
                <a:solidFill>
                  <a:srgbClr val="FF0000"/>
                </a:solidFill>
              </a:rPr>
              <a:t>http://www.iaca.org </a:t>
            </a:r>
          </a:p>
          <a:p>
            <a:endParaRPr lang="en-US" dirty="0">
              <a:solidFill>
                <a:srgbClr val="002446"/>
              </a:solidFill>
            </a:endParaRP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CB045FC1-8204-29D7-16F6-154845A8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FD17F295-24A8-65CE-ABFD-B8B5B3835C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B61ADFA9-B362-EC2D-A23F-6549089E9C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EA6EC6-9A6B-689A-E2EC-4198B6A702FB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89B23675-F822-89F2-F8E4-4D2E184B3E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119" y="1910294"/>
            <a:ext cx="3927197" cy="3927197"/>
          </a:xfrm>
          <a:prstGeom prst="rect">
            <a:avLst/>
          </a:prstGeom>
        </p:spPr>
      </p:pic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6701A8C8-8D4B-344B-D054-65C7203081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976119" y="1607700"/>
            <a:ext cx="4031250" cy="464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>
            <a:extLst>
              <a:ext uri="{FF2B5EF4-FFF2-40B4-BE49-F238E27FC236}">
                <a16:creationId xmlns:a16="http://schemas.microsoft.com/office/drawing/2014/main" id="{9CA951DE-6CB0-C4FB-A344-945BD5A2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270" y="278966"/>
            <a:ext cx="8873063" cy="107810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446"/>
                </a:solidFill>
              </a:rPr>
              <a:t>The “W”s of UCC Filing</a:t>
            </a:r>
          </a:p>
        </p:txBody>
      </p:sp>
      <p:sp>
        <p:nvSpPr>
          <p:cNvPr id="14" name="Footer Placeholder 11">
            <a:extLst>
              <a:ext uri="{FF2B5EF4-FFF2-40B4-BE49-F238E27FC236}">
                <a16:creationId xmlns:a16="http://schemas.microsoft.com/office/drawing/2014/main" id="{11266269-80B5-526D-1FF5-BC8E41A2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199" y="6305548"/>
            <a:ext cx="734825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IACA Conference – Detroit, Michigan </a:t>
            </a:r>
          </a:p>
        </p:txBody>
      </p:sp>
      <p:pic>
        <p:nvPicPr>
          <p:cNvPr id="15" name="Picture 14" descr="Logo&#10;&#10;Description automatically generated with low confidence">
            <a:extLst>
              <a:ext uri="{FF2B5EF4-FFF2-40B4-BE49-F238E27FC236}">
                <a16:creationId xmlns:a16="http://schemas.microsoft.com/office/drawing/2014/main" id="{BE0013E0-D373-03D7-B612-341FAC1E6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926" y="271462"/>
            <a:ext cx="1004444" cy="1078104"/>
          </a:xfrm>
          <a:prstGeom prst="rect">
            <a:avLst/>
          </a:prstGeom>
        </p:spPr>
      </p:pic>
      <p:pic>
        <p:nvPicPr>
          <p:cNvPr id="16" name="Picture 15" descr="Background pattern&#10;&#10;Description automatically generated">
            <a:extLst>
              <a:ext uri="{FF2B5EF4-FFF2-40B4-BE49-F238E27FC236}">
                <a16:creationId xmlns:a16="http://schemas.microsoft.com/office/drawing/2014/main" id="{2E5EFAE5-2CF6-54CA-03E8-516177D11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8858" cy="685800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0C6829-82FE-C71F-A793-3A7CF22FAD8D}"/>
              </a:ext>
            </a:extLst>
          </p:cNvPr>
          <p:cNvCxnSpPr>
            <a:cxnSpLocks/>
          </p:cNvCxnSpPr>
          <p:nvPr/>
        </p:nvCxnSpPr>
        <p:spPr>
          <a:xfrm>
            <a:off x="1921933" y="1600195"/>
            <a:ext cx="10270067" cy="0"/>
          </a:xfrm>
          <a:prstGeom prst="line">
            <a:avLst/>
          </a:prstGeom>
          <a:ln>
            <a:solidFill>
              <a:srgbClr val="B890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hand writing on a chalkboard&#10;&#10;Description automatically generated">
            <a:extLst>
              <a:ext uri="{FF2B5EF4-FFF2-40B4-BE49-F238E27FC236}">
                <a16:creationId xmlns:a16="http://schemas.microsoft.com/office/drawing/2014/main" id="{E30C34B2-D29F-0F83-E41B-BA26E11365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3169"/>
          <a:stretch/>
        </p:blipFill>
        <p:spPr>
          <a:xfrm>
            <a:off x="2934004" y="1930400"/>
            <a:ext cx="6966640" cy="39200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A302A17-30B6-EA46-28CD-DDACB926EA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4005" y="1769191"/>
            <a:ext cx="6966640" cy="4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899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1521</Words>
  <Application>Microsoft Office PowerPoint</Application>
  <PresentationFormat>Widescreen</PresentationFormat>
  <Paragraphs>194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Fira Sans Light</vt:lpstr>
      <vt:lpstr>verdana</vt:lpstr>
      <vt:lpstr>Wingdings</vt:lpstr>
      <vt:lpstr>1_Office Theme</vt:lpstr>
      <vt:lpstr>UCC Foundations </vt:lpstr>
      <vt:lpstr>Disclaimer</vt:lpstr>
      <vt:lpstr>AGENDA</vt:lpstr>
      <vt:lpstr>Background UCC</vt:lpstr>
      <vt:lpstr>What Is The Uniform Commercial Code?</vt:lpstr>
      <vt:lpstr>When Does Article Nine Apply?</vt:lpstr>
      <vt:lpstr>Transaction Types Covered By Article 9</vt:lpstr>
      <vt:lpstr>Who Is Who in Revised Article 9 World? </vt:lpstr>
      <vt:lpstr>The “W”s of UCC Filing</vt:lpstr>
      <vt:lpstr>Why File?</vt:lpstr>
      <vt:lpstr>Who Is Filing? The Big Four</vt:lpstr>
      <vt:lpstr>UCC 1:  The Base</vt:lpstr>
      <vt:lpstr>UCC 1</vt:lpstr>
      <vt:lpstr>What Is The “Location of Debtor”</vt:lpstr>
      <vt:lpstr>Requirements For “Legal Sufficiency”</vt:lpstr>
      <vt:lpstr>Errors &amp; Omissions </vt:lpstr>
      <vt:lpstr>What Is Search Logic</vt:lpstr>
      <vt:lpstr>PowerPoint Presentation</vt:lpstr>
      <vt:lpstr>UCC-3 Financing Statement</vt:lpstr>
      <vt:lpstr>UCC-3 Financing Statement: Example</vt:lpstr>
      <vt:lpstr>CASE LAW EXAMPLE</vt:lpstr>
      <vt:lpstr>Case Law</vt:lpstr>
      <vt:lpstr>Collateral Description—Scarver Case  </vt:lpstr>
      <vt:lpstr>Summary—Revisiting The Agenda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 Foundations</dc:title>
  <dc:creator>Dan Lias</dc:creator>
  <cp:lastModifiedBy>Lupo, Alexis (LARA)</cp:lastModifiedBy>
  <cp:revision>2</cp:revision>
  <dcterms:created xsi:type="dcterms:W3CDTF">2024-04-23T12:03:00Z</dcterms:created>
  <dcterms:modified xsi:type="dcterms:W3CDTF">2024-05-30T17:37:58Z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etDate">
    <vt:lpwstr>2024-05-30T17:37:43Z</vt:lpwstr>
  </property>
  <property fmtid="{D5CDD505-2E9C-101B-9397-08002B2CF9AE}" pid="4" name="MSIP_Label_3a2fed65-62e7-46ea-af74-187e0c17143a_Method">
    <vt:lpwstr>Privileged</vt:lpwstr>
  </property>
  <property fmtid="{D5CDD505-2E9C-101B-9397-08002B2CF9AE}" pid="5" name="MSIP_Label_3a2fed65-62e7-46ea-af74-187e0c17143a_Name">
    <vt:lpwstr>3a2fed65-62e7-46ea-af74-187e0c17143a</vt:lpwstr>
  </property>
  <property fmtid="{D5CDD505-2E9C-101B-9397-08002B2CF9AE}" pid="6" name="MSIP_Label_3a2fed65-62e7-46ea-af74-187e0c17143a_SiteId">
    <vt:lpwstr>d5fb7087-3777-42ad-966a-892ef47225d1</vt:lpwstr>
  </property>
  <property fmtid="{D5CDD505-2E9C-101B-9397-08002B2CF9AE}" pid="7" name="MSIP_Label_3a2fed65-62e7-46ea-af74-187e0c17143a_ActionId">
    <vt:lpwstr>f53cb7da-f5db-4a66-a949-aa4e0cc8320c</vt:lpwstr>
  </property>
  <property fmtid="{D5CDD505-2E9C-101B-9397-08002B2CF9AE}" pid="8" name="MSIP_Label_3a2fed65-62e7-46ea-af74-187e0c17143a_ContentBits">
    <vt:lpwstr>0</vt:lpwstr>
  </property>
</Properties>
</file>