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8"/>
  </p:notesMasterIdLst>
  <p:sldIdLst>
    <p:sldId id="258" r:id="rId2"/>
    <p:sldId id="259" r:id="rId3"/>
    <p:sldId id="261" r:id="rId4"/>
    <p:sldId id="260" r:id="rId5"/>
    <p:sldId id="272" r:id="rId6"/>
    <p:sldId id="262" r:id="rId7"/>
    <p:sldId id="273" r:id="rId8"/>
    <p:sldId id="268" r:id="rId9"/>
    <p:sldId id="269" r:id="rId10"/>
    <p:sldId id="263" r:id="rId11"/>
    <p:sldId id="271" r:id="rId12"/>
    <p:sldId id="264" r:id="rId13"/>
    <p:sldId id="265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75C"/>
    <a:srgbClr val="FFF8DF"/>
    <a:srgbClr val="142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AFE6C-D34F-4571-BD04-F49131728EE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0208B-3105-416E-88B7-5C6CDE4D7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0208B-3105-416E-88B7-5C6CDE4D73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2D99-1673-0262-4E00-2C053BDBC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8F607-AD30-805D-E0F7-0A68A973F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2443-D42E-04BE-F1FD-1CBB62CF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A5A70-6FE1-B082-F3C8-FA3603BA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E20A7-AD22-6DEE-8EA7-E0F59514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4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45B5-8866-152B-B661-688FE2BE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E1A20-F53B-2974-7667-983642EE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2E0CC-640B-57A6-5BD7-1198F72A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69EC-C9A7-BC0D-D47A-4CFE73F9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0DF0B-6772-A73F-9213-80ECA752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1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0DBDF-D278-9990-E74E-F4EEA3C3C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61074-1D21-5F07-84EC-3329C5883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7159-863D-7418-B66A-7820710A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67B49-5A11-4F70-3F70-DB32F1A0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52785-B958-4801-7471-95EA337C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CE6F-11F7-F535-5685-B70FA703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C3D0-5AFF-A8BF-ACA2-30DAD29F8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FC31-C48A-D476-7B0B-7AFA8E43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D3E4F-8003-F461-EF0A-298583FB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F94B7-7D97-A46A-D008-0DA5CF04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C05C-2452-B304-835B-B8BC77AA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BD71E-A955-25CE-F761-44C9205B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08982-D583-0644-91BB-2316FA84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5D94D-6FDD-3234-14CF-B198BB26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0A800-B4A8-0460-1315-F7978673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FC82-904B-BC7C-3786-80DB8E44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52E94-3B41-3ED4-6135-3C19C50C7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162CB-B76C-232F-01A2-F684DB28E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FB8B6-3963-F758-6CAD-928D8D5D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22E8A-8D22-020A-41FB-D05C5F05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6DF26-4290-D61D-D295-AA26AB8A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6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847B-B2E4-9CA1-E8B8-205E95A2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00AD7-6F33-6975-119C-3F27E64AA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1B52C-1BA1-72BF-1C68-6D59FD5A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33B95-640C-5810-E901-6C9813D2B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AF9F9-72BC-D277-ED9A-ADF064D25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0365D6-62B3-4970-39AE-1BF4389F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F12E1-22F1-1BF9-ED67-276FC7B7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5F756-3074-F64E-90CC-9270B3BE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7CE7-6688-8A0D-231F-1DD141D4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2B29F-62A6-CFD2-4680-8FCBB580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E03DC-FFF4-984D-808D-50D989D0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4BF3-B2E9-2641-CAC2-CDF36E71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E5A72-02E6-9C5E-8631-04F68AD4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F0993-9D31-3060-30D2-66D77FCD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739BA-A2F8-B15D-E0AB-1F518FDF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FDB1-636C-D02C-47DA-9FF25C5E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F44D-B315-1F7B-84D8-E1ED3254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206F0-1C5C-3122-FFB0-DADBF1C9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7849A-090D-DB5D-9263-DE41F64F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379AE-A62B-A0AF-5986-38F5A6DB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8EC58-788C-A0BF-0E68-95537470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8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5252-0033-9EE6-88CB-A267E3A1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4F694-A3FA-1DE3-5F15-14C7F457F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A5D95-FD1C-2C9A-9922-1EB1C630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3A987-301F-58B5-B503-A96CD41A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0162-63AC-6042-10D6-C9E82A80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D29C3-DC8B-FA49-18B8-5CAA748E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4479E-CF2C-9469-51D9-C3013E50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F87A0-D5A6-E84E-3E41-A527A42BE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CBEF-5F94-6941-EAC5-5A92A576A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49B99-EFC9-4DAD-AECE-9FD6CE80A5D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BA850-B510-7B22-5757-3B1525C31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BB7D5-1C8C-AF69-E84E-56830B46A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58306-BF34-4569-991A-90F1C5BC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7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B0F4BAF8-CD84-60AD-EF67-FE1D936D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92B6002-5969-6A24-530C-25898274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45087"/>
            <a:ext cx="10515600" cy="350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B097-86CA-82B5-1EF3-7ED367C6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877" y="4699409"/>
            <a:ext cx="7910245" cy="135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6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89D6-F231-0B71-9010-2389DE40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</a:rPr>
              <a:t>Language Hubs</a:t>
            </a:r>
            <a:br>
              <a:rPr lang="en-US" dirty="0">
                <a:solidFill>
                  <a:srgbClr val="F2C75C"/>
                </a:solidFill>
                <a:latin typeface="Lato" panose="020F0502020204030203" pitchFamily="34" charset="0"/>
              </a:rPr>
            </a:br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</a:rPr>
              <a:t>vs</a:t>
            </a:r>
            <a:br>
              <a:rPr lang="en-US" dirty="0">
                <a:solidFill>
                  <a:srgbClr val="F2C75C"/>
                </a:solidFill>
                <a:latin typeface="Lato" panose="020F0502020204030203" pitchFamily="34" charset="0"/>
              </a:rPr>
            </a:br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</a:rPr>
              <a:t>Integrated Content</a:t>
            </a:r>
          </a:p>
        </p:txBody>
      </p:sp>
    </p:spTree>
    <p:extLst>
      <p:ext uri="{BB962C8B-B14F-4D97-AF65-F5344CB8AC3E}">
        <p14:creationId xmlns:p14="http://schemas.microsoft.com/office/powerpoint/2010/main" val="19173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F6DD5-5B7A-62C5-EA2E-023A89152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" y="201650"/>
            <a:ext cx="11179509" cy="6454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01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A1A2C-B922-E177-4A5A-72E9EAD7D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5" y="838031"/>
            <a:ext cx="11637470" cy="5181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521832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42ADA-3CC3-7575-EDA9-538DD6A4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66" y="191091"/>
            <a:ext cx="8270668" cy="647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31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E5F38E3-988B-35BC-319F-C02ED580C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882684"/>
              </p:ext>
            </p:extLst>
          </p:nvPr>
        </p:nvGraphicFramePr>
        <p:xfrm>
          <a:off x="519318" y="164210"/>
          <a:ext cx="5045740" cy="652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898" progId="AcroExch.Document.DC">
                  <p:embed/>
                </p:oleObj>
              </mc:Choice>
              <mc:Fallback>
                <p:oleObj name="Acrobat Document" r:id="rId2" imgW="4663440" imgH="60348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9318" y="164210"/>
                        <a:ext cx="5045740" cy="6529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24C26A-0BFA-A0B4-B97B-DE6C13A7F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17108"/>
              </p:ext>
            </p:extLst>
          </p:nvPr>
        </p:nvGraphicFramePr>
        <p:xfrm>
          <a:off x="6626944" y="164210"/>
          <a:ext cx="5045740" cy="652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898" progId="AcroExch.Document.DC">
                  <p:embed/>
                </p:oleObj>
              </mc:Choice>
              <mc:Fallback>
                <p:oleObj name="Acrobat Document" r:id="rId4" imgW="4663440" imgH="60348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6944" y="164210"/>
                        <a:ext cx="5045740" cy="6529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2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yellow text&#10;&#10;Description automatically generated">
            <a:extLst>
              <a:ext uri="{FF2B5EF4-FFF2-40B4-BE49-F238E27FC236}">
                <a16:creationId xmlns:a16="http://schemas.microsoft.com/office/drawing/2014/main" id="{EA5E82C2-D321-1770-A0B0-81FA0DA93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A8CF0-67F1-9006-E561-05184170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705" y="2338523"/>
            <a:ext cx="9028589" cy="831543"/>
          </a:xfrm>
        </p:spPr>
        <p:txBody>
          <a:bodyPr anchor="t" anchorCtr="1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F2C75C"/>
                </a:solidFill>
                <a:latin typeface="Lato" panose="020F0502020204030203" pitchFamily="34" charset="0"/>
              </a:rPr>
              <a:t>As it will become VERY CLEAR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18136-BE61-2310-B963-96D0280D68CE}"/>
              </a:ext>
            </a:extLst>
          </p:cNvPr>
          <p:cNvSpPr txBox="1">
            <a:spLocks/>
          </p:cNvSpPr>
          <p:nvPr/>
        </p:nvSpPr>
        <p:spPr>
          <a:xfrm>
            <a:off x="1306776" y="3838856"/>
            <a:ext cx="9578448" cy="1488611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2C75C"/>
                </a:solidFill>
                <a:latin typeface="Lato" panose="020F0502020204030203" pitchFamily="34" charset="0"/>
              </a:rPr>
              <a:t>I am not an expert.</a:t>
            </a:r>
          </a:p>
        </p:txBody>
      </p:sp>
    </p:spTree>
    <p:extLst>
      <p:ext uri="{BB962C8B-B14F-4D97-AF65-F5344CB8AC3E}">
        <p14:creationId xmlns:p14="http://schemas.microsoft.com/office/powerpoint/2010/main" val="10954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8CBF-4D0B-E914-3B82-142C541A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9012"/>
            <a:ext cx="10515600" cy="17599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Well, what do all of the</a:t>
            </a:r>
            <a:br>
              <a:rPr lang="en-US" dirty="0">
                <a:solidFill>
                  <a:srgbClr val="F2C7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rest of you do?</a:t>
            </a:r>
          </a:p>
        </p:txBody>
      </p:sp>
    </p:spTree>
    <p:extLst>
      <p:ext uri="{BB962C8B-B14F-4D97-AF65-F5344CB8AC3E}">
        <p14:creationId xmlns:p14="http://schemas.microsoft.com/office/powerpoint/2010/main" val="13973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01E278-BAF8-741D-65F0-8F662939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98693"/>
            <a:ext cx="10515600" cy="1551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2C75C"/>
                </a:solidFill>
                <a:latin typeface="Lato" panose="020F0502020204030203" pitchFamily="34" charset="0"/>
              </a:rPr>
              <a:t>What do the other states translate?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3CDDB9-5543-82D6-48C2-C31E9A741B9A}"/>
              </a:ext>
            </a:extLst>
          </p:cNvPr>
          <p:cNvSpPr/>
          <p:nvPr/>
        </p:nvSpPr>
        <p:spPr>
          <a:xfrm>
            <a:off x="1253232" y="1864310"/>
            <a:ext cx="9685538" cy="3311371"/>
          </a:xfrm>
          <a:prstGeom prst="rect">
            <a:avLst/>
          </a:prstGeom>
          <a:solidFill>
            <a:srgbClr val="F2C7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B576C3-5B81-CFF5-3649-7EB261184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059622"/>
            <a:ext cx="5181600" cy="424163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Elections</a:t>
            </a:r>
          </a:p>
          <a:p>
            <a:pPr marL="0" indent="0" algn="r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Apostille</a:t>
            </a:r>
          </a:p>
          <a:p>
            <a:pPr marL="0" indent="0" algn="r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Business Services</a:t>
            </a:r>
          </a:p>
          <a:p>
            <a:pPr marL="0" indent="0" algn="r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UCC</a:t>
            </a:r>
          </a:p>
          <a:p>
            <a:pPr marL="0" indent="0" algn="r">
              <a:buNone/>
            </a:pPr>
            <a:endParaRPr lang="en-US" sz="3600" dirty="0">
              <a:solidFill>
                <a:srgbClr val="F2C75C"/>
              </a:solidFill>
              <a:latin typeface="Lato" panose="020F0502020204030203" pitchFamily="34" charset="0"/>
            </a:endParaRPr>
          </a:p>
          <a:p>
            <a:pPr marL="0" indent="0" algn="r">
              <a:buNone/>
            </a:pPr>
            <a:r>
              <a:rPr lang="en-US" sz="4400" dirty="0">
                <a:solidFill>
                  <a:srgbClr val="F2C75C"/>
                </a:solidFill>
                <a:latin typeface="Lato" panose="020F0502020204030203" pitchFamily="34" charset="0"/>
              </a:rPr>
              <a:t>All Four?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D208AC-7F04-70FE-69EF-69E240263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832" y="2080132"/>
            <a:ext cx="518160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17 States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8 States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4 States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142747"/>
                </a:solidFill>
                <a:latin typeface="Lato" panose="020F0502020204030203" pitchFamily="34" charset="0"/>
              </a:rPr>
              <a:t>3 States</a:t>
            </a:r>
          </a:p>
          <a:p>
            <a:pPr marL="0" indent="0">
              <a:buNone/>
            </a:pPr>
            <a:endParaRPr lang="en-US" sz="3600" dirty="0">
              <a:solidFill>
                <a:srgbClr val="F2C75C"/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2C75C"/>
                </a:solidFill>
                <a:latin typeface="Lato" panose="020F0502020204030203" pitchFamily="34" charset="0"/>
              </a:rPr>
              <a:t>Zero States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57677E-81B3-5B46-DCF0-4B4C495FEA47}"/>
              </a:ext>
            </a:extLst>
          </p:cNvPr>
          <p:cNvCxnSpPr/>
          <p:nvPr/>
        </p:nvCxnSpPr>
        <p:spPr>
          <a:xfrm>
            <a:off x="6250432" y="2059622"/>
            <a:ext cx="0" cy="2849729"/>
          </a:xfrm>
          <a:prstGeom prst="line">
            <a:avLst/>
          </a:prstGeom>
          <a:ln>
            <a:solidFill>
              <a:srgbClr val="FFF8D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8CBF-4D0B-E914-3B82-142C541A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0"/>
            <a:ext cx="10515600" cy="983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languages?</a:t>
            </a:r>
          </a:p>
        </p:txBody>
      </p:sp>
    </p:spTree>
    <p:extLst>
      <p:ext uri="{BB962C8B-B14F-4D97-AF65-F5344CB8AC3E}">
        <p14:creationId xmlns:p14="http://schemas.microsoft.com/office/powerpoint/2010/main" val="37494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40ADE6-278F-7DBB-C8BF-736A392F6595}"/>
              </a:ext>
            </a:extLst>
          </p:cNvPr>
          <p:cNvSpPr/>
          <p:nvPr/>
        </p:nvSpPr>
        <p:spPr>
          <a:xfrm>
            <a:off x="1" y="257452"/>
            <a:ext cx="3573728" cy="6365290"/>
          </a:xfrm>
          <a:prstGeom prst="rect">
            <a:avLst/>
          </a:prstGeom>
          <a:solidFill>
            <a:srgbClr val="F2C7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58867-D8C6-0E72-0A2D-ED91FAF4FAA2}"/>
              </a:ext>
            </a:extLst>
          </p:cNvPr>
          <p:cNvSpPr txBox="1"/>
          <p:nvPr/>
        </p:nvSpPr>
        <p:spPr>
          <a:xfrm>
            <a:off x="555321" y="389566"/>
            <a:ext cx="3281819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Spanish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Somali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Hmong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Russian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Chinese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Karen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Lao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Vietnamese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Amharic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Khmer</a:t>
            </a:r>
          </a:p>
          <a:p>
            <a:r>
              <a:rPr lang="en-US" sz="3600" b="1" dirty="0">
                <a:solidFill>
                  <a:srgbClr val="142747"/>
                </a:solidFill>
                <a:latin typeface="Lato" panose="020F0502020204030203" pitchFamily="34" charset="0"/>
              </a:rPr>
              <a:t>Oromo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2C75C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2C75C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CFB22-102D-1C43-E592-67F9DACAF8D0}"/>
              </a:ext>
            </a:extLst>
          </p:cNvPr>
          <p:cNvSpPr txBox="1"/>
          <p:nvPr/>
        </p:nvSpPr>
        <p:spPr>
          <a:xfrm>
            <a:off x="4549036" y="1605419"/>
            <a:ext cx="3569917" cy="464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1C187-9E9C-3ED7-04A6-D8E3FD1D96CF}"/>
              </a:ext>
            </a:extLst>
          </p:cNvPr>
          <p:cNvSpPr txBox="1"/>
          <p:nvPr/>
        </p:nvSpPr>
        <p:spPr>
          <a:xfrm>
            <a:off x="5260932" y="1605419"/>
            <a:ext cx="3569917" cy="4647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733BD-647A-C327-11DB-39DE619F828E}"/>
              </a:ext>
            </a:extLst>
          </p:cNvPr>
          <p:cNvSpPr txBox="1"/>
          <p:nvPr/>
        </p:nvSpPr>
        <p:spPr>
          <a:xfrm>
            <a:off x="4165492" y="605425"/>
            <a:ext cx="8318377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“How to Register your Business”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“How to Renew or Amend Your Business Filing”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“Additional Actions Yellow Sheet”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“How to Create an Account”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“How to Get an Apostille”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“How to Order Copies”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“CTA/BOI”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2C75C"/>
                </a:solidFill>
                <a:latin typeface="Lato" panose="020F0502020204030203" pitchFamily="34" charset="0"/>
              </a:rPr>
              <a:t>Language Hub Welcome Language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F2C75C"/>
              </a:solidFill>
              <a:latin typeface="Lato" panose="020F050202020403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2C75C"/>
              </a:solidFill>
              <a:latin typeface="Lato" panose="020F050202020403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2C75C"/>
              </a:solidFill>
              <a:latin typeface="Lato" panose="020F050202020403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2C75C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8CBF-4D0B-E914-3B82-142C541A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4319"/>
            <a:ext cx="10515600" cy="1649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much does</a:t>
            </a:r>
            <a:br>
              <a:rPr lang="en-US" dirty="0">
                <a:solidFill>
                  <a:srgbClr val="F2C7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rgbClr val="F2C7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Google Translate cost?</a:t>
            </a:r>
          </a:p>
        </p:txBody>
      </p:sp>
    </p:spTree>
    <p:extLst>
      <p:ext uri="{BB962C8B-B14F-4D97-AF65-F5344CB8AC3E}">
        <p14:creationId xmlns:p14="http://schemas.microsoft.com/office/powerpoint/2010/main" val="17676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8A252-A693-286D-C066-DBDB9CF3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4" y="691920"/>
            <a:ext cx="9012711" cy="4559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0D4FE-36AE-5E10-4B80-B4F5310B50AF}"/>
              </a:ext>
            </a:extLst>
          </p:cNvPr>
          <p:cNvSpPr txBox="1"/>
          <p:nvPr/>
        </p:nvSpPr>
        <p:spPr>
          <a:xfrm>
            <a:off x="218982" y="5777819"/>
            <a:ext cx="1175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C75C"/>
                </a:solidFill>
                <a:latin typeface="Lato" panose="020F0502020204030203" pitchFamily="34" charset="0"/>
              </a:rPr>
              <a:t>AMHARIC - $0.34   </a:t>
            </a:r>
            <a:r>
              <a:rPr lang="en-US" sz="3200" b="1" dirty="0">
                <a:solidFill>
                  <a:srgbClr val="FFF8DF"/>
                </a:solidFill>
                <a:latin typeface="Lato" panose="020F0502020204030203" pitchFamily="34" charset="0"/>
              </a:rPr>
              <a:t>|</a:t>
            </a:r>
            <a:r>
              <a:rPr lang="en-US" sz="3200" b="1" dirty="0">
                <a:solidFill>
                  <a:srgbClr val="F2C75C"/>
                </a:solidFill>
                <a:latin typeface="Lato" panose="020F0502020204030203" pitchFamily="34" charset="0"/>
              </a:rPr>
              <a:t>   KHMER - $0.38   </a:t>
            </a:r>
            <a:r>
              <a:rPr lang="en-US" sz="3200" b="1" dirty="0">
                <a:solidFill>
                  <a:srgbClr val="FFF8DF"/>
                </a:solidFill>
                <a:latin typeface="Lato" panose="020F0502020204030203" pitchFamily="34" charset="0"/>
              </a:rPr>
              <a:t>|</a:t>
            </a:r>
            <a:r>
              <a:rPr lang="en-US" b="1" dirty="0">
                <a:solidFill>
                  <a:srgbClr val="F2C75C"/>
                </a:solidFill>
                <a:latin typeface="Lato" panose="020F0502020204030203" pitchFamily="34" charset="0"/>
              </a:rPr>
              <a:t>	    </a:t>
            </a:r>
            <a:r>
              <a:rPr lang="en-US" sz="3200" b="1" dirty="0">
                <a:solidFill>
                  <a:srgbClr val="F2C75C"/>
                </a:solidFill>
                <a:latin typeface="Lato" panose="020F0502020204030203" pitchFamily="34" charset="0"/>
              </a:rPr>
              <a:t>OROMO - $0.39</a:t>
            </a:r>
            <a:endParaRPr lang="en-US" b="1" dirty="0">
              <a:solidFill>
                <a:srgbClr val="F2C75C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5ABB2-20E8-8209-8DF9-4ECF38C9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07" y="409606"/>
            <a:ext cx="9331583" cy="432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6FB626-55F8-A2DD-C3A9-21689EC3D79A}"/>
              </a:ext>
            </a:extLst>
          </p:cNvPr>
          <p:cNvSpPr txBox="1"/>
          <p:nvPr/>
        </p:nvSpPr>
        <p:spPr>
          <a:xfrm>
            <a:off x="218983" y="4909060"/>
            <a:ext cx="1175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C75C"/>
                </a:solidFill>
                <a:latin typeface="Lato" panose="020F0502020204030203" pitchFamily="34" charset="0"/>
              </a:rPr>
              <a:t>In 2023 we received an ongoing $40K appropriation for translation and outreach.</a:t>
            </a:r>
            <a:endParaRPr lang="en-US" b="1" dirty="0">
              <a:solidFill>
                <a:srgbClr val="F2C75C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6FF61-F585-861B-5B46-F6180C060893}"/>
              </a:ext>
            </a:extLst>
          </p:cNvPr>
          <p:cNvSpPr txBox="1"/>
          <p:nvPr/>
        </p:nvSpPr>
        <p:spPr>
          <a:xfrm>
            <a:off x="3175819" y="6008706"/>
            <a:ext cx="58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C75C"/>
                </a:solidFill>
                <a:latin typeface="Lato" panose="020F0502020204030203" pitchFamily="34" charset="0"/>
              </a:rPr>
              <a:t>Plus an FTE!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35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166</Words>
  <Application>Microsoft Office PowerPoint</Application>
  <PresentationFormat>Widescreen</PresentationFormat>
  <Paragraphs>44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Lato</vt:lpstr>
      <vt:lpstr>Office Theme</vt:lpstr>
      <vt:lpstr>Acrobat Document</vt:lpstr>
      <vt:lpstr>PowerPoint Presentation</vt:lpstr>
      <vt:lpstr>PowerPoint Presentation</vt:lpstr>
      <vt:lpstr>Well, what do all of the rest of you do?</vt:lpstr>
      <vt:lpstr>What do the other states translate?</vt:lpstr>
      <vt:lpstr>What languages?</vt:lpstr>
      <vt:lpstr>PowerPoint Presentation</vt:lpstr>
      <vt:lpstr>How much does Google Translate cost?</vt:lpstr>
      <vt:lpstr>PowerPoint Presentation</vt:lpstr>
      <vt:lpstr>PowerPoint Presentation</vt:lpstr>
      <vt:lpstr>PowerPoint Presentation</vt:lpstr>
      <vt:lpstr>Language Hubs vs Integrated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Minnesota Secretary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Adam (OSS)</dc:creator>
  <cp:lastModifiedBy>Lupo, Alexis (LARA)</cp:lastModifiedBy>
  <cp:revision>14</cp:revision>
  <dcterms:created xsi:type="dcterms:W3CDTF">2024-05-14T20:28:20Z</dcterms:created>
  <dcterms:modified xsi:type="dcterms:W3CDTF">2024-05-31T14:20:42Z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etDate">
    <vt:lpwstr>2024-05-31T14:20:19Z</vt:lpwstr>
  </property>
  <property fmtid="{D5CDD505-2E9C-101B-9397-08002B2CF9AE}" pid="4" name="MSIP_Label_3a2fed65-62e7-46ea-af74-187e0c17143a_Method">
    <vt:lpwstr>Privileged</vt:lpwstr>
  </property>
  <property fmtid="{D5CDD505-2E9C-101B-9397-08002B2CF9AE}" pid="5" name="MSIP_Label_3a2fed65-62e7-46ea-af74-187e0c17143a_Name">
    <vt:lpwstr>3a2fed65-62e7-46ea-af74-187e0c17143a</vt:lpwstr>
  </property>
  <property fmtid="{D5CDD505-2E9C-101B-9397-08002B2CF9AE}" pid="6" name="MSIP_Label_3a2fed65-62e7-46ea-af74-187e0c17143a_SiteId">
    <vt:lpwstr>d5fb7087-3777-42ad-966a-892ef47225d1</vt:lpwstr>
  </property>
  <property fmtid="{D5CDD505-2E9C-101B-9397-08002B2CF9AE}" pid="7" name="MSIP_Label_3a2fed65-62e7-46ea-af74-187e0c17143a_ActionId">
    <vt:lpwstr>9e8fc309-af81-40c4-89dc-42fcf9038c19</vt:lpwstr>
  </property>
  <property fmtid="{D5CDD505-2E9C-101B-9397-08002B2CF9AE}" pid="8" name="MSIP_Label_3a2fed65-62e7-46ea-af74-187e0c17143a_ContentBits">
    <vt:lpwstr>0</vt:lpwstr>
  </property>
</Properties>
</file>