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520" r:id="rId6"/>
    <p:sldId id="528" r:id="rId7"/>
    <p:sldId id="523" r:id="rId8"/>
    <p:sldId id="527" r:id="rId9"/>
    <p:sldId id="531" r:id="rId10"/>
    <p:sldId id="522" r:id="rId11"/>
    <p:sldId id="524" r:id="rId12"/>
    <p:sldId id="52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Kerrigan" initials="P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1A"/>
    <a:srgbClr val="2A5294"/>
    <a:srgbClr val="4472C4"/>
    <a:srgbClr val="D41C59"/>
    <a:srgbClr val="F7F7F7"/>
    <a:srgbClr val="9E9F9E"/>
    <a:srgbClr val="1B3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4" autoAdjust="0"/>
    <p:restoredTop sz="70884"/>
  </p:normalViewPr>
  <p:slideViewPr>
    <p:cSldViewPr snapToGrid="0" snapToObjects="1">
      <p:cViewPr varScale="1">
        <p:scale>
          <a:sx n="85" d="100"/>
          <a:sy n="85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9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AE35-9B46-8845-9C52-F720C3CB5E05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03D0F-28C3-AC47-9B20-11452F4A0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8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1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3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2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2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1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3D0F-28C3-AC47-9B20-11452F4A05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5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7869" r="35240" b="7398"/>
          <a:stretch/>
        </p:blipFill>
        <p:spPr>
          <a:xfrm>
            <a:off x="0" y="1"/>
            <a:ext cx="12192000" cy="685799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94872"/>
            <a:ext cx="12192000" cy="6663126"/>
          </a:xfrm>
          <a:prstGeom prst="rect">
            <a:avLst/>
          </a:prstGeom>
          <a:solidFill>
            <a:srgbClr val="2A529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3020" y="2198139"/>
            <a:ext cx="4659861" cy="4659861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>
            <a:off x="0" y="4576712"/>
            <a:ext cx="2281287" cy="2281287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1"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94872"/>
            <a:ext cx="12192000" cy="66631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-3020" y="2198139"/>
            <a:ext cx="4659861" cy="4659861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022" y="4578874"/>
            <a:ext cx="10405837" cy="983152"/>
          </a:xfrm>
          <a:prstGeom prst="rect">
            <a:avLst/>
          </a:prstGeom>
          <a:solidFill>
            <a:srgbClr val="9E9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022" y="5562026"/>
            <a:ext cx="10405836" cy="536265"/>
          </a:xfrm>
          <a:prstGeom prst="rect">
            <a:avLst/>
          </a:prstGeom>
          <a:solidFill>
            <a:srgbClr val="2A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10402815" y="4578874"/>
            <a:ext cx="558731" cy="1519417"/>
          </a:xfrm>
          <a:custGeom>
            <a:avLst/>
            <a:gdLst>
              <a:gd name="connsiteX0" fmla="*/ 0 w 558731"/>
              <a:gd name="connsiteY0" fmla="*/ 0 h 1519417"/>
              <a:gd name="connsiteX1" fmla="*/ 14824 w 558731"/>
              <a:gd name="connsiteY1" fmla="*/ 0 h 1519417"/>
              <a:gd name="connsiteX2" fmla="*/ 558731 w 558731"/>
              <a:gd name="connsiteY2" fmla="*/ 543907 h 1519417"/>
              <a:gd name="connsiteX3" fmla="*/ 558731 w 558731"/>
              <a:gd name="connsiteY3" fmla="*/ 1519417 h 1519417"/>
              <a:gd name="connsiteX4" fmla="*/ 0 w 558731"/>
              <a:gd name="connsiteY4" fmla="*/ 1519417 h 15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31" h="1519417">
                <a:moveTo>
                  <a:pt x="0" y="0"/>
                </a:moveTo>
                <a:lnTo>
                  <a:pt x="14824" y="0"/>
                </a:lnTo>
                <a:lnTo>
                  <a:pt x="558731" y="543907"/>
                </a:lnTo>
                <a:lnTo>
                  <a:pt x="558731" y="1519417"/>
                </a:lnTo>
                <a:lnTo>
                  <a:pt x="0" y="1519417"/>
                </a:lnTo>
                <a:close/>
              </a:path>
            </a:pathLst>
          </a:cu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>
            <a:off x="-3022" y="4573690"/>
            <a:ext cx="2284309" cy="2284309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4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4347" y="6367187"/>
            <a:ext cx="1186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C9D51BC-1017-9245-9770-E7487FE5E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4727543"/>
            <a:ext cx="2130458" cy="2130458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-3019" y="5410400"/>
            <a:ext cx="1447600" cy="1447600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022" y="469686"/>
            <a:ext cx="10405837" cy="983152"/>
          </a:xfrm>
          <a:prstGeom prst="rect">
            <a:avLst/>
          </a:prstGeom>
          <a:solidFill>
            <a:srgbClr val="9E9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0402815" y="469686"/>
            <a:ext cx="361532" cy="983152"/>
          </a:xfrm>
          <a:custGeom>
            <a:avLst/>
            <a:gdLst>
              <a:gd name="connsiteX0" fmla="*/ 0 w 558731"/>
              <a:gd name="connsiteY0" fmla="*/ 0 h 1519417"/>
              <a:gd name="connsiteX1" fmla="*/ 14824 w 558731"/>
              <a:gd name="connsiteY1" fmla="*/ 0 h 1519417"/>
              <a:gd name="connsiteX2" fmla="*/ 558731 w 558731"/>
              <a:gd name="connsiteY2" fmla="*/ 543907 h 1519417"/>
              <a:gd name="connsiteX3" fmla="*/ 558731 w 558731"/>
              <a:gd name="connsiteY3" fmla="*/ 1519417 h 1519417"/>
              <a:gd name="connsiteX4" fmla="*/ 0 w 558731"/>
              <a:gd name="connsiteY4" fmla="*/ 1519417 h 15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31" h="1519417">
                <a:moveTo>
                  <a:pt x="0" y="0"/>
                </a:moveTo>
                <a:lnTo>
                  <a:pt x="14824" y="0"/>
                </a:lnTo>
                <a:lnTo>
                  <a:pt x="558731" y="543907"/>
                </a:lnTo>
                <a:lnTo>
                  <a:pt x="558731" y="1519417"/>
                </a:lnTo>
                <a:lnTo>
                  <a:pt x="0" y="1519417"/>
                </a:lnTo>
                <a:close/>
              </a:path>
            </a:pathLst>
          </a:cu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-3022" y="6148372"/>
            <a:ext cx="709627" cy="709627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062"/>
            <a:ext cx="9377995" cy="78577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35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8263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2A529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071086"/>
            <a:ext cx="9144000" cy="2186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9E9F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764347" y="6367187"/>
            <a:ext cx="1186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D51BC-1017-9245-9770-E7487FE5E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4727543"/>
            <a:ext cx="2130458" cy="2130458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>
            <a:off x="-3019" y="5410400"/>
            <a:ext cx="1447600" cy="1447600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>
            <a:off x="-3022" y="6148372"/>
            <a:ext cx="709627" cy="709627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8263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DA1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1086"/>
            <a:ext cx="9144000" cy="2186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764347" y="6367187"/>
            <a:ext cx="1186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D51BC-1017-9245-9770-E7487FE5E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4727543"/>
            <a:ext cx="2130458" cy="2130458"/>
          </a:xfrm>
          <a:prstGeom prst="rtTriangle">
            <a:avLst/>
          </a:prstGeom>
          <a:solidFill>
            <a:srgbClr val="1B395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-3019" y="5410400"/>
            <a:ext cx="1447600" cy="1447600"/>
          </a:xfrm>
          <a:prstGeom prst="rtTriangle">
            <a:avLst/>
          </a:prstGeom>
          <a:solidFill>
            <a:srgbClr val="1B3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>
            <a:off x="-3022" y="6148372"/>
            <a:ext cx="709627" cy="709627"/>
          </a:xfrm>
          <a:prstGeom prst="rtTriangle">
            <a:avLst/>
          </a:prstGeom>
          <a:solidFill>
            <a:srgbClr val="1B395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-3020" y="2198139"/>
            <a:ext cx="4659861" cy="4659861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4576712"/>
            <a:ext cx="2281287" cy="2281287"/>
          </a:xfrm>
          <a:prstGeom prst="rtTriangle">
            <a:avLst/>
          </a:prstGeom>
          <a:solidFill>
            <a:srgbClr val="1B395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22" y="-3"/>
            <a:ext cx="12195022" cy="6858001"/>
          </a:xfrm>
          <a:prstGeom prst="rect">
            <a:avLst/>
          </a:prstGeom>
          <a:solidFill>
            <a:srgbClr val="9E9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3022" y="2198139"/>
            <a:ext cx="4659861" cy="4659861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-3022" y="4573690"/>
            <a:ext cx="2284309" cy="2284309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22" y="-3"/>
            <a:ext cx="12195022" cy="6858001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1"/>
            <a:ext cx="6858000" cy="6858000"/>
          </a:xfrm>
          <a:prstGeom prst="rtTriangle">
            <a:avLst/>
          </a:prstGeom>
          <a:solidFill>
            <a:srgbClr val="9E9F9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3022" y="2198139"/>
            <a:ext cx="4659861" cy="4659861"/>
          </a:xfrm>
          <a:prstGeom prst="rtTriangle">
            <a:avLst/>
          </a:prstGeom>
          <a:solidFill>
            <a:srgbClr val="9E9F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-3022" y="4573690"/>
            <a:ext cx="2284309" cy="2284309"/>
          </a:xfrm>
          <a:prstGeom prst="rtTriangle">
            <a:avLst/>
          </a:prstGeom>
          <a:solidFill>
            <a:srgbClr val="9E9F9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5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50" r:id="rId3"/>
    <p:sldLayoutId id="2147483651" r:id="rId4"/>
    <p:sldLayoutId id="2147483649" r:id="rId5"/>
    <p:sldLayoutId id="2147483655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9941" y="4292096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rgbClr val="FFDA1A"/>
                </a:solidFill>
                <a:latin typeface="+mj-lt"/>
              </a:rPr>
              <a:t>European Business Registry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3437" y="5741444"/>
            <a:ext cx="12289766" cy="81041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830051-7FC9-3A4F-B8C3-C817A97554E6}"/>
              </a:ext>
            </a:extLst>
          </p:cNvPr>
          <p:cNvGrpSpPr/>
          <p:nvPr/>
        </p:nvGrpSpPr>
        <p:grpSpPr>
          <a:xfrm>
            <a:off x="1772282" y="2683302"/>
            <a:ext cx="8480352" cy="1004277"/>
            <a:chOff x="2649207" y="1589021"/>
            <a:chExt cx="6381681" cy="755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7010FF-C431-E34E-8DA8-CF47628C886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74675" y="1696949"/>
              <a:ext cx="504808" cy="5048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060500-1A60-F544-9986-A00B59CE5C2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44870" y="1670269"/>
              <a:ext cx="593467" cy="5934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349AD3-2B24-BA41-8A0B-36445ACD5DB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78676" y="1677701"/>
              <a:ext cx="543303" cy="5433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48753F-21F4-CA49-8E9D-E5D86B011071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02905" y="1715276"/>
              <a:ext cx="503233" cy="50323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3079C1-88C9-E848-A2F3-C62BCDE7ECED}"/>
                </a:ext>
              </a:extLst>
            </p:cNvPr>
            <p:cNvSpPr/>
            <p:nvPr/>
          </p:nvSpPr>
          <p:spPr>
            <a:xfrm>
              <a:off x="2649207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366A96-0710-5744-9A51-D281EF91AA22}"/>
                </a:ext>
              </a:extLst>
            </p:cNvPr>
            <p:cNvSpPr/>
            <p:nvPr/>
          </p:nvSpPr>
          <p:spPr>
            <a:xfrm>
              <a:off x="4058355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900044-F83C-2C4F-8530-7D7E250F8E97}"/>
                </a:ext>
              </a:extLst>
            </p:cNvPr>
            <p:cNvSpPr/>
            <p:nvPr/>
          </p:nvSpPr>
          <p:spPr>
            <a:xfrm>
              <a:off x="5467502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36F577-C4AB-7A42-8528-779E3D848C9B}"/>
                </a:ext>
              </a:extLst>
            </p:cNvPr>
            <p:cNvSpPr/>
            <p:nvPr/>
          </p:nvSpPr>
          <p:spPr>
            <a:xfrm>
              <a:off x="6876650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8233DB-E97C-BA49-914F-EA6409F80E08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411824" y="1736125"/>
              <a:ext cx="482384" cy="48238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491409-B7CB-CB45-999C-2C880D842F77}"/>
                </a:ext>
              </a:extLst>
            </p:cNvPr>
            <p:cNvSpPr/>
            <p:nvPr/>
          </p:nvSpPr>
          <p:spPr>
            <a:xfrm>
              <a:off x="8275144" y="1589021"/>
              <a:ext cx="755744" cy="755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93C4E4-7E95-4BF1-A766-B876AA198B8D}"/>
              </a:ext>
            </a:extLst>
          </p:cNvPr>
          <p:cNvSpPr txBox="1"/>
          <p:nvPr/>
        </p:nvSpPr>
        <p:spPr>
          <a:xfrm>
            <a:off x="-578602" y="5783312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+mj-lt"/>
              </a:rPr>
              <a:t>EBRA update 2024 – Ana Del Valle</a:t>
            </a:r>
            <a:endParaRPr lang="en-US" sz="4400" i="1">
              <a:solidFill>
                <a:schemeClr val="bg1"/>
              </a:solidFill>
              <a:latin typeface="+mj-lt"/>
              <a:ea typeface="Calibri Light"/>
              <a:cs typeface="Calibri Light" panose="020F0302020204030204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7DCDE95-B3C9-AFD0-7BB8-4660F2C1CA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450" y="291997"/>
            <a:ext cx="2469210" cy="18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91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8C410-3D97-7B46-8C4F-D417326C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4" b="50625"/>
          <a:stretch/>
        </p:blipFill>
        <p:spPr>
          <a:xfrm>
            <a:off x="-188" y="-2"/>
            <a:ext cx="12192188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FA1CB6-55BD-E840-8627-AD0E05E0E9F3}"/>
              </a:ext>
            </a:extLst>
          </p:cNvPr>
          <p:cNvSpPr/>
          <p:nvPr/>
        </p:nvSpPr>
        <p:spPr>
          <a:xfrm>
            <a:off x="0" y="418941"/>
            <a:ext cx="12192187" cy="6580682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F4D55-A130-274D-9EB8-F22925BB56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65" y="4894346"/>
            <a:ext cx="2626416" cy="195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68022D-0D54-3C47-9084-E1FB6E71FD24}"/>
              </a:ext>
            </a:extLst>
          </p:cNvPr>
          <p:cNvSpPr txBox="1"/>
          <p:nvPr/>
        </p:nvSpPr>
        <p:spPr>
          <a:xfrm>
            <a:off x="4042286" y="2884877"/>
            <a:ext cx="3676813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500" dirty="0">
                <a:solidFill>
                  <a:schemeClr val="bg1"/>
                </a:solidFill>
              </a:rPr>
              <a:t>Thank you</a:t>
            </a:r>
            <a:endParaRPr lang="en-US" sz="65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5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europe with blue dots&#10;&#10;Description automatically generated">
            <a:extLst>
              <a:ext uri="{FF2B5EF4-FFF2-40B4-BE49-F238E27FC236}">
                <a16:creationId xmlns:a16="http://schemas.microsoft.com/office/drawing/2014/main" id="{7F687FF3-1155-361E-FE96-00C29CCA5D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798" y="2210451"/>
            <a:ext cx="4252490" cy="3600911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CD5B367-E6ED-0EAF-EBE9-5DD35BFD3CF4}"/>
              </a:ext>
            </a:extLst>
          </p:cNvPr>
          <p:cNvSpPr/>
          <p:nvPr/>
        </p:nvSpPr>
        <p:spPr>
          <a:xfrm>
            <a:off x="-399496" y="525261"/>
            <a:ext cx="8063883" cy="1242873"/>
          </a:xfrm>
          <a:prstGeom prst="parallelogram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F941-E005-4968-96CD-52B19A857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680" y="799915"/>
            <a:ext cx="9377363" cy="7858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b="1" dirty="0">
                <a:solidFill>
                  <a:srgbClr val="FFDA1A"/>
                </a:solidFill>
              </a:rPr>
              <a:t>EBRA is growing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F4F85F4-3C0E-0648-BD94-25BF49547C3F}"/>
              </a:ext>
            </a:extLst>
          </p:cNvPr>
          <p:cNvSpPr txBox="1">
            <a:spLocks/>
          </p:cNvSpPr>
          <p:nvPr/>
        </p:nvSpPr>
        <p:spPr>
          <a:xfrm>
            <a:off x="266612" y="2520752"/>
            <a:ext cx="7397775" cy="3290610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  <a:t>EBRA Board run the Association </a:t>
            </a:r>
            <a:b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US" sz="10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  <a:t>43 Business Registry Members from EU and non-EU countries representing 36 jurisdictions</a:t>
            </a:r>
            <a:b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GB" sz="10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  <a:t>January 2023 - new members Bulgaria </a:t>
            </a:r>
          </a:p>
          <a:p>
            <a:pPr marL="0" indent="0">
              <a:buNone/>
            </a:pPr>
            <a: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  <a:t>                                 and Iceland  </a:t>
            </a:r>
            <a:b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GB" sz="10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0400" dirty="0">
                <a:solidFill>
                  <a:schemeClr val="bg1"/>
                </a:solidFill>
                <a:ea typeface="+mn-lt"/>
                <a:cs typeface="+mn-lt"/>
              </a:rPr>
              <a:t>December 2023 - Cyprus joined </a:t>
            </a:r>
            <a:r>
              <a:rPr lang="en-GB" sz="10400" dirty="0">
                <a:solidFill>
                  <a:srgbClr val="000000"/>
                </a:solidFill>
                <a:ea typeface="+mn-lt"/>
                <a:cs typeface="Times"/>
              </a:rPr>
              <a:t> </a:t>
            </a:r>
            <a:br>
              <a:rPr lang="en-GB" sz="4400" dirty="0"/>
            </a:br>
            <a:endParaRPr lang="en-GB" sz="4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84DD51-67F6-56C3-C4CB-49241387B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321" y="1047401"/>
            <a:ext cx="412814" cy="546307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3A8FD9B-B866-A23D-8176-5AE019AE6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877" y="431124"/>
            <a:ext cx="2260743" cy="16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6D1BD9-68B4-0B45-8499-114A379C7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7" b="21441"/>
          <a:stretch/>
        </p:blipFill>
        <p:spPr>
          <a:xfrm>
            <a:off x="0" y="0"/>
            <a:ext cx="121901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266E3B-F0B4-354E-A51C-69BC751077B4}"/>
              </a:ext>
            </a:extLst>
          </p:cNvPr>
          <p:cNvSpPr/>
          <p:nvPr/>
        </p:nvSpPr>
        <p:spPr>
          <a:xfrm>
            <a:off x="0" y="350419"/>
            <a:ext cx="12192000" cy="6515024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2" y="464429"/>
            <a:ext cx="1492516" cy="110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BB849-FD92-5A9B-5C90-5C139C6485C9}"/>
              </a:ext>
            </a:extLst>
          </p:cNvPr>
          <p:cNvSpPr txBox="1"/>
          <p:nvPr/>
        </p:nvSpPr>
        <p:spPr>
          <a:xfrm>
            <a:off x="3312539" y="803789"/>
            <a:ext cx="94489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/>
                <a:cs typeface="Calibri"/>
              </a:rPr>
              <a:t>EBRA Working Groups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6FABFE-AD0B-B6D0-70C0-4CD02E42D16E}"/>
              </a:ext>
            </a:extLst>
          </p:cNvPr>
          <p:cNvCxnSpPr>
            <a:cxnSpLocks/>
          </p:cNvCxnSpPr>
          <p:nvPr/>
        </p:nvCxnSpPr>
        <p:spPr>
          <a:xfrm>
            <a:off x="2379082" y="1628361"/>
            <a:ext cx="743383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A97DC1E-6E1C-CD56-9B4D-112177F8276F}"/>
              </a:ext>
            </a:extLst>
          </p:cNvPr>
          <p:cNvSpPr/>
          <p:nvPr/>
        </p:nvSpPr>
        <p:spPr>
          <a:xfrm>
            <a:off x="984737" y="2215662"/>
            <a:ext cx="3118339" cy="30139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Beneficial Ownership Working Group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BDD8C-E120-41A6-910C-D02A6FC52025}"/>
              </a:ext>
            </a:extLst>
          </p:cNvPr>
          <p:cNvSpPr/>
          <p:nvPr/>
        </p:nvSpPr>
        <p:spPr>
          <a:xfrm>
            <a:off x="7197968" y="2253909"/>
            <a:ext cx="3001108" cy="30139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Company Law Working Group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75508-9566-A994-2752-A17EE49275A4}"/>
              </a:ext>
            </a:extLst>
          </p:cNvPr>
          <p:cNvSpPr txBox="1"/>
          <p:nvPr/>
        </p:nvSpPr>
        <p:spPr>
          <a:xfrm>
            <a:off x="4586950" y="2076349"/>
            <a:ext cx="20916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2-3 times a year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 participants at each meeting 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in-person attendance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communication Platform (Basecamp)</a:t>
            </a:r>
          </a:p>
        </p:txBody>
      </p:sp>
      <p:pic>
        <p:nvPicPr>
          <p:cNvPr id="11" name="Graphic 10" descr="Scales of justice with solid fill">
            <a:extLst>
              <a:ext uri="{FF2B5EF4-FFF2-40B4-BE49-F238E27FC236}">
                <a16:creationId xmlns:a16="http://schemas.microsoft.com/office/drawing/2014/main" id="{4DF06C5F-1332-5943-B238-D19518A1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3092" y="4138910"/>
            <a:ext cx="1380099" cy="1380099"/>
          </a:xfrm>
          <a:prstGeom prst="rect">
            <a:avLst/>
          </a:prstGeom>
        </p:spPr>
      </p:pic>
      <p:pic>
        <p:nvPicPr>
          <p:cNvPr id="13" name="Graphic 12" descr="Building with solid fill">
            <a:extLst>
              <a:ext uri="{FF2B5EF4-FFF2-40B4-BE49-F238E27FC236}">
                <a16:creationId xmlns:a16="http://schemas.microsoft.com/office/drawing/2014/main" id="{0A05F10E-0AEE-B2EB-748F-5457EF48B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848" y="4028422"/>
            <a:ext cx="1601076" cy="16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6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6CD5B367-E6ED-0EAF-EBE9-5DD35BFD3CF4}"/>
              </a:ext>
            </a:extLst>
          </p:cNvPr>
          <p:cNvSpPr/>
          <p:nvPr/>
        </p:nvSpPr>
        <p:spPr>
          <a:xfrm>
            <a:off x="-325516" y="569649"/>
            <a:ext cx="8063883" cy="1242873"/>
          </a:xfrm>
          <a:prstGeom prst="parallelogram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F941-E005-4968-96CD-52B19A857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81" y="873896"/>
            <a:ext cx="9377363" cy="7858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4000" b="1" dirty="0">
                <a:solidFill>
                  <a:srgbClr val="FFDA1A"/>
                </a:solidFill>
                <a:cs typeface="Calibri Light"/>
              </a:rPr>
              <a:t>International BRs Report Project</a:t>
            </a:r>
          </a:p>
        </p:txBody>
      </p:sp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DAEBDCFE-EAE2-BA1C-5251-94283C06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877" y="277201"/>
            <a:ext cx="2469210" cy="182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DFFA0-73CD-1ACC-F279-B79804BFCB00}"/>
              </a:ext>
            </a:extLst>
          </p:cNvPr>
          <p:cNvSpPr txBox="1"/>
          <p:nvPr/>
        </p:nvSpPr>
        <p:spPr>
          <a:xfrm>
            <a:off x="5719085" y="2245616"/>
            <a:ext cx="6335900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600" dirty="0">
                <a:solidFill>
                  <a:schemeClr val="bg1"/>
                </a:solidFill>
                <a:ea typeface="Calibri"/>
                <a:cs typeface="Calibri" panose="020F0502020204030204"/>
              </a:rPr>
              <a:t>Managed by a group of registry experts from across the world </a:t>
            </a:r>
            <a:br>
              <a:rPr lang="en-GB" sz="2600" dirty="0">
                <a:ea typeface="Calibri"/>
                <a:cs typeface="Calibri" panose="020F0502020204030204"/>
              </a:rPr>
            </a:br>
            <a:endParaRPr lang="en-US" sz="260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GB" sz="2600" dirty="0">
                <a:solidFill>
                  <a:schemeClr val="bg1"/>
                </a:solidFill>
                <a:ea typeface="Calibri"/>
                <a:cs typeface="Calibri" panose="020F0502020204030204"/>
              </a:rPr>
              <a:t>Survey is fully digital </a:t>
            </a:r>
          </a:p>
          <a:p>
            <a:endParaRPr lang="en-GB" sz="2600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en-GB" sz="2600" dirty="0">
                <a:solidFill>
                  <a:schemeClr val="bg1"/>
                </a:solidFill>
                <a:ea typeface="Calibri"/>
                <a:cs typeface="Calibri" panose="020F0502020204030204"/>
              </a:rPr>
              <a:t>Two surveys every year </a:t>
            </a:r>
          </a:p>
          <a:p>
            <a:pPr marL="342900" indent="-342900">
              <a:buFont typeface="Calibri"/>
              <a:buChar char="-"/>
            </a:pPr>
            <a:endParaRPr lang="en-GB" sz="2600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en-GB" sz="2600" dirty="0">
                <a:solidFill>
                  <a:schemeClr val="bg1"/>
                </a:solidFill>
                <a:ea typeface="Calibri"/>
                <a:cs typeface="Calibri" panose="020F0502020204030204"/>
              </a:rPr>
              <a:t>Results are available in a digital dashboard</a:t>
            </a:r>
            <a:br>
              <a:rPr lang="en-GB" sz="2600" dirty="0">
                <a:ea typeface="Calibri"/>
                <a:cs typeface="Calibri" panose="020F0502020204030204"/>
              </a:rPr>
            </a:br>
            <a:endParaRPr lang="en-GB" sz="2600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en-GB" sz="2600" dirty="0">
                <a:solidFill>
                  <a:schemeClr val="bg1"/>
                </a:solidFill>
                <a:ea typeface="Calibri"/>
                <a:cs typeface="Calibri" panose="020F0502020204030204"/>
              </a:rPr>
              <a:t>Last survey had over 90 responses</a:t>
            </a:r>
            <a:endParaRPr lang="en-GB" sz="2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5" name="Picture 4" descr="A group of people standing around a table with laptops&#10;&#10;Description automatically generated">
            <a:extLst>
              <a:ext uri="{FF2B5EF4-FFF2-40B4-BE49-F238E27FC236}">
                <a16:creationId xmlns:a16="http://schemas.microsoft.com/office/drawing/2014/main" id="{EA43E162-20A1-6128-07B5-9F061797D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6" t="9839" r="7728" b="228"/>
          <a:stretch/>
        </p:blipFill>
        <p:spPr>
          <a:xfrm>
            <a:off x="212361" y="1686322"/>
            <a:ext cx="5259054" cy="2649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3A192-54D1-B4DE-9947-CD549F5B5105}"/>
              </a:ext>
            </a:extLst>
          </p:cNvPr>
          <p:cNvSpPr txBox="1"/>
          <p:nvPr/>
        </p:nvSpPr>
        <p:spPr>
          <a:xfrm>
            <a:off x="260311" y="5340200"/>
            <a:ext cx="34496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 collaboration with: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2" name="Picture 11" descr="A logo with a red line&#10;&#10;Description automatically generated">
            <a:extLst>
              <a:ext uri="{FF2B5EF4-FFF2-40B4-BE49-F238E27FC236}">
                <a16:creationId xmlns:a16="http://schemas.microsoft.com/office/drawing/2014/main" id="{8B2A4E3F-2686-46D6-5F4A-63B57BD47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9" y="5889928"/>
            <a:ext cx="791633" cy="727255"/>
          </a:xfrm>
          <a:prstGeom prst="rect">
            <a:avLst/>
          </a:prstGeom>
        </p:spPr>
      </p:pic>
      <p:pic>
        <p:nvPicPr>
          <p:cNvPr id="14" name="Picture 13" descr="A logo with a yellow and blue design&#10;&#10;Description automatically generated">
            <a:extLst>
              <a:ext uri="{FF2B5EF4-FFF2-40B4-BE49-F238E27FC236}">
                <a16:creationId xmlns:a16="http://schemas.microsoft.com/office/drawing/2014/main" id="{4D36D3DD-6BD7-3159-9C92-DADC1766C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815" y="5925086"/>
            <a:ext cx="1352789" cy="701157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B0E4646B-7523-EAE2-DD02-60DCFCB73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053" y="5947846"/>
            <a:ext cx="2040153" cy="6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470C2F6-6867-006F-A312-8AFDD00B6D22}"/>
              </a:ext>
            </a:extLst>
          </p:cNvPr>
          <p:cNvSpPr/>
          <p:nvPr/>
        </p:nvSpPr>
        <p:spPr>
          <a:xfrm>
            <a:off x="9625767" y="3251456"/>
            <a:ext cx="2196661" cy="1162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677ED-7F4A-D55C-4E82-DC6FAAC2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499" y="326215"/>
            <a:ext cx="12192000" cy="82635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Survey and Report 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AE784770-79D2-0382-5653-A1C05207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000" y="1878803"/>
            <a:ext cx="6926519" cy="3975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1AACFF-07A9-08C4-B74B-C0B0D8A310C1}"/>
              </a:ext>
            </a:extLst>
          </p:cNvPr>
          <p:cNvSpPr txBox="1"/>
          <p:nvPr/>
        </p:nvSpPr>
        <p:spPr>
          <a:xfrm>
            <a:off x="4370175" y="1194205"/>
            <a:ext cx="28784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/>
                <a:cs typeface="Arial"/>
              </a:rPr>
              <a:t> www.ibrr.net</a:t>
            </a:r>
            <a:endParaRPr lang="en-US" sz="2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5E686-1B55-A920-9F98-F4384335AC5D}"/>
              </a:ext>
            </a:extLst>
          </p:cNvPr>
          <p:cNvSpPr txBox="1"/>
          <p:nvPr/>
        </p:nvSpPr>
        <p:spPr>
          <a:xfrm>
            <a:off x="9625766" y="3331619"/>
            <a:ext cx="219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are published in a digital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1D12C-CB22-F6BB-3826-5750FA26B764}"/>
              </a:ext>
            </a:extLst>
          </p:cNvPr>
          <p:cNvSpPr txBox="1"/>
          <p:nvPr/>
        </p:nvSpPr>
        <p:spPr>
          <a:xfrm>
            <a:off x="2311849" y="6202683"/>
            <a:ext cx="344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5294"/>
                </a:solidFill>
              </a:rPr>
              <a:t>In collaboration with:</a:t>
            </a:r>
          </a:p>
        </p:txBody>
      </p:sp>
      <p:pic>
        <p:nvPicPr>
          <p:cNvPr id="22" name="Picture 21" descr="A logo with a red line&#10;&#10;Description automatically generated">
            <a:extLst>
              <a:ext uri="{FF2B5EF4-FFF2-40B4-BE49-F238E27FC236}">
                <a16:creationId xmlns:a16="http://schemas.microsoft.com/office/drawing/2014/main" id="{3BDBF1A2-BA80-5EAC-DBB8-39935335F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97" y="6040653"/>
            <a:ext cx="791633" cy="727255"/>
          </a:xfrm>
          <a:prstGeom prst="rect">
            <a:avLst/>
          </a:prstGeom>
        </p:spPr>
      </p:pic>
      <p:pic>
        <p:nvPicPr>
          <p:cNvPr id="24" name="Picture 23" descr="A logo with a yellow and blue design&#10;&#10;Description automatically generated">
            <a:extLst>
              <a:ext uri="{FF2B5EF4-FFF2-40B4-BE49-F238E27FC236}">
                <a16:creationId xmlns:a16="http://schemas.microsoft.com/office/drawing/2014/main" id="{8DA98E21-5D20-84EF-6D5E-0FC8F446F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672" y="6067438"/>
            <a:ext cx="1352789" cy="701157"/>
          </a:xfrm>
          <a:prstGeom prst="rect">
            <a:avLst/>
          </a:prstGeom>
        </p:spPr>
      </p:pic>
      <p:pic>
        <p:nvPicPr>
          <p:cNvPr id="26" name="Picture 25" descr="A close-up of a logo&#10;&#10;Description automatically generated">
            <a:extLst>
              <a:ext uri="{FF2B5EF4-FFF2-40B4-BE49-F238E27FC236}">
                <a16:creationId xmlns:a16="http://schemas.microsoft.com/office/drawing/2014/main" id="{FBF18CB3-0304-8F82-B329-1B5945F9D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899" y="6081824"/>
            <a:ext cx="2040153" cy="670659"/>
          </a:xfrm>
          <a:prstGeom prst="rect">
            <a:avLst/>
          </a:prstGeom>
        </p:spPr>
      </p:pic>
      <p:pic>
        <p:nvPicPr>
          <p:cNvPr id="28" name="Picture 27" descr="A yellow triangle with blue text&#10;&#10;Description automatically generated">
            <a:extLst>
              <a:ext uri="{FF2B5EF4-FFF2-40B4-BE49-F238E27FC236}">
                <a16:creationId xmlns:a16="http://schemas.microsoft.com/office/drawing/2014/main" id="{D5474D56-7DB5-9BF6-A2E3-8EC75EAE3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0647" y="118545"/>
            <a:ext cx="2060620" cy="14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9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6D1BD9-68B4-0B45-8499-114A379C7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7" b="21441"/>
          <a:stretch/>
        </p:blipFill>
        <p:spPr>
          <a:xfrm>
            <a:off x="0" y="0"/>
            <a:ext cx="121901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266E3B-F0B4-354E-A51C-69BC751077B4}"/>
              </a:ext>
            </a:extLst>
          </p:cNvPr>
          <p:cNvSpPr/>
          <p:nvPr/>
        </p:nvSpPr>
        <p:spPr>
          <a:xfrm>
            <a:off x="0" y="350419"/>
            <a:ext cx="12192000" cy="6515024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2" y="464429"/>
            <a:ext cx="1492516" cy="110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BB849-FD92-5A9B-5C90-5C139C6485C9}"/>
              </a:ext>
            </a:extLst>
          </p:cNvPr>
          <p:cNvSpPr txBox="1"/>
          <p:nvPr/>
        </p:nvSpPr>
        <p:spPr>
          <a:xfrm>
            <a:off x="2019637" y="803789"/>
            <a:ext cx="94489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FFDA1A"/>
                </a:solidFill>
                <a:latin typeface="Arial"/>
                <a:cs typeface="Calibri"/>
              </a:rPr>
              <a:t>EBRA’S NEW STRATEGY 2024 - 2028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6FABFE-AD0B-B6D0-70C0-4CD02E42D16E}"/>
              </a:ext>
            </a:extLst>
          </p:cNvPr>
          <p:cNvCxnSpPr>
            <a:cxnSpLocks/>
          </p:cNvCxnSpPr>
          <p:nvPr/>
        </p:nvCxnSpPr>
        <p:spPr>
          <a:xfrm>
            <a:off x="2379082" y="1628361"/>
            <a:ext cx="743383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3149E3-89A8-B47C-6890-E58C8B194325}"/>
              </a:ext>
            </a:extLst>
          </p:cNvPr>
          <p:cNvSpPr txBox="1"/>
          <p:nvPr/>
        </p:nvSpPr>
        <p:spPr>
          <a:xfrm>
            <a:off x="533054" y="1895192"/>
            <a:ext cx="11127562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IE" sz="3600" dirty="0">
                <a:solidFill>
                  <a:schemeClr val="bg1"/>
                </a:solidFill>
                <a:ea typeface="+mn-lt"/>
                <a:cs typeface="+mn-lt"/>
              </a:rPr>
              <a:t>During 2023, the EBRA board developed a new strategy for the Association </a:t>
            </a:r>
            <a:br>
              <a:rPr lang="en-IE" sz="36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IE" sz="36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IE" sz="3600" dirty="0">
                <a:solidFill>
                  <a:schemeClr val="bg1"/>
                </a:solidFill>
                <a:ea typeface="+mn-lt"/>
                <a:cs typeface="+mn-lt"/>
              </a:rPr>
              <a:t>Members were kept informed and provided feedback via workshops </a:t>
            </a:r>
            <a:br>
              <a:rPr lang="en-IE" sz="36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IE" sz="36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IE" sz="3600" dirty="0">
                <a:solidFill>
                  <a:schemeClr val="bg1"/>
                </a:solidFill>
                <a:ea typeface="+mn-lt"/>
                <a:cs typeface="+mn-lt"/>
              </a:rPr>
              <a:t>Earlier this year, the final strategy was finalised and published </a:t>
            </a:r>
            <a:br>
              <a:rPr lang="en-IE" sz="3600" dirty="0">
                <a:ea typeface="+mn-lt"/>
                <a:cs typeface="+mn-lt"/>
              </a:rPr>
            </a:br>
            <a:endParaRPr lang="en-IE" sz="3600" dirty="0">
              <a:solidFill>
                <a:schemeClr val="bg1"/>
              </a:solidFill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endParaRPr lang="en-IE" sz="36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4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6D1BD9-68B4-0B45-8499-114A379C7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7" b="21441"/>
          <a:stretch/>
        </p:blipFill>
        <p:spPr>
          <a:xfrm>
            <a:off x="0" y="0"/>
            <a:ext cx="121901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266E3B-F0B4-354E-A51C-69BC751077B4}"/>
              </a:ext>
            </a:extLst>
          </p:cNvPr>
          <p:cNvSpPr/>
          <p:nvPr/>
        </p:nvSpPr>
        <p:spPr>
          <a:xfrm>
            <a:off x="0" y="350419"/>
            <a:ext cx="12192000" cy="6515024"/>
          </a:xfrm>
          <a:prstGeom prst="rect">
            <a:avLst/>
          </a:prstGeom>
          <a:solidFill>
            <a:srgbClr val="2A529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it-IT" sz="2400" dirty="0">
                <a:solidFill>
                  <a:srgbClr val="317393"/>
                </a:solidFill>
                <a:latin typeface="Source Sans Pro"/>
                <a:ea typeface="Arial"/>
                <a:cs typeface="Arial"/>
              </a:rPr>
              <a:t>​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2" y="464429"/>
            <a:ext cx="1492516" cy="110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BB849-FD92-5A9B-5C90-5C139C6485C9}"/>
              </a:ext>
            </a:extLst>
          </p:cNvPr>
          <p:cNvSpPr txBox="1"/>
          <p:nvPr/>
        </p:nvSpPr>
        <p:spPr>
          <a:xfrm>
            <a:off x="2019637" y="597778"/>
            <a:ext cx="743383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solidFill>
                  <a:srgbClr val="FFDA1A"/>
                </a:solidFill>
                <a:latin typeface="Arial"/>
                <a:cs typeface="Calibri"/>
              </a:rPr>
              <a:t>EBRA’S NEW STRATEGY 2024 – 2028: </a:t>
            </a:r>
          </a:p>
          <a:p>
            <a:pPr algn="ctr"/>
            <a:r>
              <a:rPr lang="en-IE" sz="2800" i="1" dirty="0">
                <a:solidFill>
                  <a:srgbClr val="FFDA1A"/>
                </a:solidFill>
                <a:latin typeface="Arial"/>
                <a:ea typeface="+mn-lt"/>
                <a:cs typeface="+mn-lt"/>
              </a:rPr>
              <a:t>s</a:t>
            </a:r>
            <a:r>
              <a:rPr lang="en-IE" sz="2800" i="1" dirty="0">
                <a:solidFill>
                  <a:srgbClr val="FFDA1A"/>
                </a:solidFill>
                <a:ea typeface="+mn-lt"/>
                <a:cs typeface="+mn-lt"/>
              </a:rPr>
              <a:t>ix strategic themes </a:t>
            </a:r>
            <a:endParaRPr lang="en-US" sz="2800" dirty="0">
              <a:solidFill>
                <a:srgbClr val="FFDA1A"/>
              </a:solidFill>
              <a:ea typeface="+mn-lt"/>
              <a:cs typeface="+mn-lt"/>
            </a:endParaRPr>
          </a:p>
          <a:p>
            <a:endParaRPr lang="en-GB" sz="2400" dirty="0">
              <a:solidFill>
                <a:srgbClr val="FFDA1A"/>
              </a:solidFill>
              <a:latin typeface="Arial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6FABFE-AD0B-B6D0-70C0-4CD02E42D16E}"/>
              </a:ext>
            </a:extLst>
          </p:cNvPr>
          <p:cNvCxnSpPr>
            <a:cxnSpLocks/>
          </p:cNvCxnSpPr>
          <p:nvPr/>
        </p:nvCxnSpPr>
        <p:spPr>
          <a:xfrm>
            <a:off x="2379082" y="1628361"/>
            <a:ext cx="743383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3149E3-89A8-B47C-6890-E58C8B194325}"/>
              </a:ext>
            </a:extLst>
          </p:cNvPr>
          <p:cNvSpPr txBox="1"/>
          <p:nvPr/>
        </p:nvSpPr>
        <p:spPr>
          <a:xfrm>
            <a:off x="1064438" y="1891869"/>
            <a:ext cx="11127562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  <a:t>Increase the dialogue with European institutions </a:t>
            </a:r>
            <a:b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US" sz="23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  <a:t>Explore the possibility of a better knowledge management platform for members </a:t>
            </a:r>
            <a:b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US" sz="23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  <a:t>Engage with members to understand and define best practice for registers </a:t>
            </a:r>
            <a:b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US" sz="23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  <a:t>Create improved governance for EBRA working groups</a:t>
            </a:r>
            <a:b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US" sz="23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  <a:t>Mandate the Board to explore opening EBRA membership to other register types (related to the business registers) </a:t>
            </a:r>
            <a:b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</a:br>
            <a:endParaRPr lang="en-US" sz="23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IE" sz="2300" dirty="0">
                <a:solidFill>
                  <a:schemeClr val="bg1"/>
                </a:solidFill>
                <a:ea typeface="+mn-lt"/>
                <a:cs typeface="+mn-lt"/>
              </a:rPr>
              <a:t>Mandate the Board to explore opening EBRA membership to business registers outside of Europe</a:t>
            </a:r>
            <a:endParaRPr lang="en-US" sz="23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5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6CD5B367-E6ED-0EAF-EBE9-5DD35BFD3CF4}"/>
              </a:ext>
            </a:extLst>
          </p:cNvPr>
          <p:cNvSpPr/>
          <p:nvPr/>
        </p:nvSpPr>
        <p:spPr>
          <a:xfrm>
            <a:off x="-363616" y="569649"/>
            <a:ext cx="8063883" cy="1242873"/>
          </a:xfrm>
          <a:prstGeom prst="parallelogram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F941-E005-4968-96CD-52B19A857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681" y="861196"/>
            <a:ext cx="9377363" cy="7858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4000" b="1" dirty="0">
                <a:solidFill>
                  <a:srgbClr val="FFDA1A"/>
                </a:solidFill>
                <a:cs typeface="Calibri Light"/>
              </a:rPr>
              <a:t>EBRA: Looking Forward </a:t>
            </a:r>
            <a:endParaRPr lang="en-US" dirty="0"/>
          </a:p>
        </p:txBody>
      </p:sp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DAEBDCFE-EAE2-BA1C-5251-94283C06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877" y="277201"/>
            <a:ext cx="2469210" cy="182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DAF91-B723-5970-FE25-E50A5642BDA5}"/>
              </a:ext>
            </a:extLst>
          </p:cNvPr>
          <p:cNvSpPr txBox="1"/>
          <p:nvPr/>
        </p:nvSpPr>
        <p:spPr>
          <a:xfrm>
            <a:off x="3216894" y="2569012"/>
            <a:ext cx="734267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Calibri"/>
              </a:rPr>
              <a:t>Implementing the new EBRA Strategy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endParaRPr lang="en-GB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9E142-1DF0-AAEA-7404-5EF93BAADBB3}"/>
              </a:ext>
            </a:extLst>
          </p:cNvPr>
          <p:cNvSpPr txBox="1"/>
          <p:nvPr/>
        </p:nvSpPr>
        <p:spPr>
          <a:xfrm>
            <a:off x="4453251" y="3650261"/>
            <a:ext cx="7739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Calibri"/>
              </a:rPr>
              <a:t>The future of the EBR Platform – pilot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26017-B1F0-0DA2-DE3A-1E579E6AD6C1}"/>
              </a:ext>
            </a:extLst>
          </p:cNvPr>
          <p:cNvSpPr txBox="1"/>
          <p:nvPr/>
        </p:nvSpPr>
        <p:spPr>
          <a:xfrm>
            <a:off x="5712882" y="4808811"/>
            <a:ext cx="60830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Calibri"/>
              </a:rPr>
              <a:t>Cybersecurity Network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FEF798-77B2-AE8F-5C3F-17060AD4421C}"/>
              </a:ext>
            </a:extLst>
          </p:cNvPr>
          <p:cNvSpPr/>
          <p:nvPr/>
        </p:nvSpPr>
        <p:spPr>
          <a:xfrm>
            <a:off x="2315547" y="2657669"/>
            <a:ext cx="754224" cy="412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AC39A4-2E2D-604E-7CFA-2687E6EF1C3B}"/>
              </a:ext>
            </a:extLst>
          </p:cNvPr>
          <p:cNvSpPr/>
          <p:nvPr/>
        </p:nvSpPr>
        <p:spPr>
          <a:xfrm>
            <a:off x="3466322" y="3738465"/>
            <a:ext cx="754224" cy="412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0E6581C-F2D1-BD26-F8B6-83812F1C6AD7}"/>
              </a:ext>
            </a:extLst>
          </p:cNvPr>
          <p:cNvSpPr/>
          <p:nvPr/>
        </p:nvSpPr>
        <p:spPr>
          <a:xfrm>
            <a:off x="4655975" y="4897015"/>
            <a:ext cx="754224" cy="412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8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EC4CEA-58D6-C94A-A7A3-1C3328790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7925" y="3651911"/>
            <a:ext cx="1492516" cy="1100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72259-FC9E-7497-7CAE-5EEACDFC10CE}"/>
              </a:ext>
            </a:extLst>
          </p:cNvPr>
          <p:cNvSpPr txBox="1"/>
          <p:nvPr/>
        </p:nvSpPr>
        <p:spPr>
          <a:xfrm>
            <a:off x="4009604" y="810542"/>
            <a:ext cx="4182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2A5294"/>
                </a:solidFill>
                <a:latin typeface="Arial"/>
                <a:cs typeface="Calibri"/>
              </a:rPr>
              <a:t>FOLLOW EBRA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B9AF7F-9047-E038-3BCB-32BD71193200}"/>
              </a:ext>
            </a:extLst>
          </p:cNvPr>
          <p:cNvCxnSpPr>
            <a:cxnSpLocks/>
          </p:cNvCxnSpPr>
          <p:nvPr/>
        </p:nvCxnSpPr>
        <p:spPr>
          <a:xfrm>
            <a:off x="2379082" y="1628361"/>
            <a:ext cx="743383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ECF2A2A1-AACB-C1E7-CCDF-02211D12E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91"/>
          <a:stretch/>
        </p:blipFill>
        <p:spPr>
          <a:xfrm>
            <a:off x="1230064" y="2148949"/>
            <a:ext cx="2971376" cy="3778712"/>
          </a:xfrm>
          <a:prstGeom prst="rect">
            <a:avLst/>
          </a:prstGeom>
        </p:spPr>
      </p:pic>
      <p:pic>
        <p:nvPicPr>
          <p:cNvPr id="13" name="Picture 12" descr="A black and white x&#10;&#10;Description automatically generated">
            <a:extLst>
              <a:ext uri="{FF2B5EF4-FFF2-40B4-BE49-F238E27FC236}">
                <a16:creationId xmlns:a16="http://schemas.microsoft.com/office/drawing/2014/main" id="{A35F38AF-964C-14F7-C868-21D0CAFDE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799850"/>
            <a:ext cx="609600" cy="469900"/>
          </a:xfrm>
          <a:prstGeom prst="rect">
            <a:avLst/>
          </a:prstGeom>
        </p:spPr>
      </p:pic>
      <p:pic>
        <p:nvPicPr>
          <p:cNvPr id="15" name="Picture 1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AC82E2-CB11-BBB4-FDC0-3AC156209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67" y="2226905"/>
            <a:ext cx="3740512" cy="3108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D3F5DF-271C-0745-ED52-703B0968D824}"/>
              </a:ext>
            </a:extLst>
          </p:cNvPr>
          <p:cNvSpPr txBox="1"/>
          <p:nvPr/>
        </p:nvSpPr>
        <p:spPr>
          <a:xfrm>
            <a:off x="4914898" y="5494453"/>
            <a:ext cx="256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A5294"/>
                </a:solidFill>
              </a:rPr>
              <a:t>@</a:t>
            </a:r>
            <a:r>
              <a:rPr lang="en-US" b="1" dirty="0" err="1">
                <a:solidFill>
                  <a:srgbClr val="2A5294"/>
                </a:solidFill>
              </a:rPr>
              <a:t>EBRA_BusReg</a:t>
            </a:r>
            <a:endParaRPr lang="en-US" b="1" dirty="0">
              <a:solidFill>
                <a:srgbClr val="2A5294"/>
              </a:solidFill>
            </a:endParaRPr>
          </a:p>
        </p:txBody>
      </p:sp>
      <p:pic>
        <p:nvPicPr>
          <p:cNvPr id="20" name="Picture 19" descr="A person standing at a podium with microphones&#10;&#10;Description automatically generated">
            <a:extLst>
              <a:ext uri="{FF2B5EF4-FFF2-40B4-BE49-F238E27FC236}">
                <a16:creationId xmlns:a16="http://schemas.microsoft.com/office/drawing/2014/main" id="{443FBF94-9EC9-7855-4AD7-E0B1AAD2DF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97" r="15167"/>
          <a:stretch/>
        </p:blipFill>
        <p:spPr>
          <a:xfrm>
            <a:off x="8191879" y="2511816"/>
            <a:ext cx="3740512" cy="3167303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713BF7-7740-6DC6-E501-65E2C7EB3B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6020" y="1799849"/>
            <a:ext cx="528089" cy="528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ACB611-C22B-C41F-B43E-F40ECF67385B}"/>
              </a:ext>
            </a:extLst>
          </p:cNvPr>
          <p:cNvSpPr txBox="1"/>
          <p:nvPr/>
        </p:nvSpPr>
        <p:spPr>
          <a:xfrm>
            <a:off x="9368806" y="5494453"/>
            <a:ext cx="256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2A5294"/>
                </a:solidFill>
              </a:rPr>
              <a:t>www.ebra.be</a:t>
            </a:r>
            <a:endParaRPr lang="en-US" b="1" dirty="0">
              <a:solidFill>
                <a:srgbClr val="2A529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0C124-3080-E0A3-03CB-D1BCB8686443}"/>
              </a:ext>
            </a:extLst>
          </p:cNvPr>
          <p:cNvSpPr/>
          <p:nvPr/>
        </p:nvSpPr>
        <p:spPr>
          <a:xfrm>
            <a:off x="1727718" y="1830354"/>
            <a:ext cx="2223795" cy="39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1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FCD3B137B3747A9E2631EC2BA01D4" ma:contentTypeVersion="17" ma:contentTypeDescription="Create a new document." ma:contentTypeScope="" ma:versionID="330cf3b3bfe8714e61147d41596a980d">
  <xsd:schema xmlns:xsd="http://www.w3.org/2001/XMLSchema" xmlns:xs="http://www.w3.org/2001/XMLSchema" xmlns:p="http://schemas.microsoft.com/office/2006/metadata/properties" xmlns:ns2="4a55a858-8dcc-455d-8789-9beb30014d9a" xmlns:ns3="948d360b-353d-42ab-9fb6-a5a094fff315" targetNamespace="http://schemas.microsoft.com/office/2006/metadata/properties" ma:root="true" ma:fieldsID="c3f39c1b7b014c97d749058f35d6a525" ns2:_="" ns3:_="">
    <xsd:import namespace="4a55a858-8dcc-455d-8789-9beb30014d9a"/>
    <xsd:import namespace="948d360b-353d-42ab-9fb6-a5a094fff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5a858-8dcc-455d-8789-9beb30014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ea3135-4c22-4898-8409-fb143a79ff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d360b-353d-42ab-9fb6-a5a094fff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55a858-8dcc-455d-8789-9beb30014d9a">
      <Terms xmlns="http://schemas.microsoft.com/office/infopath/2007/PartnerControls"/>
    </lcf76f155ced4ddcb4097134ff3c332f>
    <SharedWithUsers xmlns="948d360b-353d-42ab-9fb6-a5a094fff315">
      <UserInfo>
        <DisplayName>Communications</DisplayName>
        <AccountId>20</AccountId>
        <AccountType/>
      </UserInfo>
      <UserInfo>
        <DisplayName>EBRA Secretary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47CDB5-79F5-47A0-95D8-4AA63654F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5a858-8dcc-455d-8789-9beb30014d9a"/>
    <ds:schemaRef ds:uri="948d360b-353d-42ab-9fb6-a5a094fff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C1FF35-D9EB-455A-8D9E-EA3ED42E112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559e947-09d1-4e78-bb86-4d56659c625e"/>
    <ds:schemaRef ds:uri="208f535e-82f3-4a1c-a949-dfe99c2e6b70"/>
    <ds:schemaRef ds:uri="http://www.w3.org/XML/1998/namespace"/>
    <ds:schemaRef ds:uri="4a55a858-8dcc-455d-8789-9beb30014d9a"/>
    <ds:schemaRef ds:uri="948d360b-353d-42ab-9fb6-a5a094fff315"/>
  </ds:schemaRefs>
</ds:datastoreItem>
</file>

<file path=customXml/itemProps3.xml><?xml version="1.0" encoding="utf-8"?>
<ds:datastoreItem xmlns:ds="http://schemas.openxmlformats.org/officeDocument/2006/customXml" ds:itemID="{AB56EC88-8620-4FE5-8B40-5E7853F103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22346</TotalTime>
  <Words>315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 Theme</vt:lpstr>
      <vt:lpstr>PowerPoint Presentation</vt:lpstr>
      <vt:lpstr>EBRA is growing</vt:lpstr>
      <vt:lpstr>PowerPoint Presentation</vt:lpstr>
      <vt:lpstr>International BRs Report Project</vt:lpstr>
      <vt:lpstr>International Survey and Report </vt:lpstr>
      <vt:lpstr>PowerPoint Presentation</vt:lpstr>
      <vt:lpstr>PowerPoint Presentation</vt:lpstr>
      <vt:lpstr>EBRA: Looking Forward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EBRA AISBL Confernece Call - 8 June 2020</dc:title>
  <dc:creator>Keith Robertson</dc:creator>
  <cp:lastModifiedBy>Lupo, Alexis (LARA)</cp:lastModifiedBy>
  <cp:revision>1863</cp:revision>
  <dcterms:created xsi:type="dcterms:W3CDTF">2017-12-11T11:43:30Z</dcterms:created>
  <dcterms:modified xsi:type="dcterms:W3CDTF">2024-05-14T13:22:46Z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0x010100FFCFCD3B137B3747A9E2631EC2BA01D4</vt:lpwstr>
  </property>
  <property fmtid="{D5CDD505-2E9C-101B-9397-08002B2CF9AE}" pid="3" name="MediaServiceImageTags">
    <vt:lpwstr/>
  </property>
  <property fmtid="{D5CDD505-2E9C-101B-9397-08002B2CF9AE}" pid="4" name="MSIP_Label_3a2fed65-62e7-46ea-af74-187e0c17143a_Enabled">
    <vt:lpwstr>true</vt:lpwstr>
  </property>
  <property fmtid="{D5CDD505-2E9C-101B-9397-08002B2CF9AE}" pid="5" name="MSIP_Label_3a2fed65-62e7-46ea-af74-187e0c17143a_SetDate">
    <vt:lpwstr>2024-05-14T13:22:27Z</vt:lpwstr>
  </property>
  <property fmtid="{D5CDD505-2E9C-101B-9397-08002B2CF9AE}" pid="6" name="MSIP_Label_3a2fed65-62e7-46ea-af74-187e0c17143a_Method">
    <vt:lpwstr>Privileged</vt:lpwstr>
  </property>
  <property fmtid="{D5CDD505-2E9C-101B-9397-08002B2CF9AE}" pid="7" name="MSIP_Label_3a2fed65-62e7-46ea-af74-187e0c17143a_Name">
    <vt:lpwstr>3a2fed65-62e7-46ea-af74-187e0c17143a</vt:lpwstr>
  </property>
  <property fmtid="{D5CDD505-2E9C-101B-9397-08002B2CF9AE}" pid="8" name="MSIP_Label_3a2fed65-62e7-46ea-af74-187e0c17143a_SiteId">
    <vt:lpwstr>d5fb7087-3777-42ad-966a-892ef47225d1</vt:lpwstr>
  </property>
  <property fmtid="{D5CDD505-2E9C-101B-9397-08002B2CF9AE}" pid="9" name="MSIP_Label_3a2fed65-62e7-46ea-af74-187e0c17143a_ActionId">
    <vt:lpwstr>19542aa0-0969-450e-a691-897bd2ce479f</vt:lpwstr>
  </property>
  <property fmtid="{D5CDD505-2E9C-101B-9397-08002B2CF9AE}" pid="10" name="MSIP_Label_3a2fed65-62e7-46ea-af74-187e0c17143a_ContentBits">
    <vt:lpwstr>0</vt:lpwstr>
  </property>
</Properties>
</file>