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6858000" type="screen4x3"/>
  <p:notesSz cx="7053263"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52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56414" cy="46545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95217" y="0"/>
            <a:ext cx="3056414" cy="46545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98563" y="698500"/>
            <a:ext cx="4656137"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5327" y="4421823"/>
            <a:ext cx="5642610" cy="418909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29"/>
            <a:ext cx="3056414" cy="4654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95217" y="8842029"/>
            <a:ext cx="3056414" cy="4654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98563" y="698500"/>
            <a:ext cx="4656137"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5327" y="4421823"/>
            <a:ext cx="5642610" cy="4189095"/>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300"/>
              </a:spcBef>
              <a:spcAft>
                <a:spcPts val="1100"/>
              </a:spcAft>
              <a:buClr>
                <a:schemeClr val="dk1"/>
              </a:buClr>
              <a:buSzPts val="1100"/>
              <a:buFont typeface="Arial"/>
              <a:buNone/>
            </a:pPr>
            <a:r>
              <a:rPr lang="en-US" b="1" dirty="0">
                <a:latin typeface="StobiSerif"/>
                <a:ea typeface="StobiSerif"/>
                <a:cs typeface="StobiSerif"/>
                <a:sym typeface="StobiSerif"/>
              </a:rPr>
              <a:t>Bonjour tout le monde (two </a:t>
            </a:r>
            <a:r>
              <a:rPr lang="en-US" b="1" dirty="0" err="1">
                <a:latin typeface="StobiSerif"/>
                <a:ea typeface="StobiSerif"/>
                <a:cs typeface="StobiSerif"/>
                <a:sym typeface="StobiSerif"/>
              </a:rPr>
              <a:t>ler</a:t>
            </a:r>
            <a:r>
              <a:rPr lang="en-US" b="1" dirty="0">
                <a:latin typeface="StobiSerif"/>
                <a:ea typeface="StobiSerif"/>
                <a:cs typeface="StobiSerif"/>
                <a:sym typeface="StobiSerif"/>
              </a:rPr>
              <a:t> </a:t>
            </a:r>
            <a:r>
              <a:rPr lang="en-US" b="1" dirty="0" err="1">
                <a:latin typeface="StobiSerif"/>
                <a:ea typeface="StobiSerif"/>
                <a:cs typeface="StobiSerif"/>
                <a:sym typeface="StobiSerif"/>
              </a:rPr>
              <a:t>mon</a:t>
            </a:r>
            <a:r>
              <a:rPr lang="en-US" b="1" dirty="0">
                <a:latin typeface="StobiSerif"/>
                <a:ea typeface="StobiSerif"/>
                <a:cs typeface="StobiSerif"/>
                <a:sym typeface="StobiSerif"/>
              </a:rPr>
              <a:t>-duh).</a:t>
            </a:r>
            <a:endParaRPr dirty="0"/>
          </a:p>
        </p:txBody>
      </p:sp>
      <p:sp>
        <p:nvSpPr>
          <p:cNvPr id="87" name="Google Shape;87;p1:notes"/>
          <p:cNvSpPr txBox="1">
            <a:spLocks noGrp="1"/>
          </p:cNvSpPr>
          <p:nvPr>
            <p:ph type="sldNum" idx="12"/>
          </p:nvPr>
        </p:nvSpPr>
        <p:spPr>
          <a:xfrm>
            <a:off x="3995217" y="8842029"/>
            <a:ext cx="3056414" cy="4654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3de89f78f5_0_112:notes"/>
          <p:cNvSpPr>
            <a:spLocks noGrp="1" noRot="1" noChangeAspect="1"/>
          </p:cNvSpPr>
          <p:nvPr>
            <p:ph type="sldImg" idx="2"/>
          </p:nvPr>
        </p:nvSpPr>
        <p:spPr>
          <a:xfrm>
            <a:off x="1198563" y="698500"/>
            <a:ext cx="46560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3de89f78f5_0_112:notes"/>
          <p:cNvSpPr txBox="1">
            <a:spLocks noGrp="1"/>
          </p:cNvSpPr>
          <p:nvPr>
            <p:ph type="body" idx="1"/>
          </p:nvPr>
        </p:nvSpPr>
        <p:spPr>
          <a:xfrm>
            <a:off x="705327" y="4421823"/>
            <a:ext cx="5642700" cy="4189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800"/>
              </a:spcBef>
              <a:spcAft>
                <a:spcPts val="0"/>
              </a:spcAft>
              <a:buClr>
                <a:schemeClr val="dk1"/>
              </a:buClr>
              <a:buSzPts val="1100"/>
              <a:buFont typeface="Arial"/>
              <a:buNone/>
            </a:pPr>
            <a:endParaRPr>
              <a:solidFill>
                <a:srgbClr val="1F1F1F"/>
              </a:solidFill>
            </a:endParaRPr>
          </a:p>
          <a:p>
            <a:pPr marL="0" lvl="0" indent="0" algn="l" rtl="0">
              <a:spcBef>
                <a:spcPts val="1800"/>
              </a:spcBef>
              <a:spcAft>
                <a:spcPts val="0"/>
              </a:spcAft>
              <a:buNone/>
            </a:pPr>
            <a:endParaRPr/>
          </a:p>
        </p:txBody>
      </p:sp>
      <p:sp>
        <p:nvSpPr>
          <p:cNvPr id="99" name="Google Shape;99;g23de89f78f5_0_112:notes"/>
          <p:cNvSpPr txBox="1">
            <a:spLocks noGrp="1"/>
          </p:cNvSpPr>
          <p:nvPr>
            <p:ph type="sldNum" idx="12"/>
          </p:nvPr>
        </p:nvSpPr>
        <p:spPr>
          <a:xfrm>
            <a:off x="3995217" y="8842029"/>
            <a:ext cx="3056400" cy="46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3de89f78f5_0_38:notes"/>
          <p:cNvSpPr>
            <a:spLocks noGrp="1" noRot="1" noChangeAspect="1"/>
          </p:cNvSpPr>
          <p:nvPr>
            <p:ph type="sldImg" idx="2"/>
          </p:nvPr>
        </p:nvSpPr>
        <p:spPr>
          <a:xfrm>
            <a:off x="1198563" y="698500"/>
            <a:ext cx="46560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3de89f78f5_0_38:notes"/>
          <p:cNvSpPr txBox="1">
            <a:spLocks noGrp="1"/>
          </p:cNvSpPr>
          <p:nvPr>
            <p:ph type="body" idx="1"/>
          </p:nvPr>
        </p:nvSpPr>
        <p:spPr>
          <a:xfrm>
            <a:off x="705327" y="4421823"/>
            <a:ext cx="5642700" cy="4189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executive committee (EXCO) meets on a monthly basis from 4 corners of the globe.</a:t>
            </a:r>
            <a:endParaRPr/>
          </a:p>
          <a:p>
            <a:pPr marL="0" lvl="0" indent="0" algn="l" rtl="0">
              <a:spcBef>
                <a:spcPts val="0"/>
              </a:spcBef>
              <a:spcAft>
                <a:spcPts val="0"/>
              </a:spcAft>
              <a:buNone/>
            </a:pPr>
            <a:br>
              <a:rPr lang="en-US"/>
            </a:br>
            <a:r>
              <a:rPr lang="en-US"/>
              <a:t>We are really proud to have such a diverse mix of people, and thought and, incredibly female led! We reformed our constitution in 2024, introducing an innovative twin track system that gives us regional representatives, as well as enshrining gender diversity for the very first time. </a:t>
            </a:r>
            <a:endParaRPr/>
          </a:p>
        </p:txBody>
      </p:sp>
      <p:sp>
        <p:nvSpPr>
          <p:cNvPr id="115" name="Google Shape;115;g23de89f78f5_0_38:notes"/>
          <p:cNvSpPr txBox="1">
            <a:spLocks noGrp="1"/>
          </p:cNvSpPr>
          <p:nvPr>
            <p:ph type="sldNum" idx="12"/>
          </p:nvPr>
        </p:nvSpPr>
        <p:spPr>
          <a:xfrm>
            <a:off x="3995217" y="8842029"/>
            <a:ext cx="3056400" cy="46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3de89f78f5_0_100:notes"/>
          <p:cNvSpPr>
            <a:spLocks noGrp="1" noRot="1" noChangeAspect="1"/>
          </p:cNvSpPr>
          <p:nvPr>
            <p:ph type="sldImg" idx="2"/>
          </p:nvPr>
        </p:nvSpPr>
        <p:spPr>
          <a:xfrm>
            <a:off x="1198563" y="698500"/>
            <a:ext cx="46560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23de89f78f5_0_100:notes"/>
          <p:cNvSpPr txBox="1">
            <a:spLocks noGrp="1"/>
          </p:cNvSpPr>
          <p:nvPr>
            <p:ph type="body" idx="1"/>
          </p:nvPr>
        </p:nvSpPr>
        <p:spPr>
          <a:xfrm>
            <a:off x="705327" y="4421823"/>
            <a:ext cx="5642700" cy="4189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1F1F1F"/>
                </a:solidFill>
              </a:rPr>
              <a:t>Excellence winners presented at our annual Conference in Malta.</a:t>
            </a:r>
            <a:endParaRPr>
              <a:solidFill>
                <a:srgbClr val="1F1F1F"/>
              </a:solidFill>
            </a:endParaRPr>
          </a:p>
          <a:p>
            <a:pPr marL="0" lvl="0" indent="0" algn="l" rtl="0">
              <a:spcBef>
                <a:spcPts val="0"/>
              </a:spcBef>
              <a:spcAft>
                <a:spcPts val="0"/>
              </a:spcAft>
              <a:buNone/>
            </a:pPr>
            <a:r>
              <a:rPr lang="en-US">
                <a:solidFill>
                  <a:srgbClr val="1F1F1F"/>
                </a:solidFill>
              </a:rPr>
              <a:t>Commendation winners presenting to our Technical Workshops (next slide)</a:t>
            </a:r>
            <a:endParaRPr>
              <a:solidFill>
                <a:srgbClr val="1F1F1F"/>
              </a:solidFill>
            </a:endParaRPr>
          </a:p>
        </p:txBody>
      </p:sp>
      <p:sp>
        <p:nvSpPr>
          <p:cNvPr id="130" name="Google Shape;130;g23de89f78f5_0_100:notes"/>
          <p:cNvSpPr txBox="1">
            <a:spLocks noGrp="1"/>
          </p:cNvSpPr>
          <p:nvPr>
            <p:ph type="sldNum" idx="12"/>
          </p:nvPr>
        </p:nvSpPr>
        <p:spPr>
          <a:xfrm>
            <a:off x="3995217" y="8842029"/>
            <a:ext cx="3056400" cy="46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3de89f78f5_0_88:notes"/>
          <p:cNvSpPr>
            <a:spLocks noGrp="1" noRot="1" noChangeAspect="1"/>
          </p:cNvSpPr>
          <p:nvPr>
            <p:ph type="sldImg" idx="2"/>
          </p:nvPr>
        </p:nvSpPr>
        <p:spPr>
          <a:xfrm>
            <a:off x="1198563" y="698500"/>
            <a:ext cx="46560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3de89f78f5_0_88:notes"/>
          <p:cNvSpPr txBox="1">
            <a:spLocks noGrp="1"/>
          </p:cNvSpPr>
          <p:nvPr>
            <p:ph type="body" idx="1"/>
          </p:nvPr>
        </p:nvSpPr>
        <p:spPr>
          <a:xfrm>
            <a:off x="705327" y="4421823"/>
            <a:ext cx="5642700" cy="41892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2100"/>
              </a:spcBef>
              <a:spcAft>
                <a:spcPts val="0"/>
              </a:spcAft>
              <a:buClr>
                <a:schemeClr val="dk1"/>
              </a:buClr>
              <a:buSzPts val="1100"/>
              <a:buFont typeface="Arial"/>
              <a:buNone/>
            </a:pPr>
            <a:r>
              <a:rPr lang="en-US"/>
              <a:t>One of the things we've really continued to embrace is quarterly technical workshops. These workshops are a chance for us to share best practices and learn from each other.</a:t>
            </a:r>
            <a:endParaRPr/>
          </a:p>
          <a:p>
            <a:pPr marL="0" lvl="0" indent="0" algn="l" rtl="0">
              <a:lnSpc>
                <a:spcPct val="107916"/>
              </a:lnSpc>
              <a:spcBef>
                <a:spcPts val="2100"/>
              </a:spcBef>
              <a:spcAft>
                <a:spcPts val="0"/>
              </a:spcAft>
              <a:buClr>
                <a:schemeClr val="dk1"/>
              </a:buClr>
              <a:buSzPts val="1100"/>
              <a:buFont typeface="Arial"/>
              <a:buNone/>
            </a:pPr>
            <a:r>
              <a:rPr lang="en-US"/>
              <a:t>In September 2023, we held a workshop on the Maldives Corporate Profile Sheet &amp; Verification Service.</a:t>
            </a:r>
            <a:endParaRPr/>
          </a:p>
          <a:p>
            <a:pPr marL="0" lvl="0" indent="0" algn="l" rtl="0">
              <a:lnSpc>
                <a:spcPct val="107916"/>
              </a:lnSpc>
              <a:spcBef>
                <a:spcPts val="2100"/>
              </a:spcBef>
              <a:spcAft>
                <a:spcPts val="0"/>
              </a:spcAft>
              <a:buClr>
                <a:schemeClr val="dk1"/>
              </a:buClr>
              <a:buSzPts val="1100"/>
              <a:buFont typeface="Arial"/>
              <a:buNone/>
            </a:pPr>
            <a:r>
              <a:rPr lang="en-US"/>
              <a:t>In January 2024, Singapore showcased their Ask ADA chatbot while just last month Kazakhstan demonstrated their powerful Digital Resident platform.</a:t>
            </a:r>
            <a:endParaRPr/>
          </a:p>
          <a:p>
            <a:pPr marL="0" lvl="0" indent="0" algn="l" rtl="0">
              <a:lnSpc>
                <a:spcPct val="107916"/>
              </a:lnSpc>
              <a:spcBef>
                <a:spcPts val="2100"/>
              </a:spcBef>
              <a:spcAft>
                <a:spcPts val="0"/>
              </a:spcAft>
              <a:buClr>
                <a:schemeClr val="dk1"/>
              </a:buClr>
              <a:buSzPts val="1100"/>
              <a:buFont typeface="Arial"/>
              <a:buNone/>
            </a:pPr>
            <a:r>
              <a:rPr lang="en-US"/>
              <a:t>We're really excited about these workshops. They're a great way to learn, network, and stay up-to-date on the latest work of our members.</a:t>
            </a:r>
            <a:endParaRPr/>
          </a:p>
          <a:p>
            <a:pPr marL="0" lvl="0" indent="0" algn="l" rtl="0">
              <a:lnSpc>
                <a:spcPct val="107916"/>
              </a:lnSpc>
              <a:spcBef>
                <a:spcPts val="2100"/>
              </a:spcBef>
              <a:spcAft>
                <a:spcPts val="1800"/>
              </a:spcAft>
              <a:buClr>
                <a:schemeClr val="dk1"/>
              </a:buClr>
              <a:buSzPts val="1100"/>
              <a:buFont typeface="Arial"/>
              <a:buNone/>
            </a:pPr>
            <a:r>
              <a:rPr lang="en-US"/>
              <a:t>We hope that these workshops will give our members to connect with other professionals, learn new things, and feel a little bit more connected.</a:t>
            </a:r>
            <a:endParaRPr/>
          </a:p>
        </p:txBody>
      </p:sp>
      <p:sp>
        <p:nvSpPr>
          <p:cNvPr id="145" name="Google Shape;145;g23de89f78f5_0_88:notes"/>
          <p:cNvSpPr txBox="1">
            <a:spLocks noGrp="1"/>
          </p:cNvSpPr>
          <p:nvPr>
            <p:ph type="sldNum" idx="12"/>
          </p:nvPr>
        </p:nvSpPr>
        <p:spPr>
          <a:xfrm>
            <a:off x="3995217" y="8842029"/>
            <a:ext cx="3056400" cy="46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d1d3c7c272_0_67:notes"/>
          <p:cNvSpPr>
            <a:spLocks noGrp="1" noRot="1" noChangeAspect="1"/>
          </p:cNvSpPr>
          <p:nvPr>
            <p:ph type="sldImg" idx="2"/>
          </p:nvPr>
        </p:nvSpPr>
        <p:spPr>
          <a:xfrm>
            <a:off x="1198563" y="698500"/>
            <a:ext cx="46560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d1d3c7c272_0_67:notes"/>
          <p:cNvSpPr txBox="1">
            <a:spLocks noGrp="1"/>
          </p:cNvSpPr>
          <p:nvPr>
            <p:ph type="body" idx="1"/>
          </p:nvPr>
        </p:nvSpPr>
        <p:spPr>
          <a:xfrm>
            <a:off x="705327" y="4421823"/>
            <a:ext cx="5642700" cy="41892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2100"/>
              </a:spcBef>
              <a:spcAft>
                <a:spcPts val="1800"/>
              </a:spcAft>
              <a:buClr>
                <a:schemeClr val="dk1"/>
              </a:buClr>
              <a:buSzPts val="1100"/>
              <a:buFont typeface="Arial"/>
              <a:buNone/>
            </a:pPr>
            <a:r>
              <a:rPr lang="en-US"/>
              <a:t>We are proud of our international and inter-association collaboration between ASORLAC, IACA, EBRA and CRF which as I know IACA members proudly participate in (even if sometimes you need a little reminding from Marissa!).  The IBRR was recently rebranded to the Business Registry Insights and the steering group are a true international collaboration of registry professionals.</a:t>
            </a:r>
            <a:endParaRPr/>
          </a:p>
        </p:txBody>
      </p:sp>
      <p:sp>
        <p:nvSpPr>
          <p:cNvPr id="160" name="Google Shape;160;g2d1d3c7c272_0_67:notes"/>
          <p:cNvSpPr txBox="1">
            <a:spLocks noGrp="1"/>
          </p:cNvSpPr>
          <p:nvPr>
            <p:ph type="sldNum" idx="12"/>
          </p:nvPr>
        </p:nvSpPr>
        <p:spPr>
          <a:xfrm>
            <a:off x="3995217" y="8842029"/>
            <a:ext cx="3056400" cy="46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d1d3c7c272_0_83:notes"/>
          <p:cNvSpPr>
            <a:spLocks noGrp="1" noRot="1" noChangeAspect="1"/>
          </p:cNvSpPr>
          <p:nvPr>
            <p:ph type="sldImg" idx="2"/>
          </p:nvPr>
        </p:nvSpPr>
        <p:spPr>
          <a:xfrm>
            <a:off x="1198563" y="698500"/>
            <a:ext cx="46560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d1d3c7c272_0_83:notes"/>
          <p:cNvSpPr txBox="1">
            <a:spLocks noGrp="1"/>
          </p:cNvSpPr>
          <p:nvPr>
            <p:ph type="body" idx="1"/>
          </p:nvPr>
        </p:nvSpPr>
        <p:spPr>
          <a:xfrm>
            <a:off x="705327" y="4421823"/>
            <a:ext cx="5642700" cy="41892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2100"/>
              </a:spcBef>
              <a:spcAft>
                <a:spcPts val="0"/>
              </a:spcAft>
              <a:buClr>
                <a:schemeClr val="dk1"/>
              </a:buClr>
              <a:buSzPts val="1100"/>
              <a:buFont typeface="Arial"/>
              <a:buNone/>
            </a:pPr>
            <a:r>
              <a:rPr lang="en-US"/>
              <a:t>Launching new global Beneficial Ownership Working Group in July with the first in person meeting at our Qatar Conference.</a:t>
            </a:r>
            <a:endParaRPr/>
          </a:p>
          <a:p>
            <a:pPr marL="0" lvl="0" indent="0" algn="l" rtl="0">
              <a:lnSpc>
                <a:spcPct val="107916"/>
              </a:lnSpc>
              <a:spcBef>
                <a:spcPts val="2100"/>
              </a:spcBef>
              <a:spcAft>
                <a:spcPts val="1800"/>
              </a:spcAft>
              <a:buClr>
                <a:schemeClr val="dk1"/>
              </a:buClr>
              <a:buSzPts val="1100"/>
              <a:buFont typeface="Arial"/>
              <a:buNone/>
            </a:pPr>
            <a:r>
              <a:rPr lang="en-US"/>
              <a:t>Also working on further governance reform, to allow the wider ecosystem of corporate registry world to be more involved in the CRF, beyond corporate registries.</a:t>
            </a:r>
            <a:endParaRPr/>
          </a:p>
        </p:txBody>
      </p:sp>
      <p:sp>
        <p:nvSpPr>
          <p:cNvPr id="172" name="Google Shape;172;g2d1d3c7c272_0_83:notes"/>
          <p:cNvSpPr txBox="1">
            <a:spLocks noGrp="1"/>
          </p:cNvSpPr>
          <p:nvPr>
            <p:ph type="sldNum" idx="12"/>
          </p:nvPr>
        </p:nvSpPr>
        <p:spPr>
          <a:xfrm>
            <a:off x="3995217" y="8842029"/>
            <a:ext cx="3056400" cy="46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3de89f78f5_0_50:notes"/>
          <p:cNvSpPr>
            <a:spLocks noGrp="1" noRot="1" noChangeAspect="1"/>
          </p:cNvSpPr>
          <p:nvPr>
            <p:ph type="sldImg" idx="2"/>
          </p:nvPr>
        </p:nvSpPr>
        <p:spPr>
          <a:xfrm>
            <a:off x="1198563" y="698500"/>
            <a:ext cx="46560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3de89f78f5_0_50:notes"/>
          <p:cNvSpPr txBox="1">
            <a:spLocks noGrp="1"/>
          </p:cNvSpPr>
          <p:nvPr>
            <p:ph type="body" idx="1"/>
          </p:nvPr>
        </p:nvSpPr>
        <p:spPr>
          <a:xfrm>
            <a:off x="705327" y="4421823"/>
            <a:ext cx="5642700" cy="4189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800"/>
              </a:spcBef>
              <a:spcAft>
                <a:spcPts val="1800"/>
              </a:spcAft>
              <a:buSzPts val="1100"/>
              <a:buNone/>
            </a:pPr>
            <a:endParaRPr/>
          </a:p>
        </p:txBody>
      </p:sp>
      <p:sp>
        <p:nvSpPr>
          <p:cNvPr id="184" name="Google Shape;184;g23de89f78f5_0_50:notes"/>
          <p:cNvSpPr txBox="1">
            <a:spLocks noGrp="1"/>
          </p:cNvSpPr>
          <p:nvPr>
            <p:ph type="sldNum" idx="12"/>
          </p:nvPr>
        </p:nvSpPr>
        <p:spPr>
          <a:xfrm>
            <a:off x="3995217" y="8842029"/>
            <a:ext cx="3056400" cy="46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4063"/>
        </a:solidFill>
        <a:effectLst/>
      </p:bgPr>
    </p:bg>
    <p:spTree>
      <p:nvGrpSpPr>
        <p:cNvPr id="1" name="Shape 88"/>
        <p:cNvGrpSpPr/>
        <p:nvPr/>
      </p:nvGrpSpPr>
      <p:grpSpPr>
        <a:xfrm>
          <a:off x="0" y="0"/>
          <a:ext cx="0" cy="0"/>
          <a:chOff x="0" y="0"/>
          <a:chExt cx="0" cy="0"/>
        </a:xfrm>
      </p:grpSpPr>
      <p:sp>
        <p:nvSpPr>
          <p:cNvPr id="89" name="Google Shape;89;p13"/>
          <p:cNvSpPr/>
          <p:nvPr/>
        </p:nvSpPr>
        <p:spPr>
          <a:xfrm>
            <a:off x="-139100" y="5359075"/>
            <a:ext cx="9378000" cy="827100"/>
          </a:xfrm>
          <a:prstGeom prst="rect">
            <a:avLst/>
          </a:prstGeom>
          <a:solidFill>
            <a:srgbClr val="1240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3"/>
          <p:cNvSpPr/>
          <p:nvPr/>
        </p:nvSpPr>
        <p:spPr>
          <a:xfrm>
            <a:off x="-139100" y="6030900"/>
            <a:ext cx="9378000" cy="82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3"/>
          <p:cNvSpPr txBox="1"/>
          <p:nvPr/>
        </p:nvSpPr>
        <p:spPr>
          <a:xfrm>
            <a:off x="2225900" y="6144450"/>
            <a:ext cx="6891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CORPORATE REGISTERS FORUM</a:t>
            </a:r>
            <a:r>
              <a:rPr lang="en-US" b="1"/>
              <a:t> UPDATE</a:t>
            </a:r>
            <a:endParaRPr b="1"/>
          </a:p>
          <a:p>
            <a:pPr marL="0" marR="0" lvl="0" indent="0" algn="l" rtl="0">
              <a:lnSpc>
                <a:spcPct val="115000"/>
              </a:lnSpc>
              <a:spcBef>
                <a:spcPts val="0"/>
              </a:spcBef>
              <a:spcAft>
                <a:spcPts val="0"/>
              </a:spcAft>
              <a:buClr>
                <a:srgbClr val="000000"/>
              </a:buClr>
              <a:buSzPts val="1400"/>
              <a:buFont typeface="Arial"/>
              <a:buNone/>
            </a:pPr>
            <a:r>
              <a:rPr lang="en-US" b="1"/>
              <a:t>IACA Conference, May 2024</a:t>
            </a:r>
            <a:endParaRPr b="1"/>
          </a:p>
        </p:txBody>
      </p:sp>
      <p:sp>
        <p:nvSpPr>
          <p:cNvPr id="92" name="Google Shape;92;p13"/>
          <p:cNvSpPr txBox="1"/>
          <p:nvPr/>
        </p:nvSpPr>
        <p:spPr>
          <a:xfrm>
            <a:off x="563850" y="5359175"/>
            <a:ext cx="8536500" cy="134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Presentation by La Donna John</a:t>
            </a:r>
            <a:endParaRPr sz="1700" b="1">
              <a:solidFill>
                <a:schemeClr val="lt1"/>
              </a:solidFill>
            </a:endParaRPr>
          </a:p>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Executive Member of the Corporate Registers Forum</a:t>
            </a:r>
            <a:endParaRPr/>
          </a:p>
          <a:p>
            <a:pPr marL="0" lvl="0" indent="0" algn="l" rtl="0">
              <a:lnSpc>
                <a:spcPct val="115000"/>
              </a:lnSpc>
              <a:spcBef>
                <a:spcPts val="0"/>
              </a:spcBef>
              <a:spcAft>
                <a:spcPts val="0"/>
              </a:spcAft>
              <a:buClr>
                <a:schemeClr val="dk1"/>
              </a:buClr>
              <a:buSzPts val="1700"/>
              <a:buFont typeface="Arial"/>
              <a:buNone/>
            </a:pPr>
            <a:endParaRPr sz="1700" b="1">
              <a:solidFill>
                <a:schemeClr val="lt1"/>
              </a:solidFill>
            </a:endParaRPr>
          </a:p>
          <a:p>
            <a:pPr marL="0" marR="0" lvl="0" indent="0" algn="l" rtl="0">
              <a:lnSpc>
                <a:spcPct val="115000"/>
              </a:lnSpc>
              <a:spcBef>
                <a:spcPts val="0"/>
              </a:spcBef>
              <a:spcAft>
                <a:spcPts val="0"/>
              </a:spcAft>
              <a:buClr>
                <a:srgbClr val="000000"/>
              </a:buClr>
              <a:buSzPts val="1700"/>
              <a:buFont typeface="Arial"/>
              <a:buNone/>
            </a:pPr>
            <a:endParaRPr sz="1700" b="1">
              <a:solidFill>
                <a:srgbClr val="FFFFFF"/>
              </a:solidFill>
            </a:endParaRPr>
          </a:p>
        </p:txBody>
      </p:sp>
      <p:pic>
        <p:nvPicPr>
          <p:cNvPr id="93" name="Google Shape;93;p13" descr="Logo&#10;&#10;Description automatically generated"/>
          <p:cNvPicPr preferRelativeResize="0"/>
          <p:nvPr/>
        </p:nvPicPr>
        <p:blipFill rotWithShape="1">
          <a:blip r:embed="rId3">
            <a:alphaModFix/>
          </a:blip>
          <a:srcRect/>
          <a:stretch/>
        </p:blipFill>
        <p:spPr>
          <a:xfrm>
            <a:off x="563850" y="6115543"/>
            <a:ext cx="1220300" cy="705825"/>
          </a:xfrm>
          <a:prstGeom prst="rect">
            <a:avLst/>
          </a:prstGeom>
          <a:noFill/>
          <a:ln>
            <a:noFill/>
          </a:ln>
        </p:spPr>
      </p:pic>
      <p:pic>
        <p:nvPicPr>
          <p:cNvPr id="94" name="Google Shape;94;p13"/>
          <p:cNvPicPr preferRelativeResize="0"/>
          <p:nvPr/>
        </p:nvPicPr>
        <p:blipFill rotWithShape="1">
          <a:blip r:embed="rId4">
            <a:alphaModFix/>
          </a:blip>
          <a:srcRect l="12167" t="1420" r="9080" b="-1419"/>
          <a:stretch/>
        </p:blipFill>
        <p:spPr>
          <a:xfrm>
            <a:off x="-117000" y="-121000"/>
            <a:ext cx="9496349" cy="5445724"/>
          </a:xfrm>
          <a:prstGeom prst="rect">
            <a:avLst/>
          </a:prstGeom>
          <a:noFill/>
          <a:ln>
            <a:noFill/>
          </a:ln>
        </p:spPr>
      </p:pic>
      <p:sp>
        <p:nvSpPr>
          <p:cNvPr id="95" name="Google Shape;95;p13"/>
          <p:cNvSpPr/>
          <p:nvPr/>
        </p:nvSpPr>
        <p:spPr>
          <a:xfrm>
            <a:off x="-117000" y="5237375"/>
            <a:ext cx="9378000" cy="12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4063"/>
        </a:solidFill>
        <a:effectLst/>
      </p:bgPr>
    </p:bg>
    <p:spTree>
      <p:nvGrpSpPr>
        <p:cNvPr id="1" name="Shape 100"/>
        <p:cNvGrpSpPr/>
        <p:nvPr/>
      </p:nvGrpSpPr>
      <p:grpSpPr>
        <a:xfrm>
          <a:off x="0" y="0"/>
          <a:ext cx="0" cy="0"/>
          <a:chOff x="0" y="0"/>
          <a:chExt cx="0" cy="0"/>
        </a:xfrm>
      </p:grpSpPr>
      <p:sp>
        <p:nvSpPr>
          <p:cNvPr id="101" name="Google Shape;101;p14"/>
          <p:cNvSpPr/>
          <p:nvPr/>
        </p:nvSpPr>
        <p:spPr>
          <a:xfrm>
            <a:off x="-117000" y="5237375"/>
            <a:ext cx="9378000" cy="12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4"/>
          <p:cNvSpPr txBox="1">
            <a:spLocks noGrp="1"/>
          </p:cNvSpPr>
          <p:nvPr>
            <p:ph type="title" idx="4294967295"/>
          </p:nvPr>
        </p:nvSpPr>
        <p:spPr>
          <a:xfrm>
            <a:off x="255525" y="198450"/>
            <a:ext cx="8402700" cy="789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70C0"/>
              </a:buClr>
              <a:buSzPts val="4400"/>
              <a:buFont typeface="Calibri"/>
              <a:buNone/>
            </a:pPr>
            <a:r>
              <a:rPr lang="en-US" b="1">
                <a:solidFill>
                  <a:srgbClr val="CF9A2A"/>
                </a:solidFill>
                <a:latin typeface="Arial"/>
                <a:ea typeface="Arial"/>
                <a:cs typeface="Arial"/>
                <a:sym typeface="Arial"/>
              </a:rPr>
              <a:t>CRF 2023, Malta</a:t>
            </a:r>
            <a:endParaRPr b="1">
              <a:solidFill>
                <a:srgbClr val="CF9A2A"/>
              </a:solidFill>
              <a:latin typeface="Arial"/>
              <a:ea typeface="Arial"/>
              <a:cs typeface="Arial"/>
              <a:sym typeface="Arial"/>
            </a:endParaRPr>
          </a:p>
        </p:txBody>
      </p:sp>
      <p:sp>
        <p:nvSpPr>
          <p:cNvPr id="103" name="Google Shape;103;p14"/>
          <p:cNvSpPr/>
          <p:nvPr/>
        </p:nvSpPr>
        <p:spPr>
          <a:xfrm>
            <a:off x="-139100" y="5359075"/>
            <a:ext cx="9378000" cy="827100"/>
          </a:xfrm>
          <a:prstGeom prst="rect">
            <a:avLst/>
          </a:prstGeom>
          <a:solidFill>
            <a:srgbClr val="1240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4"/>
          <p:cNvSpPr/>
          <p:nvPr/>
        </p:nvSpPr>
        <p:spPr>
          <a:xfrm>
            <a:off x="-139100" y="6030900"/>
            <a:ext cx="9378000" cy="82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4"/>
          <p:cNvSpPr txBox="1"/>
          <p:nvPr/>
        </p:nvSpPr>
        <p:spPr>
          <a:xfrm>
            <a:off x="2225900" y="6144450"/>
            <a:ext cx="6891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CORPORATE REGISTERS FORUM</a:t>
            </a:r>
            <a:r>
              <a:rPr lang="en-US" b="1"/>
              <a:t> UPDATE</a:t>
            </a:r>
            <a:endParaRPr b="1"/>
          </a:p>
          <a:p>
            <a:pPr marL="0" marR="0" lvl="0" indent="0" algn="l" rtl="0">
              <a:lnSpc>
                <a:spcPct val="115000"/>
              </a:lnSpc>
              <a:spcBef>
                <a:spcPts val="0"/>
              </a:spcBef>
              <a:spcAft>
                <a:spcPts val="0"/>
              </a:spcAft>
              <a:buClr>
                <a:srgbClr val="000000"/>
              </a:buClr>
              <a:buSzPts val="1400"/>
              <a:buFont typeface="Arial"/>
              <a:buNone/>
            </a:pPr>
            <a:r>
              <a:rPr lang="en-US" b="1"/>
              <a:t>IACA Conference, May 2024</a:t>
            </a:r>
            <a:endParaRPr b="1"/>
          </a:p>
        </p:txBody>
      </p:sp>
      <p:sp>
        <p:nvSpPr>
          <p:cNvPr id="106" name="Google Shape;106;p14"/>
          <p:cNvSpPr txBox="1"/>
          <p:nvPr/>
        </p:nvSpPr>
        <p:spPr>
          <a:xfrm>
            <a:off x="563850" y="5359175"/>
            <a:ext cx="8536500" cy="134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Presentation by La Donna John</a:t>
            </a:r>
            <a:endParaRPr sz="1700" b="1">
              <a:solidFill>
                <a:schemeClr val="lt1"/>
              </a:solidFill>
            </a:endParaRPr>
          </a:p>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Executive Member of the Corporate Registers Forum</a:t>
            </a:r>
            <a:endParaRPr/>
          </a:p>
          <a:p>
            <a:pPr marL="0" lvl="0" indent="0" algn="l" rtl="0">
              <a:lnSpc>
                <a:spcPct val="115000"/>
              </a:lnSpc>
              <a:spcBef>
                <a:spcPts val="0"/>
              </a:spcBef>
              <a:spcAft>
                <a:spcPts val="0"/>
              </a:spcAft>
              <a:buClr>
                <a:schemeClr val="dk1"/>
              </a:buClr>
              <a:buSzPts val="1700"/>
              <a:buFont typeface="Arial"/>
              <a:buNone/>
            </a:pPr>
            <a:endParaRPr sz="1700" b="1">
              <a:solidFill>
                <a:schemeClr val="lt1"/>
              </a:solidFill>
            </a:endParaRPr>
          </a:p>
          <a:p>
            <a:pPr marL="0" marR="0" lvl="0" indent="0" algn="l" rtl="0">
              <a:lnSpc>
                <a:spcPct val="115000"/>
              </a:lnSpc>
              <a:spcBef>
                <a:spcPts val="0"/>
              </a:spcBef>
              <a:spcAft>
                <a:spcPts val="0"/>
              </a:spcAft>
              <a:buClr>
                <a:srgbClr val="000000"/>
              </a:buClr>
              <a:buSzPts val="1700"/>
              <a:buFont typeface="Arial"/>
              <a:buNone/>
            </a:pPr>
            <a:endParaRPr sz="1700" b="1">
              <a:solidFill>
                <a:srgbClr val="FFFFFF"/>
              </a:solidFill>
            </a:endParaRPr>
          </a:p>
        </p:txBody>
      </p:sp>
      <p:pic>
        <p:nvPicPr>
          <p:cNvPr id="107" name="Google Shape;107;p14" descr="Logo&#10;&#10;Description automatically generated"/>
          <p:cNvPicPr preferRelativeResize="0"/>
          <p:nvPr/>
        </p:nvPicPr>
        <p:blipFill rotWithShape="1">
          <a:blip r:embed="rId3">
            <a:alphaModFix/>
          </a:blip>
          <a:srcRect/>
          <a:stretch/>
        </p:blipFill>
        <p:spPr>
          <a:xfrm>
            <a:off x="563850" y="6115543"/>
            <a:ext cx="1220300" cy="705825"/>
          </a:xfrm>
          <a:prstGeom prst="rect">
            <a:avLst/>
          </a:prstGeom>
          <a:noFill/>
          <a:ln>
            <a:noFill/>
          </a:ln>
        </p:spPr>
      </p:pic>
      <p:pic>
        <p:nvPicPr>
          <p:cNvPr id="108" name="Google Shape;108;p14"/>
          <p:cNvPicPr preferRelativeResize="0"/>
          <p:nvPr/>
        </p:nvPicPr>
        <p:blipFill>
          <a:blip r:embed="rId4">
            <a:alphaModFix/>
          </a:blip>
          <a:stretch>
            <a:fillRect/>
          </a:stretch>
        </p:blipFill>
        <p:spPr>
          <a:xfrm>
            <a:off x="0" y="987454"/>
            <a:ext cx="9144001" cy="2225842"/>
          </a:xfrm>
          <a:prstGeom prst="rect">
            <a:avLst/>
          </a:prstGeom>
          <a:noFill/>
          <a:ln>
            <a:noFill/>
          </a:ln>
        </p:spPr>
      </p:pic>
      <p:pic>
        <p:nvPicPr>
          <p:cNvPr id="109" name="Google Shape;109;p14"/>
          <p:cNvPicPr preferRelativeResize="0"/>
          <p:nvPr/>
        </p:nvPicPr>
        <p:blipFill>
          <a:blip r:embed="rId5">
            <a:alphaModFix/>
          </a:blip>
          <a:stretch>
            <a:fillRect/>
          </a:stretch>
        </p:blipFill>
        <p:spPr>
          <a:xfrm>
            <a:off x="3133050" y="3365696"/>
            <a:ext cx="2647650" cy="1719279"/>
          </a:xfrm>
          <a:prstGeom prst="rect">
            <a:avLst/>
          </a:prstGeom>
          <a:noFill/>
          <a:ln>
            <a:noFill/>
          </a:ln>
        </p:spPr>
      </p:pic>
      <p:pic>
        <p:nvPicPr>
          <p:cNvPr id="110" name="Google Shape;110;p14"/>
          <p:cNvPicPr preferRelativeResize="0"/>
          <p:nvPr/>
        </p:nvPicPr>
        <p:blipFill>
          <a:blip r:embed="rId6">
            <a:alphaModFix/>
          </a:blip>
          <a:stretch>
            <a:fillRect/>
          </a:stretch>
        </p:blipFill>
        <p:spPr>
          <a:xfrm>
            <a:off x="5933100" y="3365696"/>
            <a:ext cx="2675751" cy="1719279"/>
          </a:xfrm>
          <a:prstGeom prst="rect">
            <a:avLst/>
          </a:prstGeom>
          <a:noFill/>
          <a:ln>
            <a:noFill/>
          </a:ln>
        </p:spPr>
      </p:pic>
      <p:pic>
        <p:nvPicPr>
          <p:cNvPr id="111" name="Google Shape;111;p14"/>
          <p:cNvPicPr preferRelativeResize="0"/>
          <p:nvPr/>
        </p:nvPicPr>
        <p:blipFill>
          <a:blip r:embed="rId7">
            <a:alphaModFix/>
          </a:blip>
          <a:stretch>
            <a:fillRect/>
          </a:stretch>
        </p:blipFill>
        <p:spPr>
          <a:xfrm>
            <a:off x="244075" y="3474163"/>
            <a:ext cx="2736573" cy="1502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4063"/>
        </a:solidFill>
        <a:effectLst/>
      </p:bgPr>
    </p:bg>
    <p:spTree>
      <p:nvGrpSpPr>
        <p:cNvPr id="1" name="Shape 116"/>
        <p:cNvGrpSpPr/>
        <p:nvPr/>
      </p:nvGrpSpPr>
      <p:grpSpPr>
        <a:xfrm>
          <a:off x="0" y="0"/>
          <a:ext cx="0" cy="0"/>
          <a:chOff x="0" y="0"/>
          <a:chExt cx="0" cy="0"/>
        </a:xfrm>
      </p:grpSpPr>
      <p:sp>
        <p:nvSpPr>
          <p:cNvPr id="117" name="Google Shape;117;p15"/>
          <p:cNvSpPr txBox="1">
            <a:spLocks noGrp="1"/>
          </p:cNvSpPr>
          <p:nvPr>
            <p:ph type="title" idx="4294967295"/>
          </p:nvPr>
        </p:nvSpPr>
        <p:spPr>
          <a:xfrm>
            <a:off x="255525" y="198450"/>
            <a:ext cx="8402700" cy="789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70C0"/>
              </a:buClr>
              <a:buSzPts val="4400"/>
              <a:buFont typeface="Calibri"/>
              <a:buNone/>
            </a:pPr>
            <a:r>
              <a:rPr lang="en-US" b="1">
                <a:solidFill>
                  <a:srgbClr val="CF9A2A"/>
                </a:solidFill>
                <a:latin typeface="Arial"/>
                <a:ea typeface="Arial"/>
                <a:cs typeface="Arial"/>
                <a:sym typeface="Arial"/>
              </a:rPr>
              <a:t>New constitution</a:t>
            </a:r>
            <a:endParaRPr b="1">
              <a:solidFill>
                <a:srgbClr val="CF9A2A"/>
              </a:solidFill>
              <a:latin typeface="Arial"/>
              <a:ea typeface="Arial"/>
              <a:cs typeface="Arial"/>
              <a:sym typeface="Arial"/>
            </a:endParaRPr>
          </a:p>
        </p:txBody>
      </p:sp>
      <p:sp>
        <p:nvSpPr>
          <p:cNvPr id="118" name="Google Shape;118;p15"/>
          <p:cNvSpPr/>
          <p:nvPr/>
        </p:nvSpPr>
        <p:spPr>
          <a:xfrm>
            <a:off x="-117000" y="5237375"/>
            <a:ext cx="9378000" cy="12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5"/>
          <p:cNvSpPr txBox="1"/>
          <p:nvPr/>
        </p:nvSpPr>
        <p:spPr>
          <a:xfrm>
            <a:off x="255525" y="972450"/>
            <a:ext cx="4389300" cy="2031900"/>
          </a:xfrm>
          <a:prstGeom prst="rect">
            <a:avLst/>
          </a:prstGeom>
          <a:noFill/>
          <a:ln>
            <a:noFill/>
          </a:ln>
        </p:spPr>
        <p:txBody>
          <a:bodyPr spcFirstLastPara="1" wrap="square" lIns="91425" tIns="91425" rIns="91425" bIns="91425" anchor="t" anchorCtr="0">
            <a:spAutoFit/>
          </a:bodyPr>
          <a:lstStyle/>
          <a:p>
            <a:pPr marL="342900" lvl="0" indent="-292100" algn="just" rtl="0">
              <a:spcBef>
                <a:spcPts val="0"/>
              </a:spcBef>
              <a:spcAft>
                <a:spcPts val="0"/>
              </a:spcAft>
              <a:buClr>
                <a:schemeClr val="lt1"/>
              </a:buClr>
              <a:buSzPts val="2400"/>
              <a:buChar char="•"/>
            </a:pPr>
            <a:r>
              <a:rPr lang="en-US" sz="2400">
                <a:solidFill>
                  <a:schemeClr val="lt1"/>
                </a:solidFill>
              </a:rPr>
              <a:t>Executive:</a:t>
            </a:r>
            <a:endParaRPr sz="2400">
              <a:solidFill>
                <a:schemeClr val="lt1"/>
              </a:solidFill>
            </a:endParaRPr>
          </a:p>
          <a:p>
            <a:pPr marL="742950" lvl="1" indent="-260350" algn="just" rtl="0">
              <a:spcBef>
                <a:spcPts val="0"/>
              </a:spcBef>
              <a:spcAft>
                <a:spcPts val="0"/>
              </a:spcAft>
              <a:buClr>
                <a:schemeClr val="lt1"/>
              </a:buClr>
              <a:buSzPts val="2400"/>
              <a:buChar char="–"/>
            </a:pPr>
            <a:r>
              <a:rPr lang="en-US" sz="2400">
                <a:solidFill>
                  <a:schemeClr val="lt1"/>
                </a:solidFill>
              </a:rPr>
              <a:t>Regional members</a:t>
            </a:r>
            <a:endParaRPr sz="2400">
              <a:solidFill>
                <a:schemeClr val="lt1"/>
              </a:solidFill>
            </a:endParaRPr>
          </a:p>
          <a:p>
            <a:pPr marL="742950" lvl="1" indent="-260350" algn="just" rtl="0">
              <a:spcBef>
                <a:spcPts val="0"/>
              </a:spcBef>
              <a:spcAft>
                <a:spcPts val="0"/>
              </a:spcAft>
              <a:buClr>
                <a:schemeClr val="lt1"/>
              </a:buClr>
              <a:buSzPts val="2400"/>
              <a:buChar char="–"/>
            </a:pPr>
            <a:r>
              <a:rPr lang="en-US" sz="2400">
                <a:solidFill>
                  <a:schemeClr val="lt1"/>
                </a:solidFill>
              </a:rPr>
              <a:t>Gender balance</a:t>
            </a:r>
            <a:endParaRPr sz="2400">
              <a:solidFill>
                <a:schemeClr val="lt1"/>
              </a:solidFill>
            </a:endParaRPr>
          </a:p>
          <a:p>
            <a:pPr marL="342900" lvl="0" indent="-292100" algn="just" rtl="0">
              <a:spcBef>
                <a:spcPts val="0"/>
              </a:spcBef>
              <a:spcAft>
                <a:spcPts val="0"/>
              </a:spcAft>
              <a:buClr>
                <a:schemeClr val="lt1"/>
              </a:buClr>
              <a:buSzPts val="2400"/>
              <a:buChar char="•"/>
            </a:pPr>
            <a:r>
              <a:rPr lang="en-US" sz="2400">
                <a:solidFill>
                  <a:schemeClr val="lt1"/>
                </a:solidFill>
              </a:rPr>
              <a:t>64 members</a:t>
            </a:r>
            <a:endParaRPr sz="2400">
              <a:solidFill>
                <a:schemeClr val="lt1"/>
              </a:solidFill>
            </a:endParaRPr>
          </a:p>
          <a:p>
            <a:pPr marL="742950" lvl="1" indent="-260350" algn="just" rtl="0">
              <a:spcBef>
                <a:spcPts val="0"/>
              </a:spcBef>
              <a:spcAft>
                <a:spcPts val="0"/>
              </a:spcAft>
              <a:buClr>
                <a:schemeClr val="lt1"/>
              </a:buClr>
              <a:buSzPts val="2400"/>
              <a:buChar char="–"/>
            </a:pPr>
            <a:r>
              <a:rPr lang="en-US" sz="2400">
                <a:solidFill>
                  <a:schemeClr val="lt1"/>
                </a:solidFill>
              </a:rPr>
              <a:t>5 continents</a:t>
            </a:r>
            <a:endParaRPr sz="2400">
              <a:solidFill>
                <a:schemeClr val="lt1"/>
              </a:solidFill>
            </a:endParaRPr>
          </a:p>
        </p:txBody>
      </p:sp>
      <p:sp>
        <p:nvSpPr>
          <p:cNvPr id="120" name="Google Shape;120;p15"/>
          <p:cNvSpPr/>
          <p:nvPr/>
        </p:nvSpPr>
        <p:spPr>
          <a:xfrm>
            <a:off x="-139100" y="5359075"/>
            <a:ext cx="9378000" cy="827100"/>
          </a:xfrm>
          <a:prstGeom prst="rect">
            <a:avLst/>
          </a:prstGeom>
          <a:solidFill>
            <a:srgbClr val="1240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5"/>
          <p:cNvSpPr/>
          <p:nvPr/>
        </p:nvSpPr>
        <p:spPr>
          <a:xfrm>
            <a:off x="-139100" y="6030900"/>
            <a:ext cx="9378000" cy="82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5"/>
          <p:cNvSpPr txBox="1"/>
          <p:nvPr/>
        </p:nvSpPr>
        <p:spPr>
          <a:xfrm>
            <a:off x="2225900" y="6144450"/>
            <a:ext cx="6891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CORPORATE REGISTERS FORUM</a:t>
            </a:r>
            <a:r>
              <a:rPr lang="en-US" b="1"/>
              <a:t> UPDATE</a:t>
            </a:r>
            <a:endParaRPr b="1"/>
          </a:p>
          <a:p>
            <a:pPr marL="0" marR="0" lvl="0" indent="0" algn="l" rtl="0">
              <a:lnSpc>
                <a:spcPct val="115000"/>
              </a:lnSpc>
              <a:spcBef>
                <a:spcPts val="0"/>
              </a:spcBef>
              <a:spcAft>
                <a:spcPts val="0"/>
              </a:spcAft>
              <a:buClr>
                <a:srgbClr val="000000"/>
              </a:buClr>
              <a:buSzPts val="1400"/>
              <a:buFont typeface="Arial"/>
              <a:buNone/>
            </a:pPr>
            <a:r>
              <a:rPr lang="en-US" b="1"/>
              <a:t>IACA Conference, May 2024</a:t>
            </a:r>
            <a:endParaRPr b="1"/>
          </a:p>
        </p:txBody>
      </p:sp>
      <p:sp>
        <p:nvSpPr>
          <p:cNvPr id="123" name="Google Shape;123;p15"/>
          <p:cNvSpPr txBox="1"/>
          <p:nvPr/>
        </p:nvSpPr>
        <p:spPr>
          <a:xfrm>
            <a:off x="563850" y="5359175"/>
            <a:ext cx="8536500" cy="134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Presentation by La Donna John</a:t>
            </a:r>
            <a:endParaRPr sz="1700" b="1">
              <a:solidFill>
                <a:schemeClr val="lt1"/>
              </a:solidFill>
            </a:endParaRPr>
          </a:p>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Executive Member of the Corporate Registers Forum</a:t>
            </a:r>
            <a:endParaRPr/>
          </a:p>
          <a:p>
            <a:pPr marL="0" lvl="0" indent="0" algn="l" rtl="0">
              <a:lnSpc>
                <a:spcPct val="115000"/>
              </a:lnSpc>
              <a:spcBef>
                <a:spcPts val="0"/>
              </a:spcBef>
              <a:spcAft>
                <a:spcPts val="0"/>
              </a:spcAft>
              <a:buClr>
                <a:schemeClr val="dk1"/>
              </a:buClr>
              <a:buSzPts val="1700"/>
              <a:buFont typeface="Arial"/>
              <a:buNone/>
            </a:pPr>
            <a:endParaRPr sz="1700" b="1">
              <a:solidFill>
                <a:schemeClr val="lt1"/>
              </a:solidFill>
            </a:endParaRPr>
          </a:p>
          <a:p>
            <a:pPr marL="0" marR="0" lvl="0" indent="0" algn="l" rtl="0">
              <a:lnSpc>
                <a:spcPct val="115000"/>
              </a:lnSpc>
              <a:spcBef>
                <a:spcPts val="0"/>
              </a:spcBef>
              <a:spcAft>
                <a:spcPts val="0"/>
              </a:spcAft>
              <a:buClr>
                <a:srgbClr val="000000"/>
              </a:buClr>
              <a:buSzPts val="1700"/>
              <a:buFont typeface="Arial"/>
              <a:buNone/>
            </a:pPr>
            <a:endParaRPr sz="1700" b="1">
              <a:solidFill>
                <a:srgbClr val="FFFFFF"/>
              </a:solidFill>
            </a:endParaRPr>
          </a:p>
        </p:txBody>
      </p:sp>
      <p:pic>
        <p:nvPicPr>
          <p:cNvPr id="124" name="Google Shape;124;p15" descr="Logo&#10;&#10;Description automatically generated"/>
          <p:cNvPicPr preferRelativeResize="0"/>
          <p:nvPr/>
        </p:nvPicPr>
        <p:blipFill rotWithShape="1">
          <a:blip r:embed="rId3">
            <a:alphaModFix/>
          </a:blip>
          <a:srcRect/>
          <a:stretch/>
        </p:blipFill>
        <p:spPr>
          <a:xfrm>
            <a:off x="563850" y="6115543"/>
            <a:ext cx="1220300" cy="705825"/>
          </a:xfrm>
          <a:prstGeom prst="rect">
            <a:avLst/>
          </a:prstGeom>
          <a:noFill/>
          <a:ln>
            <a:noFill/>
          </a:ln>
        </p:spPr>
      </p:pic>
      <p:pic>
        <p:nvPicPr>
          <p:cNvPr id="125" name="Google Shape;125;p15"/>
          <p:cNvPicPr preferRelativeResize="0"/>
          <p:nvPr/>
        </p:nvPicPr>
        <p:blipFill>
          <a:blip r:embed="rId4">
            <a:alphaModFix/>
          </a:blip>
          <a:stretch>
            <a:fillRect/>
          </a:stretch>
        </p:blipFill>
        <p:spPr>
          <a:xfrm>
            <a:off x="4754808" y="972450"/>
            <a:ext cx="4389192" cy="4310975"/>
          </a:xfrm>
          <a:prstGeom prst="rect">
            <a:avLst/>
          </a:prstGeom>
          <a:noFill/>
          <a:ln>
            <a:noFill/>
          </a:ln>
        </p:spPr>
      </p:pic>
      <p:pic>
        <p:nvPicPr>
          <p:cNvPr id="126" name="Google Shape;126;p15"/>
          <p:cNvPicPr preferRelativeResize="0"/>
          <p:nvPr/>
        </p:nvPicPr>
        <p:blipFill>
          <a:blip r:embed="rId5">
            <a:alphaModFix/>
          </a:blip>
          <a:stretch>
            <a:fillRect/>
          </a:stretch>
        </p:blipFill>
        <p:spPr>
          <a:xfrm>
            <a:off x="0" y="3043703"/>
            <a:ext cx="4754800" cy="21936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4063"/>
        </a:solidFill>
        <a:effectLst/>
      </p:bgPr>
    </p:bg>
    <p:spTree>
      <p:nvGrpSpPr>
        <p:cNvPr id="1" name="Shape 131"/>
        <p:cNvGrpSpPr/>
        <p:nvPr/>
      </p:nvGrpSpPr>
      <p:grpSpPr>
        <a:xfrm>
          <a:off x="0" y="0"/>
          <a:ext cx="0" cy="0"/>
          <a:chOff x="0" y="0"/>
          <a:chExt cx="0" cy="0"/>
        </a:xfrm>
      </p:grpSpPr>
      <p:sp>
        <p:nvSpPr>
          <p:cNvPr id="132" name="Google Shape;132;p16"/>
          <p:cNvSpPr/>
          <p:nvPr/>
        </p:nvSpPr>
        <p:spPr>
          <a:xfrm>
            <a:off x="-117000" y="5237375"/>
            <a:ext cx="9378000" cy="12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 name="Google Shape;133;p16"/>
          <p:cNvPicPr preferRelativeResize="0"/>
          <p:nvPr/>
        </p:nvPicPr>
        <p:blipFill>
          <a:blip r:embed="rId3">
            <a:alphaModFix/>
          </a:blip>
          <a:stretch>
            <a:fillRect/>
          </a:stretch>
        </p:blipFill>
        <p:spPr>
          <a:xfrm>
            <a:off x="5549150" y="584898"/>
            <a:ext cx="3266925" cy="2738684"/>
          </a:xfrm>
          <a:prstGeom prst="rect">
            <a:avLst/>
          </a:prstGeom>
          <a:noFill/>
          <a:ln>
            <a:noFill/>
          </a:ln>
        </p:spPr>
      </p:pic>
      <p:sp>
        <p:nvSpPr>
          <p:cNvPr id="134" name="Google Shape;134;p16"/>
          <p:cNvSpPr txBox="1">
            <a:spLocks noGrp="1"/>
          </p:cNvSpPr>
          <p:nvPr>
            <p:ph type="title" idx="4294967295"/>
          </p:nvPr>
        </p:nvSpPr>
        <p:spPr>
          <a:xfrm>
            <a:off x="255525" y="198450"/>
            <a:ext cx="8402700" cy="789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70C0"/>
              </a:buClr>
              <a:buSzPts val="4400"/>
              <a:buFont typeface="Calibri"/>
              <a:buNone/>
            </a:pPr>
            <a:r>
              <a:rPr lang="en-US" b="1">
                <a:solidFill>
                  <a:srgbClr val="CF9A2A"/>
                </a:solidFill>
                <a:latin typeface="Arial"/>
                <a:ea typeface="Arial"/>
                <a:cs typeface="Arial"/>
                <a:sym typeface="Arial"/>
              </a:rPr>
              <a:t>Innovation Awards</a:t>
            </a:r>
            <a:endParaRPr b="1">
              <a:solidFill>
                <a:srgbClr val="CF9A2A"/>
              </a:solidFill>
              <a:latin typeface="Arial"/>
              <a:ea typeface="Arial"/>
              <a:cs typeface="Arial"/>
              <a:sym typeface="Arial"/>
            </a:endParaRPr>
          </a:p>
        </p:txBody>
      </p:sp>
      <p:sp>
        <p:nvSpPr>
          <p:cNvPr id="135" name="Google Shape;135;p16"/>
          <p:cNvSpPr txBox="1">
            <a:spLocks noGrp="1"/>
          </p:cNvSpPr>
          <p:nvPr>
            <p:ph type="body" idx="4294967295"/>
          </p:nvPr>
        </p:nvSpPr>
        <p:spPr>
          <a:xfrm>
            <a:off x="284050" y="1452525"/>
            <a:ext cx="4176900" cy="3906600"/>
          </a:xfrm>
          <a:prstGeom prst="rect">
            <a:avLst/>
          </a:prstGeom>
          <a:noFill/>
          <a:ln>
            <a:noFill/>
          </a:ln>
        </p:spPr>
        <p:txBody>
          <a:bodyPr spcFirstLastPara="1" wrap="square" lIns="91425" tIns="45700" rIns="91425" bIns="45700" anchor="t" anchorCtr="0">
            <a:normAutofit lnSpcReduction="10000"/>
          </a:bodyPr>
          <a:lstStyle/>
          <a:p>
            <a:pPr marL="457200" lvl="0" indent="-400050" algn="l" rtl="0">
              <a:spcBef>
                <a:spcPts val="640"/>
              </a:spcBef>
              <a:spcAft>
                <a:spcPts val="0"/>
              </a:spcAft>
              <a:buClr>
                <a:schemeClr val="lt1"/>
              </a:buClr>
              <a:buSzPts val="2700"/>
              <a:buChar char="•"/>
            </a:pPr>
            <a:r>
              <a:rPr lang="en-US" sz="2700">
                <a:solidFill>
                  <a:schemeClr val="lt1"/>
                </a:solidFill>
                <a:latin typeface="Arial"/>
                <a:ea typeface="Arial"/>
                <a:cs typeface="Arial"/>
                <a:sym typeface="Arial"/>
              </a:rPr>
              <a:t>13 submissions</a:t>
            </a:r>
            <a:endParaRPr sz="2700">
              <a:solidFill>
                <a:schemeClr val="lt1"/>
              </a:solidFill>
              <a:latin typeface="Arial"/>
              <a:ea typeface="Arial"/>
              <a:cs typeface="Arial"/>
              <a:sym typeface="Arial"/>
            </a:endParaRPr>
          </a:p>
          <a:p>
            <a:pPr marL="457200" lvl="0" indent="-400050" algn="l" rtl="0">
              <a:spcBef>
                <a:spcPts val="0"/>
              </a:spcBef>
              <a:spcAft>
                <a:spcPts val="0"/>
              </a:spcAft>
              <a:buClr>
                <a:schemeClr val="lt1"/>
              </a:buClr>
              <a:buSzPts val="2700"/>
              <a:buChar char="•"/>
            </a:pPr>
            <a:r>
              <a:rPr lang="en-US" sz="2700">
                <a:solidFill>
                  <a:schemeClr val="lt1"/>
                </a:solidFill>
                <a:latin typeface="Arial"/>
                <a:ea typeface="Arial"/>
                <a:cs typeface="Arial"/>
                <a:sym typeface="Arial"/>
              </a:rPr>
              <a:t>10 members</a:t>
            </a:r>
            <a:endParaRPr sz="2700">
              <a:solidFill>
                <a:schemeClr val="lt1"/>
              </a:solidFill>
              <a:latin typeface="Arial"/>
              <a:ea typeface="Arial"/>
              <a:cs typeface="Arial"/>
              <a:sym typeface="Arial"/>
            </a:endParaRPr>
          </a:p>
          <a:p>
            <a:pPr marL="457200" lvl="0" indent="0" algn="l" rtl="0">
              <a:spcBef>
                <a:spcPts val="640"/>
              </a:spcBef>
              <a:spcAft>
                <a:spcPts val="0"/>
              </a:spcAft>
              <a:buNone/>
            </a:pPr>
            <a:endParaRPr sz="2700">
              <a:solidFill>
                <a:schemeClr val="lt1"/>
              </a:solidFill>
              <a:latin typeface="Arial"/>
              <a:ea typeface="Arial"/>
              <a:cs typeface="Arial"/>
              <a:sym typeface="Arial"/>
            </a:endParaRPr>
          </a:p>
          <a:p>
            <a:pPr marL="457200" lvl="0" indent="-400050" algn="l" rtl="0">
              <a:spcBef>
                <a:spcPts val="640"/>
              </a:spcBef>
              <a:spcAft>
                <a:spcPts val="0"/>
              </a:spcAft>
              <a:buClr>
                <a:schemeClr val="lt1"/>
              </a:buClr>
              <a:buSzPts val="2700"/>
              <a:buChar char="•"/>
            </a:pPr>
            <a:r>
              <a:rPr lang="en-US" sz="2700">
                <a:solidFill>
                  <a:schemeClr val="lt1"/>
                </a:solidFill>
                <a:latin typeface="Arial"/>
                <a:ea typeface="Arial"/>
                <a:cs typeface="Arial"/>
                <a:sym typeface="Arial"/>
              </a:rPr>
              <a:t>2 Excellence awards</a:t>
            </a:r>
            <a:endParaRPr sz="2700">
              <a:solidFill>
                <a:schemeClr val="lt1"/>
              </a:solidFill>
              <a:latin typeface="Arial"/>
              <a:ea typeface="Arial"/>
              <a:cs typeface="Arial"/>
              <a:sym typeface="Arial"/>
            </a:endParaRPr>
          </a:p>
          <a:p>
            <a:pPr marL="457200" lvl="0" indent="-400050" algn="l" rtl="0">
              <a:spcBef>
                <a:spcPts val="0"/>
              </a:spcBef>
              <a:spcAft>
                <a:spcPts val="0"/>
              </a:spcAft>
              <a:buClr>
                <a:schemeClr val="lt1"/>
              </a:buClr>
              <a:buSzPts val="2700"/>
              <a:buChar char="•"/>
            </a:pPr>
            <a:r>
              <a:rPr lang="en-US" sz="2700">
                <a:solidFill>
                  <a:schemeClr val="lt1"/>
                </a:solidFill>
                <a:latin typeface="Arial"/>
                <a:ea typeface="Arial"/>
                <a:cs typeface="Arial"/>
                <a:sym typeface="Arial"/>
              </a:rPr>
              <a:t>5 Commendations</a:t>
            </a:r>
            <a:endParaRPr sz="2700">
              <a:solidFill>
                <a:schemeClr val="lt1"/>
              </a:solidFill>
              <a:latin typeface="Arial"/>
              <a:ea typeface="Arial"/>
              <a:cs typeface="Arial"/>
              <a:sym typeface="Arial"/>
            </a:endParaRPr>
          </a:p>
          <a:p>
            <a:pPr marL="457200" lvl="0" indent="0" algn="l" rtl="0">
              <a:spcBef>
                <a:spcPts val="640"/>
              </a:spcBef>
              <a:spcAft>
                <a:spcPts val="0"/>
              </a:spcAft>
              <a:buNone/>
            </a:pPr>
            <a:endParaRPr sz="2700">
              <a:solidFill>
                <a:schemeClr val="lt1"/>
              </a:solidFill>
              <a:latin typeface="Arial"/>
              <a:ea typeface="Arial"/>
              <a:cs typeface="Arial"/>
              <a:sym typeface="Arial"/>
            </a:endParaRPr>
          </a:p>
          <a:p>
            <a:pPr marL="457200" lvl="0" indent="-400050" algn="l" rtl="0">
              <a:spcBef>
                <a:spcPts val="640"/>
              </a:spcBef>
              <a:spcAft>
                <a:spcPts val="0"/>
              </a:spcAft>
              <a:buClr>
                <a:schemeClr val="lt1"/>
              </a:buClr>
              <a:buSzPts val="2700"/>
              <a:buFont typeface="Arial"/>
              <a:buChar char="•"/>
            </a:pPr>
            <a:r>
              <a:rPr lang="en-US" sz="2700">
                <a:solidFill>
                  <a:schemeClr val="lt1"/>
                </a:solidFill>
                <a:latin typeface="Arial"/>
                <a:ea typeface="Arial"/>
                <a:cs typeface="Arial"/>
                <a:sym typeface="Arial"/>
              </a:rPr>
              <a:t>Award ceremony at 2023 Annual Conference</a:t>
            </a:r>
            <a:endParaRPr sz="2700">
              <a:solidFill>
                <a:schemeClr val="lt1"/>
              </a:solidFill>
              <a:latin typeface="Arial"/>
              <a:ea typeface="Arial"/>
              <a:cs typeface="Arial"/>
              <a:sym typeface="Arial"/>
            </a:endParaRPr>
          </a:p>
        </p:txBody>
      </p:sp>
      <p:sp>
        <p:nvSpPr>
          <p:cNvPr id="136" name="Google Shape;136;p16"/>
          <p:cNvSpPr/>
          <p:nvPr/>
        </p:nvSpPr>
        <p:spPr>
          <a:xfrm>
            <a:off x="-139100" y="5359075"/>
            <a:ext cx="9378000" cy="827100"/>
          </a:xfrm>
          <a:prstGeom prst="rect">
            <a:avLst/>
          </a:prstGeom>
          <a:solidFill>
            <a:srgbClr val="1240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6"/>
          <p:cNvSpPr/>
          <p:nvPr/>
        </p:nvSpPr>
        <p:spPr>
          <a:xfrm>
            <a:off x="-139100" y="6030900"/>
            <a:ext cx="9378000" cy="82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6"/>
          <p:cNvSpPr txBox="1"/>
          <p:nvPr/>
        </p:nvSpPr>
        <p:spPr>
          <a:xfrm>
            <a:off x="2225900" y="6144450"/>
            <a:ext cx="6891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CORPORATE REGISTERS FORUM</a:t>
            </a:r>
            <a:r>
              <a:rPr lang="en-US" b="1"/>
              <a:t> UPDATE</a:t>
            </a:r>
            <a:endParaRPr b="1"/>
          </a:p>
          <a:p>
            <a:pPr marL="0" marR="0" lvl="0" indent="0" algn="l" rtl="0">
              <a:lnSpc>
                <a:spcPct val="115000"/>
              </a:lnSpc>
              <a:spcBef>
                <a:spcPts val="0"/>
              </a:spcBef>
              <a:spcAft>
                <a:spcPts val="0"/>
              </a:spcAft>
              <a:buClr>
                <a:srgbClr val="000000"/>
              </a:buClr>
              <a:buSzPts val="1400"/>
              <a:buFont typeface="Arial"/>
              <a:buNone/>
            </a:pPr>
            <a:r>
              <a:rPr lang="en-US" b="1"/>
              <a:t>IACA Conference, May 2024</a:t>
            </a:r>
            <a:endParaRPr b="1"/>
          </a:p>
        </p:txBody>
      </p:sp>
      <p:sp>
        <p:nvSpPr>
          <p:cNvPr id="139" name="Google Shape;139;p16"/>
          <p:cNvSpPr txBox="1"/>
          <p:nvPr/>
        </p:nvSpPr>
        <p:spPr>
          <a:xfrm>
            <a:off x="563850" y="5359175"/>
            <a:ext cx="8536500" cy="134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Presentation by La Donna John</a:t>
            </a:r>
            <a:endParaRPr sz="1700" b="1">
              <a:solidFill>
                <a:schemeClr val="lt1"/>
              </a:solidFill>
            </a:endParaRPr>
          </a:p>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Executive Member of the Corporate Registers Forum</a:t>
            </a:r>
            <a:endParaRPr/>
          </a:p>
          <a:p>
            <a:pPr marL="0" lvl="0" indent="0" algn="l" rtl="0">
              <a:lnSpc>
                <a:spcPct val="115000"/>
              </a:lnSpc>
              <a:spcBef>
                <a:spcPts val="0"/>
              </a:spcBef>
              <a:spcAft>
                <a:spcPts val="0"/>
              </a:spcAft>
              <a:buClr>
                <a:schemeClr val="dk1"/>
              </a:buClr>
              <a:buSzPts val="1700"/>
              <a:buFont typeface="Arial"/>
              <a:buNone/>
            </a:pPr>
            <a:endParaRPr sz="1700" b="1">
              <a:solidFill>
                <a:schemeClr val="lt1"/>
              </a:solidFill>
            </a:endParaRPr>
          </a:p>
          <a:p>
            <a:pPr marL="0" marR="0" lvl="0" indent="0" algn="l" rtl="0">
              <a:lnSpc>
                <a:spcPct val="115000"/>
              </a:lnSpc>
              <a:spcBef>
                <a:spcPts val="0"/>
              </a:spcBef>
              <a:spcAft>
                <a:spcPts val="0"/>
              </a:spcAft>
              <a:buClr>
                <a:srgbClr val="000000"/>
              </a:buClr>
              <a:buSzPts val="1700"/>
              <a:buFont typeface="Arial"/>
              <a:buNone/>
            </a:pPr>
            <a:endParaRPr sz="1700" b="1">
              <a:solidFill>
                <a:srgbClr val="FFFFFF"/>
              </a:solidFill>
            </a:endParaRPr>
          </a:p>
        </p:txBody>
      </p:sp>
      <p:pic>
        <p:nvPicPr>
          <p:cNvPr id="140" name="Google Shape;140;p16" descr="Logo&#10;&#10;Description automatically generated"/>
          <p:cNvPicPr preferRelativeResize="0"/>
          <p:nvPr/>
        </p:nvPicPr>
        <p:blipFill rotWithShape="1">
          <a:blip r:embed="rId4">
            <a:alphaModFix/>
          </a:blip>
          <a:srcRect/>
          <a:stretch/>
        </p:blipFill>
        <p:spPr>
          <a:xfrm>
            <a:off x="563850" y="6115543"/>
            <a:ext cx="1220300" cy="705825"/>
          </a:xfrm>
          <a:prstGeom prst="rect">
            <a:avLst/>
          </a:prstGeom>
          <a:noFill/>
          <a:ln>
            <a:noFill/>
          </a:ln>
        </p:spPr>
      </p:pic>
      <p:pic>
        <p:nvPicPr>
          <p:cNvPr id="141" name="Google Shape;141;p16"/>
          <p:cNvPicPr preferRelativeResize="0"/>
          <p:nvPr/>
        </p:nvPicPr>
        <p:blipFill>
          <a:blip r:embed="rId5">
            <a:alphaModFix/>
          </a:blip>
          <a:stretch>
            <a:fillRect/>
          </a:stretch>
        </p:blipFill>
        <p:spPr>
          <a:xfrm>
            <a:off x="5625350" y="3369430"/>
            <a:ext cx="3109069" cy="18526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4063"/>
        </a:solidFill>
        <a:effectLst/>
      </p:bgPr>
    </p:bg>
    <p:spTree>
      <p:nvGrpSpPr>
        <p:cNvPr id="1" name="Shape 146"/>
        <p:cNvGrpSpPr/>
        <p:nvPr/>
      </p:nvGrpSpPr>
      <p:grpSpPr>
        <a:xfrm>
          <a:off x="0" y="0"/>
          <a:ext cx="0" cy="0"/>
          <a:chOff x="0" y="0"/>
          <a:chExt cx="0" cy="0"/>
        </a:xfrm>
      </p:grpSpPr>
      <p:sp>
        <p:nvSpPr>
          <p:cNvPr id="147" name="Google Shape;147;p17"/>
          <p:cNvSpPr txBox="1">
            <a:spLocks noGrp="1"/>
          </p:cNvSpPr>
          <p:nvPr>
            <p:ph type="title" idx="4294967295"/>
          </p:nvPr>
        </p:nvSpPr>
        <p:spPr>
          <a:xfrm>
            <a:off x="255525" y="198450"/>
            <a:ext cx="8402700" cy="789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70C0"/>
              </a:buClr>
              <a:buSzPts val="4400"/>
              <a:buFont typeface="Calibri"/>
              <a:buNone/>
            </a:pPr>
            <a:r>
              <a:rPr lang="en-US" b="1">
                <a:solidFill>
                  <a:srgbClr val="CF9A2A"/>
                </a:solidFill>
                <a:latin typeface="Arial"/>
                <a:ea typeface="Arial"/>
                <a:cs typeface="Arial"/>
                <a:sym typeface="Arial"/>
              </a:rPr>
              <a:t>Technical Workshops</a:t>
            </a:r>
            <a:endParaRPr b="1">
              <a:solidFill>
                <a:srgbClr val="CF9A2A"/>
              </a:solidFill>
              <a:latin typeface="Arial"/>
              <a:ea typeface="Arial"/>
              <a:cs typeface="Arial"/>
              <a:sym typeface="Arial"/>
            </a:endParaRPr>
          </a:p>
        </p:txBody>
      </p:sp>
      <p:sp>
        <p:nvSpPr>
          <p:cNvPr id="148" name="Google Shape;148;p17"/>
          <p:cNvSpPr/>
          <p:nvPr/>
        </p:nvSpPr>
        <p:spPr>
          <a:xfrm>
            <a:off x="-139100" y="5359075"/>
            <a:ext cx="9378000" cy="827100"/>
          </a:xfrm>
          <a:prstGeom prst="rect">
            <a:avLst/>
          </a:prstGeom>
          <a:solidFill>
            <a:srgbClr val="1240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7"/>
          <p:cNvSpPr/>
          <p:nvPr/>
        </p:nvSpPr>
        <p:spPr>
          <a:xfrm>
            <a:off x="-139100" y="6030900"/>
            <a:ext cx="9378000" cy="82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7"/>
          <p:cNvSpPr txBox="1"/>
          <p:nvPr/>
        </p:nvSpPr>
        <p:spPr>
          <a:xfrm>
            <a:off x="2225900" y="6144450"/>
            <a:ext cx="6891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CORPORATE REGISTERS FORUM</a:t>
            </a:r>
            <a:r>
              <a:rPr lang="en-US" b="1"/>
              <a:t> UPDATE</a:t>
            </a:r>
            <a:endParaRPr b="1"/>
          </a:p>
          <a:p>
            <a:pPr marL="0" marR="0" lvl="0" indent="0" algn="l" rtl="0">
              <a:lnSpc>
                <a:spcPct val="115000"/>
              </a:lnSpc>
              <a:spcBef>
                <a:spcPts val="0"/>
              </a:spcBef>
              <a:spcAft>
                <a:spcPts val="0"/>
              </a:spcAft>
              <a:buClr>
                <a:srgbClr val="000000"/>
              </a:buClr>
              <a:buSzPts val="1400"/>
              <a:buFont typeface="Arial"/>
              <a:buNone/>
            </a:pPr>
            <a:r>
              <a:rPr lang="en-US" b="1"/>
              <a:t>IACA Conference, May 2024</a:t>
            </a:r>
            <a:endParaRPr b="1"/>
          </a:p>
        </p:txBody>
      </p:sp>
      <p:sp>
        <p:nvSpPr>
          <p:cNvPr id="151" name="Google Shape;151;p17"/>
          <p:cNvSpPr txBox="1"/>
          <p:nvPr/>
        </p:nvSpPr>
        <p:spPr>
          <a:xfrm>
            <a:off x="563850" y="5359175"/>
            <a:ext cx="8536500" cy="134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Presentation by La Donna John</a:t>
            </a:r>
            <a:endParaRPr sz="1700" b="1">
              <a:solidFill>
                <a:schemeClr val="lt1"/>
              </a:solidFill>
            </a:endParaRPr>
          </a:p>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Executive Member of the Corporate Registers Forum</a:t>
            </a:r>
            <a:endParaRPr/>
          </a:p>
          <a:p>
            <a:pPr marL="0" lvl="0" indent="0" algn="l" rtl="0">
              <a:lnSpc>
                <a:spcPct val="115000"/>
              </a:lnSpc>
              <a:spcBef>
                <a:spcPts val="0"/>
              </a:spcBef>
              <a:spcAft>
                <a:spcPts val="0"/>
              </a:spcAft>
              <a:buClr>
                <a:schemeClr val="dk1"/>
              </a:buClr>
              <a:buSzPts val="1700"/>
              <a:buFont typeface="Arial"/>
              <a:buNone/>
            </a:pPr>
            <a:endParaRPr sz="1700" b="1">
              <a:solidFill>
                <a:schemeClr val="lt1"/>
              </a:solidFill>
            </a:endParaRPr>
          </a:p>
          <a:p>
            <a:pPr marL="0" marR="0" lvl="0" indent="0" algn="l" rtl="0">
              <a:lnSpc>
                <a:spcPct val="115000"/>
              </a:lnSpc>
              <a:spcBef>
                <a:spcPts val="0"/>
              </a:spcBef>
              <a:spcAft>
                <a:spcPts val="0"/>
              </a:spcAft>
              <a:buClr>
                <a:srgbClr val="000000"/>
              </a:buClr>
              <a:buSzPts val="1700"/>
              <a:buFont typeface="Arial"/>
              <a:buNone/>
            </a:pPr>
            <a:endParaRPr sz="1700" b="1">
              <a:solidFill>
                <a:srgbClr val="FFFFFF"/>
              </a:solidFill>
            </a:endParaRPr>
          </a:p>
        </p:txBody>
      </p:sp>
      <p:pic>
        <p:nvPicPr>
          <p:cNvPr id="152" name="Google Shape;152;p17" descr="Logo&#10;&#10;Description automatically generated"/>
          <p:cNvPicPr preferRelativeResize="0"/>
          <p:nvPr/>
        </p:nvPicPr>
        <p:blipFill rotWithShape="1">
          <a:blip r:embed="rId3">
            <a:alphaModFix/>
          </a:blip>
          <a:srcRect/>
          <a:stretch/>
        </p:blipFill>
        <p:spPr>
          <a:xfrm>
            <a:off x="563850" y="6115543"/>
            <a:ext cx="1220300" cy="705825"/>
          </a:xfrm>
          <a:prstGeom prst="rect">
            <a:avLst/>
          </a:prstGeom>
          <a:noFill/>
          <a:ln>
            <a:noFill/>
          </a:ln>
        </p:spPr>
      </p:pic>
      <p:sp>
        <p:nvSpPr>
          <p:cNvPr id="153" name="Google Shape;153;p17"/>
          <p:cNvSpPr txBox="1"/>
          <p:nvPr/>
        </p:nvSpPr>
        <p:spPr>
          <a:xfrm>
            <a:off x="255525" y="1355275"/>
            <a:ext cx="3000000" cy="2401200"/>
          </a:xfrm>
          <a:prstGeom prst="rect">
            <a:avLst/>
          </a:prstGeom>
          <a:noFill/>
          <a:ln>
            <a:noFill/>
          </a:ln>
        </p:spPr>
        <p:txBody>
          <a:bodyPr spcFirstLastPara="1" wrap="square" lIns="91425" tIns="91425" rIns="91425" bIns="91425" anchor="t" anchorCtr="0">
            <a:spAutoFit/>
          </a:bodyPr>
          <a:lstStyle/>
          <a:p>
            <a:pPr marL="342900" lvl="0" indent="-292100" algn="just" rtl="0">
              <a:spcBef>
                <a:spcPts val="0"/>
              </a:spcBef>
              <a:spcAft>
                <a:spcPts val="0"/>
              </a:spcAft>
              <a:buClr>
                <a:schemeClr val="lt1"/>
              </a:buClr>
              <a:buSzPts val="2400"/>
              <a:buChar char="•"/>
            </a:pPr>
            <a:r>
              <a:rPr lang="en-US" sz="2400">
                <a:solidFill>
                  <a:schemeClr val="lt1"/>
                </a:solidFill>
              </a:rPr>
              <a:t>Maldives</a:t>
            </a:r>
            <a:endParaRPr sz="2400">
              <a:solidFill>
                <a:schemeClr val="lt1"/>
              </a:solidFill>
            </a:endParaRPr>
          </a:p>
          <a:p>
            <a:pPr marL="342900" lvl="0" indent="0" algn="just" rtl="0">
              <a:spcBef>
                <a:spcPts val="0"/>
              </a:spcBef>
              <a:spcAft>
                <a:spcPts val="0"/>
              </a:spcAft>
              <a:buNone/>
            </a:pPr>
            <a:endParaRPr sz="2400">
              <a:solidFill>
                <a:schemeClr val="lt1"/>
              </a:solidFill>
            </a:endParaRPr>
          </a:p>
          <a:p>
            <a:pPr marL="342900" lvl="0" indent="-292100" algn="just" rtl="0">
              <a:spcBef>
                <a:spcPts val="0"/>
              </a:spcBef>
              <a:spcAft>
                <a:spcPts val="0"/>
              </a:spcAft>
              <a:buClr>
                <a:schemeClr val="lt1"/>
              </a:buClr>
              <a:buSzPts val="2400"/>
              <a:buChar char="•"/>
            </a:pPr>
            <a:r>
              <a:rPr lang="en-US" sz="2400">
                <a:solidFill>
                  <a:schemeClr val="lt1"/>
                </a:solidFill>
              </a:rPr>
              <a:t>Singapore</a:t>
            </a:r>
            <a:endParaRPr sz="2400">
              <a:solidFill>
                <a:schemeClr val="lt1"/>
              </a:solidFill>
            </a:endParaRPr>
          </a:p>
          <a:p>
            <a:pPr marL="342900" lvl="0" indent="0" algn="just" rtl="0">
              <a:spcBef>
                <a:spcPts val="0"/>
              </a:spcBef>
              <a:spcAft>
                <a:spcPts val="0"/>
              </a:spcAft>
              <a:buNone/>
            </a:pPr>
            <a:endParaRPr sz="2400">
              <a:solidFill>
                <a:schemeClr val="lt1"/>
              </a:solidFill>
            </a:endParaRPr>
          </a:p>
          <a:p>
            <a:pPr marL="342900" lvl="0" indent="-292100" algn="just" rtl="0">
              <a:spcBef>
                <a:spcPts val="0"/>
              </a:spcBef>
              <a:spcAft>
                <a:spcPts val="0"/>
              </a:spcAft>
              <a:buClr>
                <a:schemeClr val="lt1"/>
              </a:buClr>
              <a:buSzPts val="2400"/>
              <a:buChar char="•"/>
            </a:pPr>
            <a:r>
              <a:rPr lang="en-US" sz="2400">
                <a:solidFill>
                  <a:schemeClr val="lt1"/>
                </a:solidFill>
              </a:rPr>
              <a:t>Kazakhstan</a:t>
            </a:r>
            <a:endParaRPr sz="2400">
              <a:solidFill>
                <a:schemeClr val="lt1"/>
              </a:solidFill>
            </a:endParaRPr>
          </a:p>
          <a:p>
            <a:pPr marL="342900" lvl="0" indent="0" algn="just" rtl="0">
              <a:spcBef>
                <a:spcPts val="0"/>
              </a:spcBef>
              <a:spcAft>
                <a:spcPts val="0"/>
              </a:spcAft>
              <a:buNone/>
            </a:pPr>
            <a:endParaRPr sz="2400">
              <a:solidFill>
                <a:schemeClr val="lt1"/>
              </a:solidFill>
            </a:endParaRPr>
          </a:p>
        </p:txBody>
      </p:sp>
      <p:pic>
        <p:nvPicPr>
          <p:cNvPr id="154" name="Google Shape;154;p17"/>
          <p:cNvPicPr preferRelativeResize="0"/>
          <p:nvPr/>
        </p:nvPicPr>
        <p:blipFill>
          <a:blip r:embed="rId4">
            <a:alphaModFix/>
          </a:blip>
          <a:stretch>
            <a:fillRect/>
          </a:stretch>
        </p:blipFill>
        <p:spPr>
          <a:xfrm>
            <a:off x="5337950" y="3369275"/>
            <a:ext cx="3762403" cy="1862576"/>
          </a:xfrm>
          <a:prstGeom prst="rect">
            <a:avLst/>
          </a:prstGeom>
          <a:noFill/>
          <a:ln>
            <a:noFill/>
          </a:ln>
        </p:spPr>
      </p:pic>
      <p:pic>
        <p:nvPicPr>
          <p:cNvPr id="155" name="Google Shape;155;p17"/>
          <p:cNvPicPr preferRelativeResize="0"/>
          <p:nvPr/>
        </p:nvPicPr>
        <p:blipFill>
          <a:blip r:embed="rId5">
            <a:alphaModFix/>
          </a:blip>
          <a:stretch>
            <a:fillRect/>
          </a:stretch>
        </p:blipFill>
        <p:spPr>
          <a:xfrm>
            <a:off x="4701225" y="890675"/>
            <a:ext cx="4174791" cy="2136750"/>
          </a:xfrm>
          <a:prstGeom prst="rect">
            <a:avLst/>
          </a:prstGeom>
          <a:noFill/>
          <a:ln>
            <a:noFill/>
          </a:ln>
        </p:spPr>
      </p:pic>
      <p:pic>
        <p:nvPicPr>
          <p:cNvPr id="156" name="Google Shape;156;p17"/>
          <p:cNvPicPr preferRelativeResize="0"/>
          <p:nvPr/>
        </p:nvPicPr>
        <p:blipFill>
          <a:blip r:embed="rId6">
            <a:alphaModFix/>
          </a:blip>
          <a:stretch>
            <a:fillRect/>
          </a:stretch>
        </p:blipFill>
        <p:spPr>
          <a:xfrm>
            <a:off x="1557125" y="3369700"/>
            <a:ext cx="3452575" cy="17497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4063"/>
        </a:solidFill>
        <a:effectLst/>
      </p:bgPr>
    </p:bg>
    <p:spTree>
      <p:nvGrpSpPr>
        <p:cNvPr id="1" name="Shape 161"/>
        <p:cNvGrpSpPr/>
        <p:nvPr/>
      </p:nvGrpSpPr>
      <p:grpSpPr>
        <a:xfrm>
          <a:off x="0" y="0"/>
          <a:ext cx="0" cy="0"/>
          <a:chOff x="0" y="0"/>
          <a:chExt cx="0" cy="0"/>
        </a:xfrm>
      </p:grpSpPr>
      <p:sp>
        <p:nvSpPr>
          <p:cNvPr id="162" name="Google Shape;162;p18"/>
          <p:cNvSpPr txBox="1">
            <a:spLocks noGrp="1"/>
          </p:cNvSpPr>
          <p:nvPr>
            <p:ph type="title" idx="4294967295"/>
          </p:nvPr>
        </p:nvSpPr>
        <p:spPr>
          <a:xfrm>
            <a:off x="255525" y="198450"/>
            <a:ext cx="8402700" cy="789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070C0"/>
              </a:buClr>
              <a:buSzPct val="100000"/>
              <a:buFont typeface="Calibri"/>
              <a:buNone/>
            </a:pPr>
            <a:r>
              <a:rPr lang="en-US" b="1">
                <a:solidFill>
                  <a:srgbClr val="CF9A2A"/>
                </a:solidFill>
                <a:latin typeface="Arial"/>
                <a:ea typeface="Arial"/>
                <a:cs typeface="Arial"/>
                <a:sym typeface="Arial"/>
              </a:rPr>
              <a:t>Business Registry Insights</a:t>
            </a:r>
            <a:br>
              <a:rPr lang="en-US" b="1">
                <a:solidFill>
                  <a:srgbClr val="CF9A2A"/>
                </a:solidFill>
                <a:latin typeface="Arial"/>
                <a:ea typeface="Arial"/>
                <a:cs typeface="Arial"/>
                <a:sym typeface="Arial"/>
              </a:rPr>
            </a:br>
            <a:r>
              <a:rPr lang="en-US" b="1">
                <a:solidFill>
                  <a:srgbClr val="CF9A2A"/>
                </a:solidFill>
                <a:latin typeface="Arial"/>
                <a:ea typeface="Arial"/>
                <a:cs typeface="Arial"/>
                <a:sym typeface="Arial"/>
              </a:rPr>
              <a:t>(formerly IBRR survey)</a:t>
            </a:r>
            <a:endParaRPr b="1">
              <a:solidFill>
                <a:srgbClr val="CF9A2A"/>
              </a:solidFill>
              <a:latin typeface="Arial"/>
              <a:ea typeface="Arial"/>
              <a:cs typeface="Arial"/>
              <a:sym typeface="Arial"/>
            </a:endParaRPr>
          </a:p>
        </p:txBody>
      </p:sp>
      <p:sp>
        <p:nvSpPr>
          <p:cNvPr id="163" name="Google Shape;163;p18"/>
          <p:cNvSpPr/>
          <p:nvPr/>
        </p:nvSpPr>
        <p:spPr>
          <a:xfrm>
            <a:off x="-139100" y="5359075"/>
            <a:ext cx="9378000" cy="827100"/>
          </a:xfrm>
          <a:prstGeom prst="rect">
            <a:avLst/>
          </a:prstGeom>
          <a:solidFill>
            <a:srgbClr val="1240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8"/>
          <p:cNvSpPr/>
          <p:nvPr/>
        </p:nvSpPr>
        <p:spPr>
          <a:xfrm>
            <a:off x="-139100" y="6030900"/>
            <a:ext cx="9378000" cy="82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8"/>
          <p:cNvSpPr txBox="1"/>
          <p:nvPr/>
        </p:nvSpPr>
        <p:spPr>
          <a:xfrm>
            <a:off x="2225900" y="6144450"/>
            <a:ext cx="6891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CORPORATE REGISTERS FORUM</a:t>
            </a:r>
            <a:r>
              <a:rPr lang="en-US" b="1"/>
              <a:t> UPDATE</a:t>
            </a:r>
            <a:endParaRPr b="1"/>
          </a:p>
          <a:p>
            <a:pPr marL="0" marR="0" lvl="0" indent="0" algn="l" rtl="0">
              <a:lnSpc>
                <a:spcPct val="115000"/>
              </a:lnSpc>
              <a:spcBef>
                <a:spcPts val="0"/>
              </a:spcBef>
              <a:spcAft>
                <a:spcPts val="0"/>
              </a:spcAft>
              <a:buClr>
                <a:srgbClr val="000000"/>
              </a:buClr>
              <a:buSzPts val="1400"/>
              <a:buFont typeface="Arial"/>
              <a:buNone/>
            </a:pPr>
            <a:r>
              <a:rPr lang="en-US" b="1"/>
              <a:t>IACA Conference, May 2024</a:t>
            </a:r>
            <a:endParaRPr b="1"/>
          </a:p>
        </p:txBody>
      </p:sp>
      <p:sp>
        <p:nvSpPr>
          <p:cNvPr id="166" name="Google Shape;166;p18"/>
          <p:cNvSpPr txBox="1"/>
          <p:nvPr/>
        </p:nvSpPr>
        <p:spPr>
          <a:xfrm>
            <a:off x="563850" y="5359175"/>
            <a:ext cx="8536500" cy="134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Presentation by La Donna John</a:t>
            </a:r>
            <a:endParaRPr sz="1700" b="1">
              <a:solidFill>
                <a:schemeClr val="lt1"/>
              </a:solidFill>
            </a:endParaRPr>
          </a:p>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Executive Member of the Corporate Registers Forum</a:t>
            </a:r>
            <a:endParaRPr/>
          </a:p>
          <a:p>
            <a:pPr marL="0" lvl="0" indent="0" algn="l" rtl="0">
              <a:lnSpc>
                <a:spcPct val="115000"/>
              </a:lnSpc>
              <a:spcBef>
                <a:spcPts val="0"/>
              </a:spcBef>
              <a:spcAft>
                <a:spcPts val="0"/>
              </a:spcAft>
              <a:buClr>
                <a:schemeClr val="dk1"/>
              </a:buClr>
              <a:buSzPts val="1700"/>
              <a:buFont typeface="Arial"/>
              <a:buNone/>
            </a:pPr>
            <a:endParaRPr sz="1700" b="1">
              <a:solidFill>
                <a:schemeClr val="lt1"/>
              </a:solidFill>
            </a:endParaRPr>
          </a:p>
          <a:p>
            <a:pPr marL="0" marR="0" lvl="0" indent="0" algn="l" rtl="0">
              <a:lnSpc>
                <a:spcPct val="115000"/>
              </a:lnSpc>
              <a:spcBef>
                <a:spcPts val="0"/>
              </a:spcBef>
              <a:spcAft>
                <a:spcPts val="0"/>
              </a:spcAft>
              <a:buClr>
                <a:srgbClr val="000000"/>
              </a:buClr>
              <a:buSzPts val="1700"/>
              <a:buFont typeface="Arial"/>
              <a:buNone/>
            </a:pPr>
            <a:endParaRPr sz="1700" b="1">
              <a:solidFill>
                <a:srgbClr val="FFFFFF"/>
              </a:solidFill>
            </a:endParaRPr>
          </a:p>
        </p:txBody>
      </p:sp>
      <p:pic>
        <p:nvPicPr>
          <p:cNvPr id="167" name="Google Shape;167;p18" descr="Logo&#10;&#10;Description automatically generated"/>
          <p:cNvPicPr preferRelativeResize="0"/>
          <p:nvPr/>
        </p:nvPicPr>
        <p:blipFill rotWithShape="1">
          <a:blip r:embed="rId3">
            <a:alphaModFix/>
          </a:blip>
          <a:srcRect/>
          <a:stretch/>
        </p:blipFill>
        <p:spPr>
          <a:xfrm>
            <a:off x="563850" y="6115543"/>
            <a:ext cx="1220300" cy="705825"/>
          </a:xfrm>
          <a:prstGeom prst="rect">
            <a:avLst/>
          </a:prstGeom>
          <a:noFill/>
          <a:ln>
            <a:noFill/>
          </a:ln>
        </p:spPr>
      </p:pic>
      <p:pic>
        <p:nvPicPr>
          <p:cNvPr id="168" name="Google Shape;168;p18"/>
          <p:cNvPicPr preferRelativeResize="0"/>
          <p:nvPr/>
        </p:nvPicPr>
        <p:blipFill>
          <a:blip r:embed="rId4">
            <a:alphaModFix/>
          </a:blip>
          <a:stretch>
            <a:fillRect/>
          </a:stretch>
        </p:blipFill>
        <p:spPr>
          <a:xfrm>
            <a:off x="801275" y="1222925"/>
            <a:ext cx="7541440" cy="4066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4063"/>
        </a:solidFill>
        <a:effectLst/>
      </p:bgPr>
    </p:bg>
    <p:spTree>
      <p:nvGrpSpPr>
        <p:cNvPr id="1" name="Shape 173"/>
        <p:cNvGrpSpPr/>
        <p:nvPr/>
      </p:nvGrpSpPr>
      <p:grpSpPr>
        <a:xfrm>
          <a:off x="0" y="0"/>
          <a:ext cx="0" cy="0"/>
          <a:chOff x="0" y="0"/>
          <a:chExt cx="0" cy="0"/>
        </a:xfrm>
      </p:grpSpPr>
      <p:sp>
        <p:nvSpPr>
          <p:cNvPr id="174" name="Google Shape;174;p19"/>
          <p:cNvSpPr txBox="1">
            <a:spLocks noGrp="1"/>
          </p:cNvSpPr>
          <p:nvPr>
            <p:ph type="title" idx="4294967295"/>
          </p:nvPr>
        </p:nvSpPr>
        <p:spPr>
          <a:xfrm>
            <a:off x="0" y="4128350"/>
            <a:ext cx="9144000" cy="78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70C0"/>
              </a:buClr>
              <a:buSzPts val="3960"/>
              <a:buFont typeface="Calibri"/>
              <a:buNone/>
            </a:pPr>
            <a:endParaRPr sz="2860" b="1">
              <a:solidFill>
                <a:schemeClr val="lt1"/>
              </a:solidFill>
              <a:latin typeface="Arial"/>
              <a:ea typeface="Arial"/>
              <a:cs typeface="Arial"/>
              <a:sym typeface="Arial"/>
            </a:endParaRPr>
          </a:p>
          <a:p>
            <a:pPr marL="457200" lvl="0" indent="-410210" algn="l" rtl="0">
              <a:spcBef>
                <a:spcPts val="0"/>
              </a:spcBef>
              <a:spcAft>
                <a:spcPts val="0"/>
              </a:spcAft>
              <a:buClr>
                <a:schemeClr val="lt1"/>
              </a:buClr>
              <a:buSzPts val="2860"/>
              <a:buFont typeface="Arial"/>
              <a:buChar char="●"/>
            </a:pPr>
            <a:r>
              <a:rPr lang="en-US" sz="2860" b="1">
                <a:solidFill>
                  <a:schemeClr val="lt1"/>
                </a:solidFill>
                <a:latin typeface="Arial"/>
                <a:ea typeface="Arial"/>
                <a:cs typeface="Arial"/>
                <a:sym typeface="Arial"/>
              </a:rPr>
              <a:t>Global Beneficial Ownership Working Group</a:t>
            </a:r>
            <a:endParaRPr sz="2860" b="1">
              <a:solidFill>
                <a:schemeClr val="lt1"/>
              </a:solidFill>
              <a:latin typeface="Arial"/>
              <a:ea typeface="Arial"/>
              <a:cs typeface="Arial"/>
              <a:sym typeface="Arial"/>
            </a:endParaRPr>
          </a:p>
          <a:p>
            <a:pPr marL="457200" lvl="0" indent="-410210" algn="l" rtl="0">
              <a:spcBef>
                <a:spcPts val="0"/>
              </a:spcBef>
              <a:spcAft>
                <a:spcPts val="0"/>
              </a:spcAft>
              <a:buClr>
                <a:schemeClr val="lt1"/>
              </a:buClr>
              <a:buSzPts val="2860"/>
              <a:buFont typeface="Arial"/>
              <a:buChar char="●"/>
            </a:pPr>
            <a:r>
              <a:rPr lang="en-US" sz="2860" b="1">
                <a:solidFill>
                  <a:schemeClr val="lt1"/>
                </a:solidFill>
                <a:latin typeface="Arial"/>
                <a:ea typeface="Arial"/>
                <a:cs typeface="Arial"/>
                <a:sym typeface="Arial"/>
              </a:rPr>
              <a:t>New partnership model</a:t>
            </a:r>
            <a:endParaRPr sz="2860" b="1">
              <a:solidFill>
                <a:schemeClr val="lt1"/>
              </a:solidFill>
              <a:latin typeface="Arial"/>
              <a:ea typeface="Arial"/>
              <a:cs typeface="Arial"/>
              <a:sym typeface="Arial"/>
            </a:endParaRPr>
          </a:p>
        </p:txBody>
      </p:sp>
      <p:sp>
        <p:nvSpPr>
          <p:cNvPr id="175" name="Google Shape;175;p19"/>
          <p:cNvSpPr/>
          <p:nvPr/>
        </p:nvSpPr>
        <p:spPr>
          <a:xfrm>
            <a:off x="-139100" y="5359075"/>
            <a:ext cx="9378000" cy="827100"/>
          </a:xfrm>
          <a:prstGeom prst="rect">
            <a:avLst/>
          </a:prstGeom>
          <a:solidFill>
            <a:srgbClr val="1240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9"/>
          <p:cNvSpPr/>
          <p:nvPr/>
        </p:nvSpPr>
        <p:spPr>
          <a:xfrm>
            <a:off x="-139100" y="6030900"/>
            <a:ext cx="9378000" cy="82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9"/>
          <p:cNvSpPr txBox="1"/>
          <p:nvPr/>
        </p:nvSpPr>
        <p:spPr>
          <a:xfrm>
            <a:off x="2225900" y="6144450"/>
            <a:ext cx="6891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CORPORATE REGISTERS FORUM</a:t>
            </a:r>
            <a:r>
              <a:rPr lang="en-US" b="1"/>
              <a:t> UPDATE</a:t>
            </a:r>
            <a:endParaRPr b="1"/>
          </a:p>
          <a:p>
            <a:pPr marL="0" marR="0" lvl="0" indent="0" algn="l" rtl="0">
              <a:lnSpc>
                <a:spcPct val="115000"/>
              </a:lnSpc>
              <a:spcBef>
                <a:spcPts val="0"/>
              </a:spcBef>
              <a:spcAft>
                <a:spcPts val="0"/>
              </a:spcAft>
              <a:buClr>
                <a:srgbClr val="000000"/>
              </a:buClr>
              <a:buSzPts val="1400"/>
              <a:buFont typeface="Arial"/>
              <a:buNone/>
            </a:pPr>
            <a:r>
              <a:rPr lang="en-US" b="1"/>
              <a:t>IACA Conference, May 2024</a:t>
            </a:r>
            <a:endParaRPr b="1"/>
          </a:p>
        </p:txBody>
      </p:sp>
      <p:sp>
        <p:nvSpPr>
          <p:cNvPr id="178" name="Google Shape;178;p19"/>
          <p:cNvSpPr txBox="1"/>
          <p:nvPr/>
        </p:nvSpPr>
        <p:spPr>
          <a:xfrm>
            <a:off x="563850" y="5359175"/>
            <a:ext cx="8536500" cy="134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Presentation by La Donna John</a:t>
            </a:r>
            <a:endParaRPr sz="1700" b="1">
              <a:solidFill>
                <a:schemeClr val="lt1"/>
              </a:solidFill>
            </a:endParaRPr>
          </a:p>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Executive Member of the Corporate Registers Forum</a:t>
            </a:r>
            <a:endParaRPr/>
          </a:p>
          <a:p>
            <a:pPr marL="0" lvl="0" indent="0" algn="l" rtl="0">
              <a:lnSpc>
                <a:spcPct val="115000"/>
              </a:lnSpc>
              <a:spcBef>
                <a:spcPts val="0"/>
              </a:spcBef>
              <a:spcAft>
                <a:spcPts val="0"/>
              </a:spcAft>
              <a:buClr>
                <a:schemeClr val="dk1"/>
              </a:buClr>
              <a:buSzPts val="1700"/>
              <a:buFont typeface="Arial"/>
              <a:buNone/>
            </a:pPr>
            <a:endParaRPr sz="1700" b="1">
              <a:solidFill>
                <a:schemeClr val="lt1"/>
              </a:solidFill>
            </a:endParaRPr>
          </a:p>
          <a:p>
            <a:pPr marL="0" marR="0" lvl="0" indent="0" algn="l" rtl="0">
              <a:lnSpc>
                <a:spcPct val="115000"/>
              </a:lnSpc>
              <a:spcBef>
                <a:spcPts val="0"/>
              </a:spcBef>
              <a:spcAft>
                <a:spcPts val="0"/>
              </a:spcAft>
              <a:buClr>
                <a:srgbClr val="000000"/>
              </a:buClr>
              <a:buSzPts val="1700"/>
              <a:buFont typeface="Arial"/>
              <a:buNone/>
            </a:pPr>
            <a:endParaRPr sz="1700" b="1">
              <a:solidFill>
                <a:srgbClr val="FFFFFF"/>
              </a:solidFill>
            </a:endParaRPr>
          </a:p>
        </p:txBody>
      </p:sp>
      <p:pic>
        <p:nvPicPr>
          <p:cNvPr id="179" name="Google Shape;179;p19" descr="Logo&#10;&#10;Description automatically generated"/>
          <p:cNvPicPr preferRelativeResize="0"/>
          <p:nvPr/>
        </p:nvPicPr>
        <p:blipFill rotWithShape="1">
          <a:blip r:embed="rId3">
            <a:alphaModFix/>
          </a:blip>
          <a:srcRect/>
          <a:stretch/>
        </p:blipFill>
        <p:spPr>
          <a:xfrm>
            <a:off x="563850" y="6115543"/>
            <a:ext cx="1220300" cy="705825"/>
          </a:xfrm>
          <a:prstGeom prst="rect">
            <a:avLst/>
          </a:prstGeom>
          <a:noFill/>
          <a:ln>
            <a:noFill/>
          </a:ln>
        </p:spPr>
      </p:pic>
      <p:pic>
        <p:nvPicPr>
          <p:cNvPr id="180" name="Google Shape;180;p19"/>
          <p:cNvPicPr preferRelativeResize="0"/>
          <p:nvPr/>
        </p:nvPicPr>
        <p:blipFill>
          <a:blip r:embed="rId4">
            <a:alphaModFix/>
          </a:blip>
          <a:stretch>
            <a:fillRect/>
          </a:stretch>
        </p:blipFill>
        <p:spPr>
          <a:xfrm>
            <a:off x="854000" y="61525"/>
            <a:ext cx="7435992" cy="4066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4063"/>
        </a:solidFill>
        <a:effectLst/>
      </p:bgPr>
    </p:bg>
    <p:spTree>
      <p:nvGrpSpPr>
        <p:cNvPr id="1" name="Shape 185"/>
        <p:cNvGrpSpPr/>
        <p:nvPr/>
      </p:nvGrpSpPr>
      <p:grpSpPr>
        <a:xfrm>
          <a:off x="0" y="0"/>
          <a:ext cx="0" cy="0"/>
          <a:chOff x="0" y="0"/>
          <a:chExt cx="0" cy="0"/>
        </a:xfrm>
      </p:grpSpPr>
      <p:sp>
        <p:nvSpPr>
          <p:cNvPr id="186" name="Google Shape;186;p20"/>
          <p:cNvSpPr txBox="1">
            <a:spLocks noGrp="1"/>
          </p:cNvSpPr>
          <p:nvPr>
            <p:ph type="body" idx="4294967295"/>
          </p:nvPr>
        </p:nvSpPr>
        <p:spPr>
          <a:xfrm>
            <a:off x="4682850" y="1159113"/>
            <a:ext cx="4417500" cy="3906600"/>
          </a:xfrm>
          <a:prstGeom prst="rect">
            <a:avLst/>
          </a:prstGeom>
          <a:noFill/>
          <a:ln>
            <a:noFill/>
          </a:ln>
        </p:spPr>
        <p:txBody>
          <a:bodyPr spcFirstLastPara="1" wrap="square" lIns="91425" tIns="45700" rIns="91425" bIns="45700" anchor="t" anchorCtr="0">
            <a:normAutofit/>
          </a:bodyPr>
          <a:lstStyle/>
          <a:p>
            <a:pPr marL="342900" lvl="0" indent="-279400" algn="l" rtl="0">
              <a:lnSpc>
                <a:spcPct val="90000"/>
              </a:lnSpc>
              <a:spcBef>
                <a:spcPts val="640"/>
              </a:spcBef>
              <a:spcAft>
                <a:spcPts val="0"/>
              </a:spcAft>
              <a:buClr>
                <a:schemeClr val="lt1"/>
              </a:buClr>
              <a:buSzPts val="2200"/>
              <a:buChar char="•"/>
            </a:pPr>
            <a:r>
              <a:rPr lang="en-US" sz="2200">
                <a:solidFill>
                  <a:schemeClr val="lt1"/>
                </a:solidFill>
                <a:latin typeface="Arial"/>
                <a:ea typeface="Arial"/>
                <a:cs typeface="Arial"/>
                <a:sym typeface="Arial"/>
              </a:rPr>
              <a:t>Malta passing the baton onto Qatar.</a:t>
            </a:r>
            <a:endParaRPr sz="2200">
              <a:solidFill>
                <a:schemeClr val="lt1"/>
              </a:solidFill>
              <a:latin typeface="Arial"/>
              <a:ea typeface="Arial"/>
              <a:cs typeface="Arial"/>
              <a:sym typeface="Arial"/>
            </a:endParaRPr>
          </a:p>
          <a:p>
            <a:pPr marL="342900" lvl="0" indent="-279400" algn="l" rtl="0">
              <a:lnSpc>
                <a:spcPct val="90000"/>
              </a:lnSpc>
              <a:spcBef>
                <a:spcPts val="640"/>
              </a:spcBef>
              <a:spcAft>
                <a:spcPts val="0"/>
              </a:spcAft>
              <a:buClr>
                <a:schemeClr val="lt1"/>
              </a:buClr>
              <a:buSzPts val="2200"/>
              <a:buFont typeface="Arial"/>
              <a:buChar char="•"/>
            </a:pPr>
            <a:r>
              <a:rPr lang="en-US" sz="2200">
                <a:solidFill>
                  <a:schemeClr val="lt1"/>
                </a:solidFill>
                <a:latin typeface="Arial"/>
                <a:ea typeface="Arial"/>
                <a:cs typeface="Arial"/>
                <a:sym typeface="Arial"/>
              </a:rPr>
              <a:t>3-7 November in Doha.</a:t>
            </a:r>
            <a:endParaRPr sz="2200">
              <a:solidFill>
                <a:schemeClr val="lt1"/>
              </a:solidFill>
              <a:latin typeface="Arial"/>
              <a:ea typeface="Arial"/>
              <a:cs typeface="Arial"/>
              <a:sym typeface="Arial"/>
            </a:endParaRPr>
          </a:p>
          <a:p>
            <a:pPr marL="342900" lvl="0" indent="0" algn="l" rtl="0">
              <a:lnSpc>
                <a:spcPct val="90000"/>
              </a:lnSpc>
              <a:spcBef>
                <a:spcPts val="640"/>
              </a:spcBef>
              <a:spcAft>
                <a:spcPts val="0"/>
              </a:spcAft>
              <a:buNone/>
            </a:pPr>
            <a:endParaRPr sz="2200">
              <a:solidFill>
                <a:schemeClr val="lt1"/>
              </a:solidFill>
              <a:latin typeface="Arial"/>
              <a:ea typeface="Arial"/>
              <a:cs typeface="Arial"/>
              <a:sym typeface="Arial"/>
            </a:endParaRPr>
          </a:p>
          <a:p>
            <a:pPr marL="342900" lvl="0" indent="-279400" algn="l" rtl="0">
              <a:lnSpc>
                <a:spcPct val="90000"/>
              </a:lnSpc>
              <a:spcBef>
                <a:spcPts val="640"/>
              </a:spcBef>
              <a:spcAft>
                <a:spcPts val="0"/>
              </a:spcAft>
              <a:buClr>
                <a:schemeClr val="lt1"/>
              </a:buClr>
              <a:buSzPts val="2200"/>
              <a:buFont typeface="Arial"/>
              <a:buChar char="•"/>
            </a:pPr>
            <a:r>
              <a:rPr lang="en-US" sz="2200">
                <a:solidFill>
                  <a:schemeClr val="lt1"/>
                </a:solidFill>
                <a:latin typeface="Arial"/>
                <a:ea typeface="Arial"/>
                <a:cs typeface="Arial"/>
                <a:sym typeface="Arial"/>
              </a:rPr>
              <a:t>Early bird registration will open next month!</a:t>
            </a:r>
            <a:endParaRPr sz="2200">
              <a:solidFill>
                <a:schemeClr val="lt1"/>
              </a:solidFill>
              <a:latin typeface="Arial"/>
              <a:ea typeface="Arial"/>
              <a:cs typeface="Arial"/>
              <a:sym typeface="Arial"/>
            </a:endParaRPr>
          </a:p>
          <a:p>
            <a:pPr marL="342900" lvl="0" indent="0" algn="l" rtl="0">
              <a:lnSpc>
                <a:spcPct val="90000"/>
              </a:lnSpc>
              <a:spcBef>
                <a:spcPts val="640"/>
              </a:spcBef>
              <a:spcAft>
                <a:spcPts val="0"/>
              </a:spcAft>
              <a:buNone/>
            </a:pPr>
            <a:endParaRPr sz="2200">
              <a:solidFill>
                <a:schemeClr val="lt1"/>
              </a:solidFill>
              <a:latin typeface="Arial"/>
              <a:ea typeface="Arial"/>
              <a:cs typeface="Arial"/>
              <a:sym typeface="Arial"/>
            </a:endParaRPr>
          </a:p>
        </p:txBody>
      </p:sp>
      <p:sp>
        <p:nvSpPr>
          <p:cNvPr id="187" name="Google Shape;187;p20"/>
          <p:cNvSpPr/>
          <p:nvPr/>
        </p:nvSpPr>
        <p:spPr>
          <a:xfrm>
            <a:off x="-117000" y="5237375"/>
            <a:ext cx="9378000" cy="12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0"/>
          <p:cNvSpPr txBox="1">
            <a:spLocks noGrp="1"/>
          </p:cNvSpPr>
          <p:nvPr>
            <p:ph type="title" idx="4294967295"/>
          </p:nvPr>
        </p:nvSpPr>
        <p:spPr>
          <a:xfrm>
            <a:off x="255525" y="198450"/>
            <a:ext cx="8402700" cy="789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70C0"/>
              </a:buClr>
              <a:buSzPts val="4400"/>
              <a:buFont typeface="Calibri"/>
              <a:buNone/>
            </a:pPr>
            <a:r>
              <a:rPr lang="en-US" b="1">
                <a:solidFill>
                  <a:srgbClr val="CF9A2A"/>
                </a:solidFill>
                <a:latin typeface="Arial"/>
                <a:ea typeface="Arial"/>
                <a:cs typeface="Arial"/>
                <a:sym typeface="Arial"/>
              </a:rPr>
              <a:t>CRF 2024, Qatar</a:t>
            </a:r>
            <a:endParaRPr b="1">
              <a:solidFill>
                <a:srgbClr val="CF9A2A"/>
              </a:solidFill>
              <a:latin typeface="Arial"/>
              <a:ea typeface="Arial"/>
              <a:cs typeface="Arial"/>
              <a:sym typeface="Arial"/>
            </a:endParaRPr>
          </a:p>
        </p:txBody>
      </p:sp>
      <p:sp>
        <p:nvSpPr>
          <p:cNvPr id="189" name="Google Shape;189;p20"/>
          <p:cNvSpPr/>
          <p:nvPr/>
        </p:nvSpPr>
        <p:spPr>
          <a:xfrm>
            <a:off x="-139100" y="5359075"/>
            <a:ext cx="9378000" cy="827100"/>
          </a:xfrm>
          <a:prstGeom prst="rect">
            <a:avLst/>
          </a:prstGeom>
          <a:solidFill>
            <a:srgbClr val="1240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20"/>
          <p:cNvSpPr/>
          <p:nvPr/>
        </p:nvSpPr>
        <p:spPr>
          <a:xfrm>
            <a:off x="-139100" y="6030900"/>
            <a:ext cx="9378000" cy="82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0"/>
          <p:cNvSpPr txBox="1"/>
          <p:nvPr/>
        </p:nvSpPr>
        <p:spPr>
          <a:xfrm>
            <a:off x="2225900" y="6144450"/>
            <a:ext cx="6891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CORPORATE REGISTERS FORUM</a:t>
            </a:r>
            <a:r>
              <a:rPr lang="en-US" b="1"/>
              <a:t> UPDATE</a:t>
            </a:r>
            <a:endParaRPr b="1"/>
          </a:p>
          <a:p>
            <a:pPr marL="0" marR="0" lvl="0" indent="0" algn="l" rtl="0">
              <a:lnSpc>
                <a:spcPct val="115000"/>
              </a:lnSpc>
              <a:spcBef>
                <a:spcPts val="0"/>
              </a:spcBef>
              <a:spcAft>
                <a:spcPts val="0"/>
              </a:spcAft>
              <a:buClr>
                <a:srgbClr val="000000"/>
              </a:buClr>
              <a:buSzPts val="1400"/>
              <a:buFont typeface="Arial"/>
              <a:buNone/>
            </a:pPr>
            <a:r>
              <a:rPr lang="en-US" b="1"/>
              <a:t>IACA Conference, May 2024</a:t>
            </a:r>
            <a:endParaRPr b="1"/>
          </a:p>
        </p:txBody>
      </p:sp>
      <p:sp>
        <p:nvSpPr>
          <p:cNvPr id="192" name="Google Shape;192;p20"/>
          <p:cNvSpPr txBox="1"/>
          <p:nvPr/>
        </p:nvSpPr>
        <p:spPr>
          <a:xfrm>
            <a:off x="563850" y="5359175"/>
            <a:ext cx="8536500" cy="134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Presentation by La Donna John</a:t>
            </a:r>
            <a:endParaRPr sz="1700" b="1">
              <a:solidFill>
                <a:schemeClr val="lt1"/>
              </a:solidFill>
            </a:endParaRPr>
          </a:p>
          <a:p>
            <a:pPr marL="0" lvl="0" indent="0" algn="l" rtl="0">
              <a:lnSpc>
                <a:spcPct val="115000"/>
              </a:lnSpc>
              <a:spcBef>
                <a:spcPts val="0"/>
              </a:spcBef>
              <a:spcAft>
                <a:spcPts val="0"/>
              </a:spcAft>
              <a:buClr>
                <a:schemeClr val="dk1"/>
              </a:buClr>
              <a:buSzPts val="1700"/>
              <a:buFont typeface="Arial"/>
              <a:buNone/>
            </a:pPr>
            <a:r>
              <a:rPr lang="en-US" sz="1700" b="1">
                <a:solidFill>
                  <a:schemeClr val="lt1"/>
                </a:solidFill>
              </a:rPr>
              <a:t>Executive Member of the Corporate Registers Forum</a:t>
            </a:r>
            <a:endParaRPr/>
          </a:p>
          <a:p>
            <a:pPr marL="0" lvl="0" indent="0" algn="l" rtl="0">
              <a:lnSpc>
                <a:spcPct val="115000"/>
              </a:lnSpc>
              <a:spcBef>
                <a:spcPts val="0"/>
              </a:spcBef>
              <a:spcAft>
                <a:spcPts val="0"/>
              </a:spcAft>
              <a:buClr>
                <a:schemeClr val="dk1"/>
              </a:buClr>
              <a:buSzPts val="1700"/>
              <a:buFont typeface="Arial"/>
              <a:buNone/>
            </a:pPr>
            <a:endParaRPr sz="1700" b="1">
              <a:solidFill>
                <a:schemeClr val="lt1"/>
              </a:solidFill>
            </a:endParaRPr>
          </a:p>
          <a:p>
            <a:pPr marL="0" marR="0" lvl="0" indent="0" algn="l" rtl="0">
              <a:lnSpc>
                <a:spcPct val="115000"/>
              </a:lnSpc>
              <a:spcBef>
                <a:spcPts val="0"/>
              </a:spcBef>
              <a:spcAft>
                <a:spcPts val="0"/>
              </a:spcAft>
              <a:buClr>
                <a:srgbClr val="000000"/>
              </a:buClr>
              <a:buSzPts val="1700"/>
              <a:buFont typeface="Arial"/>
              <a:buNone/>
            </a:pPr>
            <a:endParaRPr sz="1700" b="1">
              <a:solidFill>
                <a:srgbClr val="FFFFFF"/>
              </a:solidFill>
            </a:endParaRPr>
          </a:p>
        </p:txBody>
      </p:sp>
      <p:pic>
        <p:nvPicPr>
          <p:cNvPr id="193" name="Google Shape;193;p20" descr="Logo&#10;&#10;Description automatically generated"/>
          <p:cNvPicPr preferRelativeResize="0"/>
          <p:nvPr/>
        </p:nvPicPr>
        <p:blipFill rotWithShape="1">
          <a:blip r:embed="rId3">
            <a:alphaModFix/>
          </a:blip>
          <a:srcRect/>
          <a:stretch/>
        </p:blipFill>
        <p:spPr>
          <a:xfrm>
            <a:off x="563850" y="6115543"/>
            <a:ext cx="1220300" cy="705825"/>
          </a:xfrm>
          <a:prstGeom prst="rect">
            <a:avLst/>
          </a:prstGeom>
          <a:noFill/>
          <a:ln>
            <a:noFill/>
          </a:ln>
        </p:spPr>
      </p:pic>
      <p:pic>
        <p:nvPicPr>
          <p:cNvPr id="194" name="Google Shape;194;p20"/>
          <p:cNvPicPr preferRelativeResize="0"/>
          <p:nvPr/>
        </p:nvPicPr>
        <p:blipFill>
          <a:blip r:embed="rId4">
            <a:alphaModFix/>
          </a:blip>
          <a:stretch>
            <a:fillRect/>
          </a:stretch>
        </p:blipFill>
        <p:spPr>
          <a:xfrm>
            <a:off x="152400" y="1139850"/>
            <a:ext cx="4339202" cy="2242843"/>
          </a:xfrm>
          <a:prstGeom prst="rect">
            <a:avLst/>
          </a:prstGeom>
          <a:noFill/>
          <a:ln>
            <a:noFill/>
          </a:ln>
        </p:spPr>
      </p:pic>
      <p:pic>
        <p:nvPicPr>
          <p:cNvPr id="195" name="Google Shape;195;p20"/>
          <p:cNvPicPr preferRelativeResize="0"/>
          <p:nvPr/>
        </p:nvPicPr>
        <p:blipFill>
          <a:blip r:embed="rId5">
            <a:alphaModFix/>
          </a:blip>
          <a:stretch>
            <a:fillRect/>
          </a:stretch>
        </p:blipFill>
        <p:spPr>
          <a:xfrm>
            <a:off x="2858166" y="3614976"/>
            <a:ext cx="3197426" cy="151192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590</Words>
  <Application>Microsoft Office PowerPoint</Application>
  <PresentationFormat>On-screen Show (4:3)</PresentationFormat>
  <Paragraphs>83</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StobiSerif</vt:lpstr>
      <vt:lpstr>Office Theme</vt:lpstr>
      <vt:lpstr>PowerPoint Presentation</vt:lpstr>
      <vt:lpstr>CRF 2023, Malta</vt:lpstr>
      <vt:lpstr>New constitution</vt:lpstr>
      <vt:lpstr>Innovation Awards</vt:lpstr>
      <vt:lpstr>Technical Workshops</vt:lpstr>
      <vt:lpstr>Business Registry Insights (formerly IBRR survey)</vt:lpstr>
      <vt:lpstr> Global Beneficial Ownership Working Group New partnership model</vt:lpstr>
      <vt:lpstr>CRF 2024, Qatar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 Donna John</dc:creator>
  <cp:lastModifiedBy>Lupo, Alexis (LARA)</cp:lastModifiedBy>
  <cp:revision>2</cp:revision>
  <dcterms:modified xsi:type="dcterms:W3CDTF">2024-05-03T13:36:03Z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2024-05-03T13:35:06Z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a1216286-d1c2-4d20-9670-c7d7e8bc0113</vt:lpwstr>
  </property>
  <property fmtid="{D5CDD505-2E9C-101B-9397-08002B2CF9AE}" pid="8" name="MSIP_Label_3a2fed65-62e7-46ea-af74-187e0c17143a_ContentBits">
    <vt:lpwstr>0</vt:lpwstr>
  </property>
</Properties>
</file>