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195" r:id="rId2"/>
    <p:sldId id="1193" r:id="rId3"/>
    <p:sldId id="1210" r:id="rId4"/>
    <p:sldId id="875" r:id="rId5"/>
    <p:sldId id="1192" r:id="rId6"/>
    <p:sldId id="1194" r:id="rId7"/>
    <p:sldId id="994" r:id="rId8"/>
    <p:sldId id="1164" r:id="rId9"/>
    <p:sldId id="1197" r:id="rId10"/>
    <p:sldId id="1199" r:id="rId11"/>
    <p:sldId id="1101" r:id="rId12"/>
    <p:sldId id="1055" r:id="rId13"/>
    <p:sldId id="1053" r:id="rId14"/>
    <p:sldId id="1201" r:id="rId15"/>
    <p:sldId id="1205" r:id="rId16"/>
    <p:sldId id="1207" r:id="rId17"/>
    <p:sldId id="1208" r:id="rId18"/>
    <p:sldId id="1056" r:id="rId19"/>
    <p:sldId id="1209" r:id="rId20"/>
    <p:sldId id="1212" r:id="rId21"/>
    <p:sldId id="1198" r:id="rId22"/>
    <p:sldId id="121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3" autoAdjust="0"/>
    <p:restoredTop sz="91370"/>
  </p:normalViewPr>
  <p:slideViewPr>
    <p:cSldViewPr>
      <p:cViewPr varScale="1">
        <p:scale>
          <a:sx n="103" d="100"/>
          <a:sy n="103" d="100"/>
        </p:scale>
        <p:origin x="14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D9FC23-7FC6-3C4B-96FD-41CE82ADCD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4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6509A7-B79D-874D-BB24-0E63082D9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5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Panel at International Association of Commercial Administrators (IACA),</a:t>
            </a:r>
          </a:p>
          <a:p>
            <a:r>
              <a:rPr lang="en-US" dirty="0"/>
              <a:t>Conference in Detroit, Michigan,  21 May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53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Safety and Jobs issues are described in the 1</a:t>
            </a:r>
            <a:r>
              <a:rPr lang="en-US" baseline="30000" dirty="0"/>
              <a:t>st</a:t>
            </a:r>
            <a:r>
              <a:rPr lang="en-US" dirty="0"/>
              <a:t> Presbyterian 5-24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talk, I will talk about </a:t>
            </a:r>
            <a:r>
              <a:rPr lang="en-US" b="1" dirty="0"/>
              <a:t>Privacy and Surveillance</a:t>
            </a:r>
            <a:r>
              <a:rPr lang="en-US" dirty="0"/>
              <a:t>.</a:t>
            </a:r>
          </a:p>
          <a:p>
            <a:r>
              <a:rPr lang="en-US" dirty="0"/>
              <a:t>Another highly relevant topic for this audience is </a:t>
            </a:r>
            <a:r>
              <a:rPr lang="en-US" b="1" dirty="0"/>
              <a:t>Fairness and Bias</a:t>
            </a:r>
            <a:r>
              <a:rPr lang="en-US" dirty="0"/>
              <a:t>, but we won’t have time today.</a:t>
            </a:r>
          </a:p>
          <a:p>
            <a:r>
              <a:rPr lang="en-US" dirty="0"/>
              <a:t>In a different talk, I spent time on </a:t>
            </a:r>
            <a:r>
              <a:rPr lang="en-US" b="1" dirty="0"/>
              <a:t>Autonomy and Safety</a:t>
            </a:r>
            <a:r>
              <a:rPr lang="en-US" dirty="0"/>
              <a:t>, and on </a:t>
            </a:r>
            <a:r>
              <a:rPr lang="en-US" b="1" dirty="0"/>
              <a:t>Jobs and Economic Inequality</a:t>
            </a:r>
            <a:r>
              <a:rPr lang="en-US" dirty="0"/>
              <a:t>.</a:t>
            </a:r>
          </a:p>
          <a:p>
            <a:r>
              <a:rPr lang="en-US" dirty="0"/>
              <a:t>All of these are important.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03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Ethics balances the interests of individual decision-makers with the interests of the society that supports them.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1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Positive-sum games don’t guarantee that every participant comes out ahead.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 will cover </a:t>
            </a:r>
            <a:r>
              <a:rPr lang="en-US" b="1" dirty="0"/>
              <a:t>Privacy and Surveillance</a:t>
            </a:r>
            <a:r>
              <a:rPr lang="en-US" dirty="0"/>
              <a:t>, not </a:t>
            </a:r>
            <a:r>
              <a:rPr lang="en-US" b="1" dirty="0"/>
              <a:t>Fairness and Bias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Tsai &amp; Kuipers (ICCV, 2011).  Visual feature change during motion selects among hypotheses about 3D structure of the environment.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7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1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Boeing.  Will they survive?</a:t>
            </a:r>
          </a:p>
          <a:p>
            <a:r>
              <a:rPr lang="en-US" dirty="0"/>
              <a:t>Think about Johnson &amp; Johnson responding to the Tylenol poisoning crisis (Chicago, 1982).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509A7-B79D-874D-BB24-0E63082D94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1A918-8549-544E-8503-70642D973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2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147B-8197-2044-86E7-27A6C11F2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0B3B-2471-FB4A-B50C-D96018C25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8D9295-2826-F242-8009-58967F88F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73DE1-2158-884B-BFD0-3D4DFD0A72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4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B36CE-6507-6E4E-BE47-16D9E7EA3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8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9CA22-DAD7-814E-AE91-401FB3EFF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80DFE-6403-6B4D-9E58-883E5FC99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78AAB-0682-284E-AAE3-8B6E99262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41739-73D3-2B4A-A87D-B224D1BCD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6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F1448-4530-0C47-BA75-295BCFA89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2D9DA-6308-7641-A577-F11F359F0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1/10/03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Spring 03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689AA5-3288-6D41-B25F-94BA061254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08D5-EA4C-88F6-DDD3-D233C975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612775"/>
          </a:xfrm>
        </p:spPr>
        <p:txBody>
          <a:bodyPr/>
          <a:lstStyle/>
          <a:p>
            <a:r>
              <a:rPr lang="en-US" dirty="0"/>
              <a:t>Ethics for AI and Robotics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39265-D3AE-2D9A-94F2-DB6CE8353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/>
              <a:t>Benjamin Kuipers</a:t>
            </a:r>
          </a:p>
          <a:p>
            <a:r>
              <a:rPr lang="en-US" dirty="0"/>
              <a:t>Computer Science &amp; Engineering</a:t>
            </a:r>
          </a:p>
          <a:p>
            <a:r>
              <a:rPr lang="en-US" dirty="0"/>
              <a:t>University of Michigan, Ann Arbor</a:t>
            </a:r>
          </a:p>
        </p:txBody>
      </p:sp>
    </p:spTree>
    <p:extLst>
      <p:ext uri="{BB962C8B-B14F-4D97-AF65-F5344CB8AC3E}">
        <p14:creationId xmlns:p14="http://schemas.microsoft.com/office/powerpoint/2010/main" val="282819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FC31-70B1-D768-E2B3-563429BB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/>
              <a:t>Privacy and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87DD7-6F0B-D42D-9187-59EF795F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/>
              <a:t>We are observed everywhere, all the time.</a:t>
            </a:r>
          </a:p>
          <a:p>
            <a:pPr lvl="1"/>
            <a:r>
              <a:rPr lang="en-US" sz="2400" b="1" dirty="0"/>
              <a:t>Location</a:t>
            </a:r>
            <a:r>
              <a:rPr lang="en-US" sz="2400" dirty="0"/>
              <a:t> via GPS and cell tower connections</a:t>
            </a:r>
          </a:p>
          <a:p>
            <a:pPr lvl="1"/>
            <a:r>
              <a:rPr lang="en-US" sz="2400" dirty="0"/>
              <a:t>Video </a:t>
            </a:r>
            <a:r>
              <a:rPr lang="en-US" sz="2400" b="1" dirty="0"/>
              <a:t>tracking</a:t>
            </a:r>
            <a:r>
              <a:rPr lang="en-US" sz="2400" dirty="0"/>
              <a:t> via cameras, Ring doorbells, </a:t>
            </a:r>
          </a:p>
          <a:p>
            <a:pPr lvl="1"/>
            <a:r>
              <a:rPr lang="en-US" sz="2400" b="1" dirty="0"/>
              <a:t>Voice</a:t>
            </a:r>
            <a:r>
              <a:rPr lang="en-US" sz="2400" dirty="0"/>
              <a:t> via cell phones, Siri, Alexa, </a:t>
            </a:r>
          </a:p>
          <a:p>
            <a:pPr lvl="1"/>
            <a:r>
              <a:rPr lang="en-US" sz="2400" b="1" dirty="0"/>
              <a:t>Identity</a:t>
            </a:r>
            <a:r>
              <a:rPr lang="en-US" sz="2400" dirty="0"/>
              <a:t> via license plates, facial recognition, DNA</a:t>
            </a:r>
          </a:p>
          <a:p>
            <a:pPr lvl="1"/>
            <a:r>
              <a:rPr lang="en-US" sz="2400" b="1" dirty="0"/>
              <a:t>Interests</a:t>
            </a:r>
            <a:r>
              <a:rPr lang="en-US" sz="2400" dirty="0"/>
              <a:t> via web browsing, search, LLM use.</a:t>
            </a:r>
          </a:p>
          <a:p>
            <a:pPr lvl="1"/>
            <a:r>
              <a:rPr lang="en-US" sz="2400" b="1" dirty="0"/>
              <a:t>Friends</a:t>
            </a:r>
            <a:r>
              <a:rPr lang="en-US" sz="2400" dirty="0"/>
              <a:t> and associates via social media and email.</a:t>
            </a:r>
          </a:p>
          <a:p>
            <a:pPr lvl="1"/>
            <a:r>
              <a:rPr lang="en-US" sz="2400" dirty="0"/>
              <a:t>. . .  And more  . . .</a:t>
            </a:r>
          </a:p>
          <a:p>
            <a:pPr lvl="3"/>
            <a:endParaRPr lang="en-US" sz="1600" dirty="0"/>
          </a:p>
          <a:p>
            <a:r>
              <a:rPr lang="en-US" sz="2800" dirty="0"/>
              <a:t>Our data is sold, aggregated, correlated, re-sold.</a:t>
            </a:r>
          </a:p>
          <a:p>
            <a:pPr lvl="1"/>
            <a:r>
              <a:rPr lang="en-US" sz="2400" dirty="0"/>
              <a:t>Strong conclusions from large amounts of weak data.</a:t>
            </a:r>
          </a:p>
          <a:p>
            <a:pPr lvl="1"/>
            <a:r>
              <a:rPr lang="en-US" sz="2400" dirty="0"/>
              <a:t>“Creepy omniscience” about our interests.</a:t>
            </a:r>
          </a:p>
        </p:txBody>
      </p:sp>
    </p:spTree>
    <p:extLst>
      <p:ext uri="{BB962C8B-B14F-4D97-AF65-F5344CB8AC3E}">
        <p14:creationId xmlns:p14="http://schemas.microsoft.com/office/powerpoint/2010/main" val="52639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7A6D-29F5-213D-000F-127EC1D5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/>
              <a:t>Strong Conclusions from Weak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443CA-0FC9-6391-1EDD-23620837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172200"/>
            <a:ext cx="7772400" cy="533400"/>
          </a:xfrm>
        </p:spPr>
        <p:txBody>
          <a:bodyPr/>
          <a:lstStyle/>
          <a:p>
            <a:r>
              <a:rPr lang="en-US" sz="2800" dirty="0"/>
              <a:t>Bayesian inference draws strong conclusions.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EFBE7-EE59-218F-9BE4-56AA53F7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25" y="762000"/>
            <a:ext cx="2185275" cy="1638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AEE678-3EEF-7637-8FA5-969DD1D24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781050"/>
            <a:ext cx="2185275" cy="1638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6AE8B-6188-9F63-5BCE-6DD8179A7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2476500"/>
            <a:ext cx="2540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37CF8-42DC-00CD-9D96-7F8A09628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86456"/>
            <a:ext cx="2362200" cy="177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B5DF3-FDAB-DB29-1DAA-7D0FB654B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2438400"/>
            <a:ext cx="2590800" cy="194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0443B-8C17-48E1-CA80-16567F368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2477156"/>
            <a:ext cx="2590800" cy="194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F680F-AE31-8AD1-DD60-9FEFD6D78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381500"/>
            <a:ext cx="2540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875654-FFAA-41F8-BD7A-68E4DC682B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4457700"/>
            <a:ext cx="24384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62D5A1-8912-9E44-BD17-1902971417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4402" y="4324350"/>
            <a:ext cx="2616198" cy="1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64453-FC4B-714F-B47B-7899955E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dirty="0"/>
              <a:t>The Problem of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91D2-76BF-934C-905B-BFD05049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n-US" sz="2800" dirty="0"/>
              <a:t>The sensors and analysis tools for surveillance are everywhere.  </a:t>
            </a:r>
          </a:p>
          <a:p>
            <a:pPr lvl="1"/>
            <a:r>
              <a:rPr lang="en-US" sz="2400" dirty="0"/>
              <a:t>We have lost control of our information.  </a:t>
            </a:r>
          </a:p>
          <a:p>
            <a:pPr lvl="1"/>
            <a:r>
              <a:rPr lang="en-US" sz="2400" dirty="0"/>
              <a:t>We may be left with no privacy.</a:t>
            </a:r>
          </a:p>
          <a:p>
            <a:pPr lvl="3"/>
            <a:endParaRPr lang="en-US" sz="1600" dirty="0"/>
          </a:p>
          <a:p>
            <a:r>
              <a:rPr lang="en-US" sz="2800" dirty="0"/>
              <a:t>It might be possible to regulate surveillance.</a:t>
            </a:r>
          </a:p>
          <a:p>
            <a:pPr lvl="1"/>
            <a:r>
              <a:rPr lang="en-US" sz="2400" dirty="0"/>
              <a:t>We need to understand what drives it.</a:t>
            </a:r>
          </a:p>
          <a:p>
            <a:pPr lvl="3"/>
            <a:endParaRPr lang="en-US" sz="1600" dirty="0"/>
          </a:p>
          <a:p>
            <a:r>
              <a:rPr lang="en-US" sz="2800" dirty="0"/>
              <a:t>Two major feedback loops drive surveillance:</a:t>
            </a:r>
          </a:p>
          <a:p>
            <a:pPr lvl="1"/>
            <a:r>
              <a:rPr lang="en-US" sz="2400" b="1" dirty="0"/>
              <a:t>Surveillance Capitalism</a:t>
            </a:r>
          </a:p>
          <a:p>
            <a:pPr lvl="1"/>
            <a:r>
              <a:rPr lang="en-US" sz="2400" b="1" dirty="0"/>
              <a:t>Authoritarian Control</a:t>
            </a:r>
          </a:p>
          <a:p>
            <a:pPr marL="0" indent="0">
              <a:buNone/>
            </a:pPr>
            <a:r>
              <a:rPr lang="en-U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0199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6D94-59C2-2945-82CE-4E5E8B10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b="1" dirty="0"/>
              <a:t>Surveillance Capitalism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E000-3F98-FE43-ADE6-621D8942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800600"/>
          </a:xfrm>
        </p:spPr>
        <p:txBody>
          <a:bodyPr/>
          <a:lstStyle/>
          <a:p>
            <a:r>
              <a:rPr lang="en-US" sz="2800" b="1" dirty="0"/>
              <a:t>Your behavior </a:t>
            </a:r>
            <a:r>
              <a:rPr lang="en-US" sz="2800" dirty="0"/>
              <a:t>provides clues about your nature:</a:t>
            </a:r>
          </a:p>
          <a:p>
            <a:pPr lvl="1"/>
            <a:r>
              <a:rPr lang="en-US" sz="2400" dirty="0"/>
              <a:t>Your beliefs, desires, goals, plans, and actions.</a:t>
            </a:r>
          </a:p>
          <a:p>
            <a:pPr lvl="1"/>
            <a:r>
              <a:rPr lang="en-US" sz="2400" dirty="0"/>
              <a:t>Both online and offline behavior are accessible.</a:t>
            </a:r>
          </a:p>
          <a:p>
            <a:pPr lvl="3"/>
            <a:endParaRPr lang="en-US" sz="1600" dirty="0"/>
          </a:p>
          <a:p>
            <a:r>
              <a:rPr lang="en-US" sz="2800" dirty="0"/>
              <a:t>This information is </a:t>
            </a:r>
            <a:r>
              <a:rPr lang="en-US" sz="2800" b="1" dirty="0"/>
              <a:t>valuable to advertisers </a:t>
            </a:r>
          </a:p>
          <a:p>
            <a:pPr lvl="1"/>
            <a:r>
              <a:rPr lang="en-US" sz="2400" dirty="0"/>
              <a:t>to identify receptive individuals</a:t>
            </a:r>
            <a:endParaRPr lang="en-US" sz="2000" dirty="0"/>
          </a:p>
          <a:p>
            <a:pPr lvl="1"/>
            <a:r>
              <a:rPr lang="en-US" sz="2400" dirty="0"/>
              <a:t>to get them to buy products or vote for candidates.</a:t>
            </a:r>
          </a:p>
          <a:p>
            <a:pPr lvl="3"/>
            <a:endParaRPr lang="en-US" sz="1600" dirty="0"/>
          </a:p>
          <a:p>
            <a:r>
              <a:rPr lang="en-US" sz="2800" b="1" dirty="0"/>
              <a:t>Data brokers </a:t>
            </a:r>
            <a:r>
              <a:rPr lang="en-US" sz="2800" dirty="0"/>
              <a:t>aggregate, correlate, and re-sell data.</a:t>
            </a:r>
          </a:p>
          <a:p>
            <a:pPr lvl="1"/>
            <a:r>
              <a:rPr lang="en-US" sz="2400" dirty="0"/>
              <a:t>The more data they collect about more people,                    the more valuable it is.</a:t>
            </a:r>
          </a:p>
        </p:txBody>
      </p:sp>
    </p:spTree>
    <p:extLst>
      <p:ext uri="{BB962C8B-B14F-4D97-AF65-F5344CB8AC3E}">
        <p14:creationId xmlns:p14="http://schemas.microsoft.com/office/powerpoint/2010/main" val="205939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8E40-747C-F741-88A2-13E46801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dirty="0"/>
              <a:t>The Value of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CBB3-E5ED-9B41-A7FE-3567ED58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r>
              <a:rPr lang="en-US" sz="2800" dirty="0"/>
              <a:t>The longer a user spends on an app,</a:t>
            </a:r>
          </a:p>
          <a:p>
            <a:pPr lvl="1"/>
            <a:r>
              <a:rPr lang="en-US" sz="2400" dirty="0"/>
              <a:t>the more valuable data they provide;</a:t>
            </a:r>
          </a:p>
          <a:p>
            <a:pPr lvl="1"/>
            <a:r>
              <a:rPr lang="en-US" sz="2400" dirty="0"/>
              <a:t>the more time they are available for advertisements;</a:t>
            </a:r>
          </a:p>
          <a:p>
            <a:pPr lvl="1"/>
            <a:r>
              <a:rPr lang="en-US" sz="2400" dirty="0"/>
              <a:t>the more money the app company makes.</a:t>
            </a:r>
          </a:p>
          <a:p>
            <a:pPr lvl="2"/>
            <a:r>
              <a:rPr lang="en-US" sz="2000" b="1" dirty="0"/>
              <a:t>A positive feedback loop</a:t>
            </a:r>
          </a:p>
          <a:p>
            <a:pPr lvl="3"/>
            <a:endParaRPr lang="en-US" sz="1600" dirty="0"/>
          </a:p>
          <a:p>
            <a:r>
              <a:rPr lang="en-US" sz="2800" dirty="0"/>
              <a:t>Companies study what keeps users engaged: </a:t>
            </a:r>
          </a:p>
          <a:p>
            <a:pPr lvl="1"/>
            <a:r>
              <a:rPr lang="en-US" sz="2400" dirty="0"/>
              <a:t>Moderate levels of outrage (“click bait”).</a:t>
            </a:r>
          </a:p>
          <a:p>
            <a:pPr lvl="1"/>
            <a:r>
              <a:rPr lang="en-US" sz="2400" dirty="0"/>
              <a:t>Unintended consequence:  cultural and political </a:t>
            </a:r>
            <a:r>
              <a:rPr lang="en-US" sz="2400" b="1" dirty="0"/>
              <a:t>polarization</a:t>
            </a:r>
            <a:r>
              <a:rPr lang="en-US" sz="2400" dirty="0"/>
              <a:t>.</a:t>
            </a:r>
          </a:p>
          <a:p>
            <a:pPr lvl="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672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026D-0979-D404-374E-439F938F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/>
              <a:t>What To Do About Surveillance?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85D63-D73A-E3C7-6163-0B6161D3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r>
              <a:rPr lang="en-US" sz="2800" dirty="0"/>
              <a:t>Who owns your data?</a:t>
            </a:r>
          </a:p>
          <a:p>
            <a:pPr lvl="1"/>
            <a:r>
              <a:rPr lang="en-US" sz="2400" dirty="0"/>
              <a:t>Do you?  Or is it the app or website that collects it?</a:t>
            </a:r>
          </a:p>
          <a:p>
            <a:pPr lvl="1"/>
            <a:r>
              <a:rPr lang="en-US" sz="2400" dirty="0"/>
              <a:t>Whoever owns it, can choose to sell it to others.</a:t>
            </a:r>
          </a:p>
          <a:p>
            <a:pPr lvl="2"/>
            <a:r>
              <a:rPr lang="en-US" sz="2000" dirty="0"/>
              <a:t>Today:  Whoever collects it, owns it.  They can sell it.</a:t>
            </a:r>
          </a:p>
          <a:p>
            <a:pPr lvl="3"/>
            <a:endParaRPr lang="en-US" sz="1600" dirty="0"/>
          </a:p>
          <a:p>
            <a:r>
              <a:rPr lang="en-US" sz="2800" dirty="0"/>
              <a:t>You should own it.  You decide who can see it.</a:t>
            </a:r>
          </a:p>
          <a:p>
            <a:pPr lvl="1"/>
            <a:r>
              <a:rPr lang="en-US" sz="2400" dirty="0"/>
              <a:t>No one should use your data without your permission.</a:t>
            </a:r>
          </a:p>
          <a:p>
            <a:pPr lvl="1"/>
            <a:r>
              <a:rPr lang="en-US" sz="2400" dirty="0"/>
              <a:t>What can a corporation offer you, for that permission?</a:t>
            </a:r>
          </a:p>
          <a:p>
            <a:pPr lvl="3"/>
            <a:endParaRPr lang="en-US" sz="1600" dirty="0"/>
          </a:p>
          <a:p>
            <a:r>
              <a:rPr lang="en-US" sz="2800" dirty="0"/>
              <a:t>This will require legislation.</a:t>
            </a:r>
          </a:p>
          <a:p>
            <a:pPr lvl="1"/>
            <a:r>
              <a:rPr lang="en-US" sz="2400" dirty="0"/>
              <a:t>Opposition will be powerful.</a:t>
            </a:r>
          </a:p>
        </p:txBody>
      </p:sp>
    </p:spTree>
    <p:extLst>
      <p:ext uri="{BB962C8B-B14F-4D97-AF65-F5344CB8AC3E}">
        <p14:creationId xmlns:p14="http://schemas.microsoft.com/office/powerpoint/2010/main" val="147604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62E5-EB84-3E4E-8DAC-01B6AC2A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b="1" dirty="0"/>
              <a:t>Authoritarian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7D12-7F5F-0C42-A45B-13979181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315200" cy="5562600"/>
          </a:xfrm>
        </p:spPr>
        <p:txBody>
          <a:bodyPr/>
          <a:lstStyle/>
          <a:p>
            <a:r>
              <a:rPr lang="en-US" sz="2800" dirty="0"/>
              <a:t>In a crisis, we may need quick decisive action.</a:t>
            </a:r>
          </a:p>
          <a:p>
            <a:pPr lvl="3"/>
            <a:endParaRPr lang="en-US" sz="1600" dirty="0"/>
          </a:p>
          <a:p>
            <a:r>
              <a:rPr lang="en-US" sz="2800" dirty="0"/>
              <a:t>What about the next pandemic?                   </a:t>
            </a:r>
            <a:r>
              <a:rPr lang="en-US" sz="2800" i="1" dirty="0"/>
              <a:t>Contact tracing </a:t>
            </a:r>
            <a:r>
              <a:rPr lang="en-US" sz="2800" dirty="0"/>
              <a:t>will be important.</a:t>
            </a:r>
          </a:p>
          <a:p>
            <a:pPr lvl="1"/>
            <a:r>
              <a:rPr lang="en-US" sz="2400" dirty="0"/>
              <a:t>Test individuals for sign of infection.</a:t>
            </a:r>
          </a:p>
          <a:p>
            <a:pPr lvl="1"/>
            <a:r>
              <a:rPr lang="en-US" sz="2400" dirty="0"/>
              <a:t>Trace their contacts, using data from surveillance.</a:t>
            </a:r>
          </a:p>
          <a:p>
            <a:pPr lvl="2"/>
            <a:r>
              <a:rPr lang="en-US" sz="2000" dirty="0"/>
              <a:t>Test those contacts.  Repeat.</a:t>
            </a:r>
          </a:p>
          <a:p>
            <a:pPr lvl="1"/>
            <a:r>
              <a:rPr lang="en-US" sz="2400" dirty="0"/>
              <a:t>Contact tracing technology focuses health care resources more efficiently.</a:t>
            </a:r>
          </a:p>
          <a:p>
            <a:pPr lvl="3"/>
            <a:endParaRPr lang="en-US" sz="1600" dirty="0"/>
          </a:p>
          <a:p>
            <a:r>
              <a:rPr lang="en-US" sz="2800" dirty="0"/>
              <a:t>What about public safety and national security?</a:t>
            </a:r>
          </a:p>
          <a:p>
            <a:pPr lvl="1"/>
            <a:r>
              <a:rPr lang="en-US" sz="2400" dirty="0"/>
              <a:t>There are real criminals and terrorists out there.</a:t>
            </a:r>
          </a:p>
          <a:p>
            <a:pPr lvl="1"/>
            <a:r>
              <a:rPr lang="en-US" sz="2400" dirty="0"/>
              <a:t>Surveillance may help catch offenders.</a:t>
            </a:r>
          </a:p>
          <a:p>
            <a:pPr lvl="3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CF82A-C7B6-FF43-8A64-F53BA41B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3DE1-2158-884B-BFD0-3D4DFD0A72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4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162E5-EB84-3E4E-8DAC-01B6AC2A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dirty="0"/>
              <a:t>Surveillance Threatens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7D12-7F5F-0C42-A45B-13979181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14400"/>
            <a:ext cx="7315200" cy="5638800"/>
          </a:xfrm>
        </p:spPr>
        <p:txBody>
          <a:bodyPr/>
          <a:lstStyle/>
          <a:p>
            <a:r>
              <a:rPr lang="en-US" sz="2800" dirty="0"/>
              <a:t>Contact tracing is also a way to identify and isolate political opposition.</a:t>
            </a:r>
          </a:p>
          <a:p>
            <a:pPr lvl="1"/>
            <a:r>
              <a:rPr lang="en-US" sz="2400" dirty="0"/>
              <a:t>Once you identify the structure of a social network, there are ways to disrupt them.</a:t>
            </a:r>
          </a:p>
          <a:p>
            <a:pPr lvl="3"/>
            <a:endParaRPr lang="en-US" sz="1600" dirty="0"/>
          </a:p>
          <a:p>
            <a:r>
              <a:rPr lang="en-US" sz="2800" dirty="0"/>
              <a:t>First Amendment:  speech, press, gathering . . .</a:t>
            </a:r>
          </a:p>
          <a:p>
            <a:pPr lvl="1"/>
            <a:r>
              <a:rPr lang="en-US" sz="2400" dirty="0"/>
              <a:t>These exist to allow ordinary citizens to provide negative feedback to those with political power.</a:t>
            </a:r>
          </a:p>
          <a:p>
            <a:pPr lvl="2"/>
            <a:r>
              <a:rPr lang="en-US" sz="2000" dirty="0"/>
              <a:t>Negative feedback helps the U.S. survive bad leaders.</a:t>
            </a:r>
          </a:p>
          <a:p>
            <a:pPr lvl="2"/>
            <a:r>
              <a:rPr lang="en-US" sz="2000" dirty="0"/>
              <a:t>People in power dislike negative feedback.</a:t>
            </a:r>
          </a:p>
          <a:p>
            <a:pPr lvl="2"/>
            <a:r>
              <a:rPr lang="en-US" sz="2000" dirty="0"/>
              <a:t>When ordinary people speak up, they need protection.</a:t>
            </a:r>
          </a:p>
          <a:p>
            <a:pPr lvl="3"/>
            <a:endParaRPr lang="en-US" sz="1600" dirty="0"/>
          </a:p>
          <a:p>
            <a:r>
              <a:rPr lang="en-US" sz="2800" dirty="0"/>
              <a:t>Surveillance tools are dangerous to the mechanisms that preserve our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CF82A-C7B6-FF43-8A64-F53BA41B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3DE1-2158-884B-BFD0-3D4DFD0A72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0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F6F2-0EC5-A54F-88FD-60625104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dirty="0"/>
              <a:t>Contact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E428-1F5A-324C-978C-CA8AE351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620000" cy="5486400"/>
          </a:xfrm>
        </p:spPr>
        <p:txBody>
          <a:bodyPr/>
          <a:lstStyle/>
          <a:p>
            <a:r>
              <a:rPr lang="en-US" sz="2800" dirty="0"/>
              <a:t>Under </a:t>
            </a:r>
            <a:r>
              <a:rPr lang="en-US" sz="2800" i="1" dirty="0"/>
              <a:t>some</a:t>
            </a:r>
            <a:r>
              <a:rPr lang="en-US" sz="2800" dirty="0"/>
              <a:t> circumstances, these tools may be essential for public health or national security.</a:t>
            </a:r>
          </a:p>
          <a:p>
            <a:pPr lvl="1"/>
            <a:r>
              <a:rPr lang="en-US" sz="2400" dirty="0"/>
              <a:t>Under </a:t>
            </a:r>
            <a:r>
              <a:rPr lang="en-US" sz="2400" i="1" dirty="0"/>
              <a:t>other</a:t>
            </a:r>
            <a:r>
              <a:rPr lang="en-US" sz="2400" dirty="0"/>
              <a:t> circumstances, the same tools can be   used for oppression, and are destructive to democracy.</a:t>
            </a:r>
          </a:p>
          <a:p>
            <a:pPr lvl="3"/>
            <a:endParaRPr lang="en-US" sz="1600" dirty="0"/>
          </a:p>
          <a:p>
            <a:r>
              <a:rPr lang="en-US" sz="2800" dirty="0"/>
              <a:t>Who should have access to my data?</a:t>
            </a:r>
          </a:p>
          <a:p>
            <a:pPr lvl="1"/>
            <a:r>
              <a:rPr lang="en-US" sz="2400" dirty="0"/>
              <a:t>Available to anyone willing to pay?</a:t>
            </a:r>
          </a:p>
          <a:p>
            <a:pPr lvl="1"/>
            <a:r>
              <a:rPr lang="en-US" sz="2400" dirty="0"/>
              <a:t>Access only via court order and/or search warrant?</a:t>
            </a:r>
          </a:p>
          <a:p>
            <a:pPr lvl="2"/>
            <a:r>
              <a:rPr lang="en-US" sz="2000" dirty="0"/>
              <a:t>Can courts be trusted?</a:t>
            </a:r>
          </a:p>
          <a:p>
            <a:pPr lvl="1"/>
            <a:r>
              <a:rPr lang="en-US" sz="2400" dirty="0"/>
              <a:t>Restricted to certain special agencies?</a:t>
            </a:r>
          </a:p>
          <a:p>
            <a:pPr lvl="2"/>
            <a:r>
              <a:rPr lang="en-US" sz="2000" dirty="0"/>
              <a:t>Can government agencies be trusted?</a:t>
            </a:r>
          </a:p>
          <a:p>
            <a:pPr lvl="2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65E3-5306-B341-BBCF-0BC73286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3DE1-2158-884B-BFD0-3D4DFD0A72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76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5D7B-1672-CEAD-9AD0-26D958C8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dirty="0"/>
              <a:t>Trust in Corporations and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6A41-908C-CE8C-87F5-E8878C9A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800" dirty="0"/>
              <a:t>Trust is a capital asset.</a:t>
            </a:r>
          </a:p>
          <a:p>
            <a:pPr lvl="1"/>
            <a:r>
              <a:rPr lang="en-US" sz="2400" dirty="0"/>
              <a:t>Without people’s trust, you can’t do your job.</a:t>
            </a:r>
          </a:p>
          <a:p>
            <a:pPr lvl="2"/>
            <a:r>
              <a:rPr lang="en-US" sz="2000" dirty="0"/>
              <a:t>Especially in a sudden crisis.</a:t>
            </a:r>
          </a:p>
          <a:p>
            <a:pPr lvl="1"/>
            <a:r>
              <a:rPr lang="en-US" sz="2400" dirty="0"/>
              <a:t>Once trust is lost, it’s already too late.</a:t>
            </a:r>
          </a:p>
          <a:p>
            <a:pPr lvl="2"/>
            <a:r>
              <a:rPr lang="en-US" sz="2000" dirty="0"/>
              <a:t>When the crisis occurs, nothing can be done.</a:t>
            </a:r>
          </a:p>
          <a:p>
            <a:pPr lvl="3"/>
            <a:endParaRPr lang="en-US" sz="1600" dirty="0"/>
          </a:p>
          <a:p>
            <a:r>
              <a:rPr lang="en-US" sz="2800" dirty="0"/>
              <a:t>You need to earn, build, and accumulate trust.</a:t>
            </a:r>
          </a:p>
          <a:p>
            <a:pPr lvl="1"/>
            <a:r>
              <a:rPr lang="en-US" sz="2400" dirty="0"/>
              <a:t>Trust is earned slowly.  </a:t>
            </a:r>
            <a:r>
              <a:rPr lang="en-US" sz="2000" dirty="0"/>
              <a:t>It can be lost very quickly. </a:t>
            </a:r>
            <a:endParaRPr lang="en-US" sz="2400" dirty="0"/>
          </a:p>
          <a:p>
            <a:pPr lvl="2"/>
            <a:r>
              <a:rPr lang="en-US" sz="2000" dirty="0"/>
              <a:t>Trust is not earned through PR or advertising.</a:t>
            </a:r>
          </a:p>
          <a:p>
            <a:pPr lvl="1"/>
            <a:r>
              <a:rPr lang="en-US" sz="2400" dirty="0"/>
              <a:t>Trust is earned through costly signaling.</a:t>
            </a:r>
          </a:p>
          <a:p>
            <a:pPr lvl="2"/>
            <a:r>
              <a:rPr lang="en-US" sz="2000" dirty="0"/>
              <a:t>Visibly invest resources in being trustworthy.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00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416-763C-E585-E6D1-FAD923CF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en-US" dirty="0"/>
              <a:t>CSE 543:  Ethics for AI and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0D18-9728-0C67-1E7B-36871A7D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5181600"/>
          </a:xfrm>
        </p:spPr>
        <p:txBody>
          <a:bodyPr/>
          <a:lstStyle/>
          <a:p>
            <a:r>
              <a:rPr lang="en-US" sz="2800" dirty="0"/>
              <a:t>My AI research is on commonsense knowledge.</a:t>
            </a:r>
          </a:p>
          <a:p>
            <a:pPr lvl="1"/>
            <a:r>
              <a:rPr lang="en-US" sz="2400" dirty="0"/>
              <a:t>I consider Ethics to be a type of common sense.</a:t>
            </a:r>
          </a:p>
          <a:p>
            <a:pPr lvl="1"/>
            <a:r>
              <a:rPr lang="en-US" sz="2400" dirty="0"/>
              <a:t>This upper-level course is mostly for grad students.</a:t>
            </a:r>
          </a:p>
          <a:p>
            <a:pPr lvl="3"/>
            <a:endParaRPr lang="en-US" sz="1600" dirty="0"/>
          </a:p>
          <a:p>
            <a:r>
              <a:rPr lang="en-US" sz="2800" dirty="0"/>
              <a:t>Major topics: </a:t>
            </a:r>
          </a:p>
          <a:p>
            <a:pPr lvl="1"/>
            <a:r>
              <a:rPr lang="en-US" sz="2400" dirty="0"/>
              <a:t>Foundations</a:t>
            </a:r>
          </a:p>
          <a:p>
            <a:pPr lvl="2"/>
            <a:r>
              <a:rPr lang="en-US" sz="2000" dirty="0"/>
              <a:t>Philosophy, game theory, evolution, trust and cooperation</a:t>
            </a:r>
          </a:p>
          <a:p>
            <a:pPr lvl="1"/>
            <a:r>
              <a:rPr lang="en-US" sz="2400" dirty="0"/>
              <a:t>Autonomy and Safety</a:t>
            </a:r>
          </a:p>
          <a:p>
            <a:pPr lvl="1"/>
            <a:r>
              <a:rPr lang="en-US" sz="2400" dirty="0"/>
              <a:t>Privacy and Surveillance</a:t>
            </a:r>
          </a:p>
          <a:p>
            <a:pPr lvl="1"/>
            <a:r>
              <a:rPr lang="en-US" sz="2400" dirty="0"/>
              <a:t>Fairness and Bias</a:t>
            </a:r>
          </a:p>
          <a:p>
            <a:pPr lvl="1"/>
            <a:r>
              <a:rPr lang="en-US" sz="2400" dirty="0"/>
              <a:t>Jobs and Economic Inequality</a:t>
            </a:r>
          </a:p>
          <a:p>
            <a:pPr lvl="1"/>
            <a:r>
              <a:rPr lang="en-US" sz="2400" dirty="0"/>
              <a:t>Existential Threats to Society or Humanity</a:t>
            </a:r>
          </a:p>
          <a:p>
            <a:pPr lvl="3"/>
            <a:endParaRPr lang="en-US" sz="16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67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FBA-D513-6741-2654-97608713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/>
              <a:t>Who Is This Lesson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9BEA-1694-8ED2-FAE9-5C7C0EB15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800" dirty="0"/>
              <a:t>Ethics, Trust, and Cooperation are essential to      the welfare of our society.</a:t>
            </a:r>
          </a:p>
          <a:p>
            <a:pPr lvl="3"/>
            <a:endParaRPr lang="en-US" sz="1600" dirty="0"/>
          </a:p>
          <a:p>
            <a:r>
              <a:rPr lang="en-US" sz="2800" dirty="0"/>
              <a:t>Who are members of our society?</a:t>
            </a:r>
          </a:p>
          <a:p>
            <a:pPr lvl="1"/>
            <a:r>
              <a:rPr lang="en-US" sz="2400" dirty="0"/>
              <a:t>Humans:  individuals who make action decisions.</a:t>
            </a:r>
          </a:p>
          <a:p>
            <a:pPr lvl="1"/>
            <a:r>
              <a:rPr lang="en-US" sz="2400" dirty="0"/>
              <a:t>Corporations:  existing goal-oriented problem-solvers controlling vast wealth.</a:t>
            </a:r>
          </a:p>
          <a:p>
            <a:pPr lvl="1"/>
            <a:r>
              <a:rPr lang="en-US" sz="2400" dirty="0"/>
              <a:t>Robots and AIs:  near and far future decision makers.</a:t>
            </a:r>
          </a:p>
          <a:p>
            <a:pPr lvl="3"/>
            <a:endParaRPr lang="en-US" sz="1600" dirty="0"/>
          </a:p>
          <a:p>
            <a:r>
              <a:rPr lang="en-US" sz="2800" dirty="0"/>
              <a:t>Trust is an essential asset.</a:t>
            </a:r>
          </a:p>
          <a:p>
            <a:pPr lvl="1"/>
            <a:r>
              <a:rPr lang="en-US" sz="2400" dirty="0"/>
              <a:t>Make earning and maintaining trust an explicit priority.</a:t>
            </a:r>
          </a:p>
        </p:txBody>
      </p:sp>
    </p:spTree>
    <p:extLst>
      <p:ext uri="{BB962C8B-B14F-4D97-AF65-F5344CB8AC3E}">
        <p14:creationId xmlns:p14="http://schemas.microsoft.com/office/powerpoint/2010/main" val="246536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8090-4DB0-8704-DFC4-BF6A15BE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/>
              <a:t>More AI Problems,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5728-707A-3E93-AEFF-46E23815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sz="2800" dirty="0"/>
              <a:t>AI Autonomy and </a:t>
            </a:r>
            <a:r>
              <a:rPr lang="en-US" sz="2800" b="1" dirty="0"/>
              <a:t>Safety</a:t>
            </a:r>
          </a:p>
          <a:p>
            <a:pPr lvl="1"/>
            <a:r>
              <a:rPr lang="en-US" sz="2400" dirty="0"/>
              <a:t>Deadly Dilemmas are not to be solved, but avoided.</a:t>
            </a:r>
          </a:p>
          <a:p>
            <a:pPr lvl="1"/>
            <a:r>
              <a:rPr lang="en-US" sz="2400" dirty="0"/>
              <a:t>Learn about upstream decision points to avoid them.</a:t>
            </a:r>
          </a:p>
          <a:p>
            <a:pPr lvl="3"/>
            <a:endParaRPr lang="en-US" sz="1600" dirty="0"/>
          </a:p>
          <a:p>
            <a:r>
              <a:rPr lang="en-US" sz="2800" b="1" dirty="0"/>
              <a:t>Jobs</a:t>
            </a:r>
            <a:r>
              <a:rPr lang="en-US" sz="2800" dirty="0"/>
              <a:t> and Economic Inequality</a:t>
            </a:r>
            <a:endParaRPr lang="en-US" sz="2800" b="1" dirty="0"/>
          </a:p>
          <a:p>
            <a:pPr lvl="1"/>
            <a:r>
              <a:rPr lang="en-US" sz="2400" dirty="0"/>
              <a:t>Automation can eliminate jobs, and then creates more.</a:t>
            </a:r>
          </a:p>
          <a:p>
            <a:pPr lvl="1"/>
            <a:r>
              <a:rPr lang="en-US" sz="2400" dirty="0"/>
              <a:t>But this requires an act of will, not the “invisible hand”.</a:t>
            </a:r>
          </a:p>
          <a:p>
            <a:pPr lvl="3"/>
            <a:endParaRPr lang="en-US" sz="1600" dirty="0"/>
          </a:p>
          <a:p>
            <a:r>
              <a:rPr lang="en-US" sz="2800" b="1" dirty="0"/>
              <a:t>Existential Threats </a:t>
            </a:r>
            <a:r>
              <a:rPr lang="en-US" sz="2800" dirty="0"/>
              <a:t>to Society or Humanity</a:t>
            </a:r>
          </a:p>
          <a:p>
            <a:pPr lvl="1"/>
            <a:r>
              <a:rPr lang="en-US" sz="2400" dirty="0"/>
              <a:t>Will super-intelligent AI kill us all?  </a:t>
            </a:r>
            <a:r>
              <a:rPr lang="en-US" sz="2000" dirty="0"/>
              <a:t>(I doubt it.)</a:t>
            </a:r>
            <a:r>
              <a:rPr lang="en-US" sz="2400" dirty="0"/>
              <a:t>   </a:t>
            </a:r>
          </a:p>
          <a:p>
            <a:pPr lvl="1"/>
            <a:r>
              <a:rPr lang="en-US" sz="2400" dirty="0"/>
              <a:t>Don’t give super-power to not-so-intelligent AI.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6061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ECB6-FD33-14EF-A887-D29B69E4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6222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416-763C-E585-E6D1-FAD923CF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en-US" dirty="0"/>
              <a:t>CSE 543:  Ethics for AI and Robotics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0D18-9728-0C67-1E7B-36871A7D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5181600"/>
          </a:xfrm>
        </p:spPr>
        <p:txBody>
          <a:bodyPr/>
          <a:lstStyle/>
          <a:p>
            <a:r>
              <a:rPr lang="en-US" sz="2800" dirty="0"/>
              <a:t>My AI research is on commonsense knowledge.</a:t>
            </a:r>
          </a:p>
          <a:p>
            <a:pPr lvl="1"/>
            <a:r>
              <a:rPr lang="en-US" sz="2400" dirty="0"/>
              <a:t>I consider Ethics to be a type of common sense.</a:t>
            </a:r>
          </a:p>
          <a:p>
            <a:pPr lvl="1"/>
            <a:r>
              <a:rPr lang="en-US" sz="2400" dirty="0"/>
              <a:t>This upper-level course is mostly for grad students.</a:t>
            </a:r>
          </a:p>
          <a:p>
            <a:pPr lvl="3"/>
            <a:endParaRPr lang="en-US" sz="1600" dirty="0"/>
          </a:p>
          <a:p>
            <a:r>
              <a:rPr lang="en-US" sz="2800" dirty="0"/>
              <a:t>Major topics: </a:t>
            </a:r>
          </a:p>
          <a:p>
            <a:pPr lvl="1"/>
            <a:r>
              <a:rPr lang="en-US" sz="2400" dirty="0"/>
              <a:t>Foundations</a:t>
            </a:r>
          </a:p>
          <a:p>
            <a:pPr lvl="2"/>
            <a:r>
              <a:rPr lang="en-US" sz="2000" dirty="0"/>
              <a:t>Philosophy, game theory, evolution, trust and cooperation</a:t>
            </a:r>
          </a:p>
          <a:p>
            <a:pPr lvl="1"/>
            <a:r>
              <a:rPr lang="en-US" sz="2400" dirty="0"/>
              <a:t>Autonomy and Safety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Privacy and Surveillance</a:t>
            </a:r>
          </a:p>
          <a:p>
            <a:pPr lvl="1"/>
            <a:r>
              <a:rPr lang="en-US" sz="2400" dirty="0"/>
              <a:t>Fairness and Bias</a:t>
            </a:r>
          </a:p>
          <a:p>
            <a:pPr lvl="1"/>
            <a:r>
              <a:rPr lang="en-US" sz="2400" dirty="0"/>
              <a:t>Jobs and Economic Inequality</a:t>
            </a:r>
          </a:p>
          <a:p>
            <a:pPr lvl="1"/>
            <a:r>
              <a:rPr lang="en-US" sz="2400" dirty="0"/>
              <a:t>Existential Threats to Society or Humanity</a:t>
            </a:r>
          </a:p>
          <a:p>
            <a:pPr lvl="3"/>
            <a:endParaRPr lang="en-US" sz="16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85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524E-D082-CA4C-8DBC-69E18256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/>
              <a:t>What is Ethics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9F2A0-ECEB-0649-852D-5FB2DF25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03E-2813-364F-9DE2-1B40286F7E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F9525-5BDF-574F-A32A-71FCB59B14B9}"/>
              </a:ext>
            </a:extLst>
          </p:cNvPr>
          <p:cNvSpPr txBox="1"/>
          <p:nvPr/>
        </p:nvSpPr>
        <p:spPr>
          <a:xfrm>
            <a:off x="3886200" y="1066800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594A4-03C7-4842-BD57-BFAF4B0974F9}"/>
              </a:ext>
            </a:extLst>
          </p:cNvPr>
          <p:cNvSpPr txBox="1"/>
          <p:nvPr/>
        </p:nvSpPr>
        <p:spPr>
          <a:xfrm>
            <a:off x="3810000" y="5569803"/>
            <a:ext cx="1106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Society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0511D22D-FBB1-6B49-A85E-74D26203D7A7}"/>
              </a:ext>
            </a:extLst>
          </p:cNvPr>
          <p:cNvSpPr/>
          <p:nvPr/>
        </p:nvSpPr>
        <p:spPr bwMode="auto">
          <a:xfrm>
            <a:off x="4238172" y="1520845"/>
            <a:ext cx="257628" cy="404895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A0C8C-0542-4C9D-8E75-EBE28C9EB8F5}"/>
              </a:ext>
            </a:extLst>
          </p:cNvPr>
          <p:cNvSpPr txBox="1"/>
          <p:nvPr/>
        </p:nvSpPr>
        <p:spPr>
          <a:xfrm>
            <a:off x="5638800" y="164836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Ethics balances the interests of individual decision-makers with the interests of the society that supports them.</a:t>
            </a:r>
          </a:p>
        </p:txBody>
      </p:sp>
    </p:spTree>
    <p:extLst>
      <p:ext uri="{BB962C8B-B14F-4D97-AF65-F5344CB8AC3E}">
        <p14:creationId xmlns:p14="http://schemas.microsoft.com/office/powerpoint/2010/main" val="400694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524E-D082-CA4C-8DBC-69E18256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/>
              <a:t>What is Ethics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9F2A0-ECEB-0649-852D-5FB2DF25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03E-2813-364F-9DE2-1B40286F7E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F9525-5BDF-574F-A32A-71FCB59B14B9}"/>
              </a:ext>
            </a:extLst>
          </p:cNvPr>
          <p:cNvSpPr txBox="1"/>
          <p:nvPr/>
        </p:nvSpPr>
        <p:spPr>
          <a:xfrm>
            <a:off x="3105964" y="106680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Ethical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C0C68-E35F-7F48-89BD-271BE377AE96}"/>
              </a:ext>
            </a:extLst>
          </p:cNvPr>
          <p:cNvSpPr txBox="1"/>
          <p:nvPr/>
        </p:nvSpPr>
        <p:spPr>
          <a:xfrm>
            <a:off x="3182164" y="1912203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Trustworthiness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99143-6876-5C48-B758-8BDDEA5ADB42}"/>
              </a:ext>
            </a:extLst>
          </p:cNvPr>
          <p:cNvSpPr txBox="1"/>
          <p:nvPr/>
        </p:nvSpPr>
        <p:spPr>
          <a:xfrm>
            <a:off x="3867964" y="2750403"/>
            <a:ext cx="873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DD2D3-6711-A142-823F-1F9A49650225}"/>
              </a:ext>
            </a:extLst>
          </p:cNvPr>
          <p:cNvSpPr txBox="1"/>
          <p:nvPr/>
        </p:nvSpPr>
        <p:spPr>
          <a:xfrm>
            <a:off x="1658164" y="3512403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BC0CD-3CAD-BF47-93B0-05ECE89E16F4}"/>
              </a:ext>
            </a:extLst>
          </p:cNvPr>
          <p:cNvSpPr txBox="1"/>
          <p:nvPr/>
        </p:nvSpPr>
        <p:spPr>
          <a:xfrm>
            <a:off x="5197197" y="3512403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norms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20548-F386-BD47-BD40-99F82232EDE1}"/>
              </a:ext>
            </a:extLst>
          </p:cNvPr>
          <p:cNvSpPr txBox="1"/>
          <p:nvPr/>
        </p:nvSpPr>
        <p:spPr>
          <a:xfrm>
            <a:off x="1658164" y="4357806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Positive-sum</a:t>
            </a:r>
          </a:p>
          <a:p>
            <a:pPr algn="ctr"/>
            <a:r>
              <a:rPr lang="en-US" dirty="0"/>
              <a:t>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DAFD5-44B0-4143-929C-3934009FC041}"/>
              </a:ext>
            </a:extLst>
          </p:cNvPr>
          <p:cNvSpPr txBox="1"/>
          <p:nvPr/>
        </p:nvSpPr>
        <p:spPr>
          <a:xfrm>
            <a:off x="5315764" y="4350603"/>
            <a:ext cx="283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Save resources for</a:t>
            </a:r>
          </a:p>
          <a:p>
            <a:pPr algn="ctr"/>
            <a:r>
              <a:rPr lang="en-US" dirty="0"/>
              <a:t>defense &amp; recovery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594A4-03C7-4842-BD57-BFAF4B0974F9}"/>
              </a:ext>
            </a:extLst>
          </p:cNvPr>
          <p:cNvSpPr txBox="1"/>
          <p:nvPr/>
        </p:nvSpPr>
        <p:spPr>
          <a:xfrm>
            <a:off x="3661519" y="5569803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Resources</a:t>
            </a:r>
          </a:p>
          <a:p>
            <a:pPr algn="ctr"/>
            <a:r>
              <a:rPr lang="en-US" dirty="0"/>
              <a:t>for society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4B43875-40D3-694B-84F0-06FF14C26FB4}"/>
              </a:ext>
            </a:extLst>
          </p:cNvPr>
          <p:cNvSpPr/>
          <p:nvPr/>
        </p:nvSpPr>
        <p:spPr bwMode="auto">
          <a:xfrm rot="18467397">
            <a:off x="4986483" y="3136152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1C638B3-E68E-E346-8770-1B98BFE9BB20}"/>
              </a:ext>
            </a:extLst>
          </p:cNvPr>
          <p:cNvSpPr/>
          <p:nvPr/>
        </p:nvSpPr>
        <p:spPr bwMode="auto">
          <a:xfrm rot="18467397">
            <a:off x="3233883" y="5181316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56DC6E9-255C-6243-8B89-F44A23362466}"/>
              </a:ext>
            </a:extLst>
          </p:cNvPr>
          <p:cNvSpPr/>
          <p:nvPr/>
        </p:nvSpPr>
        <p:spPr bwMode="auto">
          <a:xfrm rot="3306438">
            <a:off x="5242472" y="5188203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DCF91FF8-DC38-DD4D-AEA2-569BECEFDFE5}"/>
              </a:ext>
            </a:extLst>
          </p:cNvPr>
          <p:cNvSpPr/>
          <p:nvPr/>
        </p:nvSpPr>
        <p:spPr bwMode="auto">
          <a:xfrm rot="3306438">
            <a:off x="3464096" y="3130803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F84E47D-BFC1-5143-9EF6-C129DBD4AC24}"/>
              </a:ext>
            </a:extLst>
          </p:cNvPr>
          <p:cNvSpPr/>
          <p:nvPr/>
        </p:nvSpPr>
        <p:spPr bwMode="auto">
          <a:xfrm>
            <a:off x="4229004" y="2362200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0511D22D-FBB1-6B49-A85E-74D26203D7A7}"/>
              </a:ext>
            </a:extLst>
          </p:cNvPr>
          <p:cNvSpPr/>
          <p:nvPr/>
        </p:nvSpPr>
        <p:spPr bwMode="auto">
          <a:xfrm>
            <a:off x="4248964" y="1524000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CCAB3177-8491-A64C-9E43-C8A1C3AE9A58}"/>
              </a:ext>
            </a:extLst>
          </p:cNvPr>
          <p:cNvSpPr/>
          <p:nvPr/>
        </p:nvSpPr>
        <p:spPr bwMode="auto">
          <a:xfrm>
            <a:off x="2420164" y="3974068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F026FA80-EB54-1240-8368-2331474FDD9F}"/>
              </a:ext>
            </a:extLst>
          </p:cNvPr>
          <p:cNvSpPr/>
          <p:nvPr/>
        </p:nvSpPr>
        <p:spPr bwMode="auto">
          <a:xfrm>
            <a:off x="6153964" y="3962400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CBD0D7-886D-75BF-52F7-F24B26415E05}"/>
              </a:ext>
            </a:extLst>
          </p:cNvPr>
          <p:cNvSpPr txBox="1"/>
          <p:nvPr/>
        </p:nvSpPr>
        <p:spPr>
          <a:xfrm>
            <a:off x="5638800" y="164836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Ethics balances the interests of individual decision-makers with the interests of the society that supports them.</a:t>
            </a:r>
          </a:p>
        </p:txBody>
      </p:sp>
    </p:spTree>
    <p:extLst>
      <p:ext uri="{BB962C8B-B14F-4D97-AF65-F5344CB8AC3E}">
        <p14:creationId xmlns:p14="http://schemas.microsoft.com/office/powerpoint/2010/main" val="321902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524E-D082-CA4C-8DBC-69E18256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/>
              <a:t>What is Ethics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9F2A0-ECEB-0649-852D-5FB2DF25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F03E-2813-364F-9DE2-1B40286F7E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F9525-5BDF-574F-A32A-71FCB59B14B9}"/>
              </a:ext>
            </a:extLst>
          </p:cNvPr>
          <p:cNvSpPr txBox="1"/>
          <p:nvPr/>
        </p:nvSpPr>
        <p:spPr>
          <a:xfrm>
            <a:off x="3105964" y="106680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Ethical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C0C68-E35F-7F48-89BD-271BE377AE96}"/>
              </a:ext>
            </a:extLst>
          </p:cNvPr>
          <p:cNvSpPr txBox="1"/>
          <p:nvPr/>
        </p:nvSpPr>
        <p:spPr>
          <a:xfrm>
            <a:off x="3182164" y="1912203"/>
            <a:ext cx="234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Trustworthiness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99143-6876-5C48-B758-8BDDEA5ADB42}"/>
              </a:ext>
            </a:extLst>
          </p:cNvPr>
          <p:cNvSpPr txBox="1"/>
          <p:nvPr/>
        </p:nvSpPr>
        <p:spPr>
          <a:xfrm>
            <a:off x="3810000" y="2750403"/>
            <a:ext cx="101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Trust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DD2D3-6711-A142-823F-1F9A49650225}"/>
              </a:ext>
            </a:extLst>
          </p:cNvPr>
          <p:cNvSpPr txBox="1"/>
          <p:nvPr/>
        </p:nvSpPr>
        <p:spPr>
          <a:xfrm>
            <a:off x="1658164" y="3512403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Cooperation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BC0CD-3CAD-BF47-93B0-05ECE89E16F4}"/>
              </a:ext>
            </a:extLst>
          </p:cNvPr>
          <p:cNvSpPr txBox="1"/>
          <p:nvPr/>
        </p:nvSpPr>
        <p:spPr>
          <a:xfrm>
            <a:off x="5197197" y="3512403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norms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20548-F386-BD47-BD40-99F82232EDE1}"/>
              </a:ext>
            </a:extLst>
          </p:cNvPr>
          <p:cNvSpPr txBox="1"/>
          <p:nvPr/>
        </p:nvSpPr>
        <p:spPr>
          <a:xfrm>
            <a:off x="1658164" y="4357806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Positive-sum</a:t>
            </a:r>
          </a:p>
          <a:p>
            <a:pPr algn="ctr"/>
            <a:r>
              <a:rPr lang="en-US" dirty="0"/>
              <a:t>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DAFD5-44B0-4143-929C-3934009FC041}"/>
              </a:ext>
            </a:extLst>
          </p:cNvPr>
          <p:cNvSpPr txBox="1"/>
          <p:nvPr/>
        </p:nvSpPr>
        <p:spPr>
          <a:xfrm>
            <a:off x="5315764" y="4350603"/>
            <a:ext cx="283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Save resources for</a:t>
            </a:r>
          </a:p>
          <a:p>
            <a:pPr algn="ctr"/>
            <a:r>
              <a:rPr lang="en-US" dirty="0"/>
              <a:t>defense &amp; recovery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594A4-03C7-4842-BD57-BFAF4B0974F9}"/>
              </a:ext>
            </a:extLst>
          </p:cNvPr>
          <p:cNvSpPr txBox="1"/>
          <p:nvPr/>
        </p:nvSpPr>
        <p:spPr>
          <a:xfrm>
            <a:off x="3661519" y="5569803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Resources</a:t>
            </a:r>
          </a:p>
          <a:p>
            <a:pPr algn="ctr"/>
            <a:r>
              <a:rPr lang="en-US" dirty="0"/>
              <a:t>for society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4B43875-40D3-694B-84F0-06FF14C26FB4}"/>
              </a:ext>
            </a:extLst>
          </p:cNvPr>
          <p:cNvSpPr/>
          <p:nvPr/>
        </p:nvSpPr>
        <p:spPr bwMode="auto">
          <a:xfrm rot="18467397">
            <a:off x="4986483" y="3136152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1C638B3-E68E-E346-8770-1B98BFE9BB20}"/>
              </a:ext>
            </a:extLst>
          </p:cNvPr>
          <p:cNvSpPr/>
          <p:nvPr/>
        </p:nvSpPr>
        <p:spPr bwMode="auto">
          <a:xfrm rot="18467397">
            <a:off x="3233883" y="5181316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56DC6E9-255C-6243-8B89-F44A23362466}"/>
              </a:ext>
            </a:extLst>
          </p:cNvPr>
          <p:cNvSpPr/>
          <p:nvPr/>
        </p:nvSpPr>
        <p:spPr bwMode="auto">
          <a:xfrm rot="3306438">
            <a:off x="5242472" y="5188203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DCF91FF8-DC38-DD4D-AEA2-569BECEFDFE5}"/>
              </a:ext>
            </a:extLst>
          </p:cNvPr>
          <p:cNvSpPr/>
          <p:nvPr/>
        </p:nvSpPr>
        <p:spPr bwMode="auto">
          <a:xfrm rot="3306438">
            <a:off x="3464096" y="3130803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F84E47D-BFC1-5143-9EF6-C129DBD4AC24}"/>
              </a:ext>
            </a:extLst>
          </p:cNvPr>
          <p:cNvSpPr/>
          <p:nvPr/>
        </p:nvSpPr>
        <p:spPr bwMode="auto">
          <a:xfrm>
            <a:off x="4229004" y="2362200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0511D22D-FBB1-6B49-A85E-74D26203D7A7}"/>
              </a:ext>
            </a:extLst>
          </p:cNvPr>
          <p:cNvSpPr/>
          <p:nvPr/>
        </p:nvSpPr>
        <p:spPr bwMode="auto">
          <a:xfrm>
            <a:off x="4248964" y="1524000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CCAB3177-8491-A64C-9E43-C8A1C3AE9A58}"/>
              </a:ext>
            </a:extLst>
          </p:cNvPr>
          <p:cNvSpPr/>
          <p:nvPr/>
        </p:nvSpPr>
        <p:spPr bwMode="auto">
          <a:xfrm>
            <a:off x="2420164" y="3974068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F026FA80-EB54-1240-8368-2331474FDD9F}"/>
              </a:ext>
            </a:extLst>
          </p:cNvPr>
          <p:cNvSpPr/>
          <p:nvPr/>
        </p:nvSpPr>
        <p:spPr bwMode="auto">
          <a:xfrm>
            <a:off x="6153964" y="3962400"/>
            <a:ext cx="248560" cy="4455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1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D46E-1801-9D4B-B738-BDD4FEBB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/>
              <a:t>Trust and Trustworthiness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77893-72DD-EB49-8C27-3A46BE2E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 sz="2800" dirty="0"/>
              <a:t>Trust:</a:t>
            </a:r>
          </a:p>
          <a:p>
            <a:pPr lvl="1"/>
            <a:r>
              <a:rPr lang="en-US" sz="2400" i="1" dirty="0"/>
              <a:t>Trust is a psychological state comprising the intention to accept vulnerability based on positive expectations of the intentions or behavior of another.</a:t>
            </a:r>
          </a:p>
          <a:p>
            <a:pPr lvl="3"/>
            <a:r>
              <a:rPr lang="en-US" sz="1800" dirty="0"/>
              <a:t>[Rousseau, Sitkin, Burt &amp; Camerer, 1998]</a:t>
            </a:r>
          </a:p>
          <a:p>
            <a:pPr lvl="1"/>
            <a:endParaRPr lang="en-US" sz="2400" dirty="0"/>
          </a:p>
          <a:p>
            <a:r>
              <a:rPr lang="en-US" sz="2800" dirty="0"/>
              <a:t>Trustworthiness:</a:t>
            </a:r>
          </a:p>
          <a:p>
            <a:pPr lvl="1"/>
            <a:r>
              <a:rPr lang="en-US" sz="2400" dirty="0"/>
              <a:t>Ability,  Benevolence,  Integrity</a:t>
            </a:r>
          </a:p>
          <a:p>
            <a:pPr lvl="3"/>
            <a:r>
              <a:rPr lang="en-US" sz="1800" dirty="0"/>
              <a:t>[Mayer,  Davis &amp; </a:t>
            </a:r>
            <a:r>
              <a:rPr lang="en-US" sz="1800" dirty="0" err="1"/>
              <a:t>Schoorman</a:t>
            </a:r>
            <a:r>
              <a:rPr lang="en-US" sz="1800" dirty="0"/>
              <a:t>, 1995]</a:t>
            </a:r>
            <a:endParaRPr lang="en-US" sz="2800" dirty="0"/>
          </a:p>
          <a:p>
            <a:pPr lvl="1"/>
            <a:r>
              <a:rPr lang="en-US" sz="2400" dirty="0"/>
              <a:t>Integrity:  willingness to honor previous commitments, even after learning that a better choice is available.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8DD2-27D0-CA4C-95D1-A744471C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3DE1-2158-884B-BFD0-3D4DFD0A72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416-763C-E585-E6D1-FAD923CF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/>
          <a:lstStyle/>
          <a:p>
            <a:r>
              <a:rPr lang="en-US" dirty="0"/>
              <a:t>Cross-cutting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0D18-9728-0C67-1E7B-36871A7D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105400"/>
          </a:xfrm>
        </p:spPr>
        <p:txBody>
          <a:bodyPr/>
          <a:lstStyle/>
          <a:p>
            <a:r>
              <a:rPr lang="en-US" sz="2800" dirty="0"/>
              <a:t>Trust and cooperation are central to the success of    a society, and of individuals within it.</a:t>
            </a:r>
          </a:p>
          <a:p>
            <a:pPr lvl="1"/>
            <a:r>
              <a:rPr lang="en-US" sz="2400" dirty="0"/>
              <a:t>Supports “positive-sum” interactions.</a:t>
            </a:r>
          </a:p>
          <a:p>
            <a:pPr lvl="3"/>
            <a:endParaRPr lang="en-US" sz="1600" dirty="0"/>
          </a:p>
          <a:p>
            <a:r>
              <a:rPr lang="en-US" sz="2800" dirty="0"/>
              <a:t>Many ethical failures are due to “invisible hazards.”</a:t>
            </a:r>
          </a:p>
          <a:p>
            <a:pPr lvl="1"/>
            <a:r>
              <a:rPr lang="en-US" sz="2400" dirty="0"/>
              <a:t>Models that omit critical things make bad decisions.</a:t>
            </a:r>
          </a:p>
          <a:p>
            <a:pPr lvl="2"/>
            <a:r>
              <a:rPr lang="en-US" sz="2000" dirty="0"/>
              <a:t>Trust as a valuable capital asset.  </a:t>
            </a:r>
          </a:p>
          <a:p>
            <a:pPr lvl="3"/>
            <a:endParaRPr lang="en-US" sz="1600" dirty="0"/>
          </a:p>
          <a:p>
            <a:r>
              <a:rPr lang="en-US" sz="2800" dirty="0"/>
              <a:t>Are corporations and agencies types of AIs?</a:t>
            </a:r>
          </a:p>
          <a:p>
            <a:pPr lvl="1"/>
            <a:r>
              <a:rPr lang="en-US" sz="2400" dirty="0"/>
              <a:t>They are </a:t>
            </a:r>
            <a:r>
              <a:rPr lang="en-US" sz="2400" b="1" dirty="0"/>
              <a:t>not</a:t>
            </a:r>
            <a:r>
              <a:rPr lang="en-US" sz="2400" dirty="0"/>
              <a:t> people.  People are </a:t>
            </a:r>
            <a:r>
              <a:rPr lang="en-US" sz="2400" i="1" dirty="0"/>
              <a:t>components</a:t>
            </a:r>
            <a:r>
              <a:rPr lang="en-US" sz="2400" dirty="0"/>
              <a:t>.</a:t>
            </a:r>
          </a:p>
          <a:p>
            <a:pPr lvl="2"/>
            <a:r>
              <a:rPr lang="en-US" sz="2000" dirty="0"/>
              <a:t>Plus:  documents, corporate procedures, committees.</a:t>
            </a:r>
          </a:p>
          <a:p>
            <a:pPr lvl="1"/>
            <a:r>
              <a:rPr lang="en-US" sz="2400" dirty="0"/>
              <a:t>They are mechanisms for cooperation.</a:t>
            </a:r>
          </a:p>
        </p:txBody>
      </p:sp>
    </p:spTree>
    <p:extLst>
      <p:ext uri="{BB962C8B-B14F-4D97-AF65-F5344CB8AC3E}">
        <p14:creationId xmlns:p14="http://schemas.microsoft.com/office/powerpoint/2010/main" val="203473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8090-4DB0-8704-DFC4-BF6A15BE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dirty="0"/>
              <a:t>AI Problems,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5728-707A-3E93-AEFF-46E23815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800" dirty="0"/>
              <a:t>Privacy and </a:t>
            </a:r>
            <a:r>
              <a:rPr lang="en-US" sz="2800" b="1" dirty="0"/>
              <a:t>Surveillance</a:t>
            </a:r>
          </a:p>
          <a:p>
            <a:pPr lvl="1"/>
            <a:r>
              <a:rPr lang="en-US" sz="2400" dirty="0"/>
              <a:t>We are observed everywhere, all the time.</a:t>
            </a:r>
          </a:p>
          <a:p>
            <a:pPr lvl="1"/>
            <a:r>
              <a:rPr lang="en-US" sz="2400" dirty="0"/>
              <a:t>Is it OK to aggregate, correlate, and sell that data?</a:t>
            </a:r>
          </a:p>
          <a:p>
            <a:pPr lvl="3"/>
            <a:endParaRPr lang="en-US" sz="1600" dirty="0"/>
          </a:p>
          <a:p>
            <a:pPr lvl="3"/>
            <a:endParaRPr lang="en-US" sz="1600" dirty="0"/>
          </a:p>
          <a:p>
            <a:pPr lvl="3"/>
            <a:endParaRPr lang="en-US" sz="1600" dirty="0"/>
          </a:p>
          <a:p>
            <a:r>
              <a:rPr lang="en-US" sz="2800" dirty="0"/>
              <a:t>Fairness and </a:t>
            </a:r>
            <a:r>
              <a:rPr lang="en-US" sz="2800" b="1" dirty="0"/>
              <a:t>Bias</a:t>
            </a:r>
          </a:p>
          <a:p>
            <a:pPr lvl="1"/>
            <a:r>
              <a:rPr lang="en-US" sz="2400" dirty="0"/>
              <a:t>AI is recommending (or making) decisions.  </a:t>
            </a:r>
          </a:p>
          <a:p>
            <a:pPr lvl="1"/>
            <a:r>
              <a:rPr lang="en-US" sz="2400" dirty="0"/>
              <a:t>Is everyone treated fairly?</a:t>
            </a:r>
          </a:p>
          <a:p>
            <a:pPr lvl="1"/>
            <a:r>
              <a:rPr lang="en-US" sz="2400" dirty="0"/>
              <a:t>What does “fair” actually mean?</a:t>
            </a:r>
          </a:p>
          <a:p>
            <a:pPr lvl="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43213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190706</TotalTime>
  <Words>1563</Words>
  <Application>Microsoft Office PowerPoint</Application>
  <PresentationFormat>On-screen Show (4:3)</PresentationFormat>
  <Paragraphs>249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</vt:lpstr>
      <vt:lpstr>Blank</vt:lpstr>
      <vt:lpstr>Ethics for AI and Robotics</vt:lpstr>
      <vt:lpstr>CSE 543:  Ethics for AI and Robotics</vt:lpstr>
      <vt:lpstr>CSE 543:  Ethics for AI and Robotics</vt:lpstr>
      <vt:lpstr>What is Ethics for?</vt:lpstr>
      <vt:lpstr>What is Ethics for?</vt:lpstr>
      <vt:lpstr>What is Ethics for?</vt:lpstr>
      <vt:lpstr>Trust and Trustworthiness</vt:lpstr>
      <vt:lpstr>Cross-cutting Themes</vt:lpstr>
      <vt:lpstr>AI Problems, and Solutions</vt:lpstr>
      <vt:lpstr>Privacy and Surveillance</vt:lpstr>
      <vt:lpstr>Strong Conclusions from Weak Data</vt:lpstr>
      <vt:lpstr>The Problem of Surveillance</vt:lpstr>
      <vt:lpstr>Surveillance Capitalism</vt:lpstr>
      <vt:lpstr>The Value of Engagement</vt:lpstr>
      <vt:lpstr>What To Do About Surveillance?</vt:lpstr>
      <vt:lpstr>Authoritarian Control</vt:lpstr>
      <vt:lpstr>Surveillance Threatens Democracy</vt:lpstr>
      <vt:lpstr>Contact Tracing</vt:lpstr>
      <vt:lpstr>Trust in Corporations and Agencies</vt:lpstr>
      <vt:lpstr>Who Is This Lesson For?</vt:lpstr>
      <vt:lpstr>More AI Problems, and Solutions</vt:lpstr>
      <vt:lpstr>Thank you!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378:  Robotics</dc:title>
  <dc:creator>Benjamin Kuipers</dc:creator>
  <cp:lastModifiedBy>Lupo, Alexis (LARA)</cp:lastModifiedBy>
  <cp:revision>1549</cp:revision>
  <cp:lastPrinted>2024-05-21T02:11:32Z</cp:lastPrinted>
  <dcterms:created xsi:type="dcterms:W3CDTF">2003-01-11T02:38:16Z</dcterms:created>
  <dcterms:modified xsi:type="dcterms:W3CDTF">2024-05-30T18:28:40Z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2024-05-30T18:28:09Z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f2f6f501-9df7-4c2f-9305-7db5b3be4934</vt:lpwstr>
  </property>
  <property fmtid="{D5CDD505-2E9C-101B-9397-08002B2CF9AE}" pid="8" name="MSIP_Label_3a2fed65-62e7-46ea-af74-187e0c17143a_ContentBits">
    <vt:lpwstr>0</vt:lpwstr>
  </property>
</Properties>
</file>