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0" r:id="rId4"/>
    <p:sldId id="268" r:id="rId5"/>
    <p:sldId id="258" r:id="rId6"/>
    <p:sldId id="267" r:id="rId7"/>
    <p:sldId id="259" r:id="rId8"/>
    <p:sldId id="2909" r:id="rId9"/>
    <p:sldId id="264" r:id="rId10"/>
    <p:sldId id="280" r:id="rId11"/>
    <p:sldId id="275" r:id="rId12"/>
    <p:sldId id="272" r:id="rId13"/>
    <p:sldId id="266" r:id="rId14"/>
    <p:sldId id="271" r:id="rId15"/>
    <p:sldId id="2907" r:id="rId16"/>
    <p:sldId id="274" r:id="rId17"/>
    <p:sldId id="277" r:id="rId18"/>
    <p:sldId id="276" r:id="rId19"/>
    <p:sldId id="278" r:id="rId20"/>
    <p:sldId id="2911" r:id="rId21"/>
    <p:sldId id="2910" r:id="rId22"/>
    <p:sldId id="283" r:id="rId23"/>
    <p:sldId id="2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8A5B"/>
    <a:srgbClr val="F2D9A6"/>
    <a:srgbClr val="B89068"/>
    <a:srgbClr val="E4DFD2"/>
    <a:srgbClr val="002447"/>
    <a:srgbClr val="BCB08E"/>
    <a:srgbClr val="D4CCB6"/>
    <a:srgbClr val="FBFBF3"/>
    <a:srgbClr val="F9F8F5"/>
    <a:srgbClr val="89B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828A4-92A0-441C-A975-EE273EBD7369}" v="243" dt="2024-05-17T19:57:27.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5" autoAdjust="0"/>
    <p:restoredTop sz="94660"/>
  </p:normalViewPr>
  <p:slideViewPr>
    <p:cSldViewPr snapToGrid="0">
      <p:cViewPr varScale="1">
        <p:scale>
          <a:sx n="85" d="100"/>
          <a:sy n="85" d="100"/>
        </p:scale>
        <p:origin x="614" y="48"/>
      </p:cViewPr>
      <p:guideLst/>
    </p:cSldViewPr>
  </p:slideViewPr>
  <p:notesTextViewPr>
    <p:cViewPr>
      <p:scale>
        <a:sx n="1" d="1"/>
        <a:sy n="1" d="1"/>
      </p:scale>
      <p:origin x="0" y="0"/>
    </p:cViewPr>
  </p:notesTextViewPr>
  <p:sorterViewPr>
    <p:cViewPr>
      <p:scale>
        <a:sx n="100" d="100"/>
        <a:sy n="100" d="100"/>
      </p:scale>
      <p:origin x="0" y="-2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0A5D-2F1B-5EEE-DFEA-AA9BB2A743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CC2931-0B6A-D1AD-A320-BEBFC9FFC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03386-68B2-1732-86E7-9EFA7A3A3C07}"/>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5" name="Footer Placeholder 4">
            <a:extLst>
              <a:ext uri="{FF2B5EF4-FFF2-40B4-BE49-F238E27FC236}">
                <a16:creationId xmlns:a16="http://schemas.microsoft.com/office/drawing/2014/main" id="{509854A0-6D57-01A3-ED6A-E0361ED49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08B30-BCDC-A78F-7224-2768D9C6F304}"/>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199415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F4F1-B199-42ED-91BE-4AAFC03B6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FACF65-108E-2F20-9DC8-2DAF4A0260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3B176-80CB-C0F4-2E26-1E97F7A4A516}"/>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5" name="Footer Placeholder 4">
            <a:extLst>
              <a:ext uri="{FF2B5EF4-FFF2-40B4-BE49-F238E27FC236}">
                <a16:creationId xmlns:a16="http://schemas.microsoft.com/office/drawing/2014/main" id="{C8D169B1-863C-B3C1-B738-EE0DA2C6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0B8B1-205C-BF9B-EC19-BAD7A3A00232}"/>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257577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3C347-489D-4E2E-0F86-64BF4A70A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4A63FA-3750-896F-4BCB-5EF53FA9D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7B36C-0DC7-860A-2D0A-F7B7FBE26DBF}"/>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5" name="Footer Placeholder 4">
            <a:extLst>
              <a:ext uri="{FF2B5EF4-FFF2-40B4-BE49-F238E27FC236}">
                <a16:creationId xmlns:a16="http://schemas.microsoft.com/office/drawing/2014/main" id="{5058C49C-2ACA-EE61-013B-6C0A76E4C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EE480-DEEF-B430-DD55-55AA29358E33}"/>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20519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F52A-1ACC-A506-60D8-B2ECC3ECA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87BDD-6059-8572-94CF-02D698D5DB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95C92-09A9-B14F-E8F4-61859CC17FD4}"/>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5" name="Footer Placeholder 4">
            <a:extLst>
              <a:ext uri="{FF2B5EF4-FFF2-40B4-BE49-F238E27FC236}">
                <a16:creationId xmlns:a16="http://schemas.microsoft.com/office/drawing/2014/main" id="{9D0AF114-F51D-E649-E0D5-5AA14C8F3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45CE1-35CD-4897-9EB2-78BABA532BD0}"/>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4778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0D8A-865A-09C8-4D3E-F3D3B4F25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614DD-8F2D-6AA7-9B10-A9959B8E7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49F32-D9A7-D407-95F6-0773005160FB}"/>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5" name="Footer Placeholder 4">
            <a:extLst>
              <a:ext uri="{FF2B5EF4-FFF2-40B4-BE49-F238E27FC236}">
                <a16:creationId xmlns:a16="http://schemas.microsoft.com/office/drawing/2014/main" id="{1C996F40-88B2-3656-F1EC-36C39B2EF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8ACC4-6195-5CCC-2381-72563D330821}"/>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422471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9A31-471B-3F96-D5B9-8AB74453E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E2E37-E14A-907B-AEAE-3CDFF1EA2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0FE28-99BC-F98D-3C80-5B9E1B551E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864EC2-025C-5444-E365-6EC2EACF4BFF}"/>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6" name="Footer Placeholder 5">
            <a:extLst>
              <a:ext uri="{FF2B5EF4-FFF2-40B4-BE49-F238E27FC236}">
                <a16:creationId xmlns:a16="http://schemas.microsoft.com/office/drawing/2014/main" id="{F925BF12-86EC-E88D-C392-8802220B3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57382-F480-7306-FA10-B26B23C3A229}"/>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425095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CBE9-33CB-DABA-7671-7D7F2312C3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CBA5C0-287F-2659-E6C7-374115168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FC1CB-A5D8-EA9B-6E90-9B6A1A38D4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F97A3B-7C6D-AD4D-1BC0-AB6C843E6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4ADCA-64D6-F304-26DD-05F852F8C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117AE-0562-D80D-6FFA-D02F39A5700E}"/>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8" name="Footer Placeholder 7">
            <a:extLst>
              <a:ext uri="{FF2B5EF4-FFF2-40B4-BE49-F238E27FC236}">
                <a16:creationId xmlns:a16="http://schemas.microsoft.com/office/drawing/2014/main" id="{E4FC2645-EED3-93A6-8400-6E045DD5CB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6EB823-B2DF-CEF8-A4A7-3401E04E552F}"/>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53525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69D-DC26-5C2A-3A9D-7E9F4D7B14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D706AA-B0EE-53E4-4544-278BEEC960B7}"/>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4" name="Footer Placeholder 3">
            <a:extLst>
              <a:ext uri="{FF2B5EF4-FFF2-40B4-BE49-F238E27FC236}">
                <a16:creationId xmlns:a16="http://schemas.microsoft.com/office/drawing/2014/main" id="{4B4F11CC-9D7D-128F-0A9D-65722226DE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8B28F1-7172-29FC-0632-28C8BB99647E}"/>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54138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F473D-CFAF-4226-42B0-C8838F91021A}"/>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3" name="Footer Placeholder 2">
            <a:extLst>
              <a:ext uri="{FF2B5EF4-FFF2-40B4-BE49-F238E27FC236}">
                <a16:creationId xmlns:a16="http://schemas.microsoft.com/office/drawing/2014/main" id="{ABF6840B-28D4-CC2B-7E5A-BC258C4D2F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3B6DDF-833A-0CA6-8D71-7FB4CA4A0B22}"/>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378212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B85-12E5-1DD7-940A-C5D990E3A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1F01C-A01F-7E64-DF7D-44FEAF086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B026CD-A8E7-FA2A-5F54-1C815994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F6315-6290-62FA-2A37-4BE2D20FF872}"/>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6" name="Footer Placeholder 5">
            <a:extLst>
              <a:ext uri="{FF2B5EF4-FFF2-40B4-BE49-F238E27FC236}">
                <a16:creationId xmlns:a16="http://schemas.microsoft.com/office/drawing/2014/main" id="{BC5BC857-1EA8-9646-46C7-F2F4648C10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A32B9-4CC7-4EB3-BAFB-BFAE5D79C3A3}"/>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28265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0C3D-6971-1E32-02B3-F91EEFCBB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44A3D-2884-8FCB-7758-BE6AD7E09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2A2BEC-7273-B314-3533-C82C55CAF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30CC6-F772-A2AB-5EDC-C1BCA7357F58}"/>
              </a:ext>
            </a:extLst>
          </p:cNvPr>
          <p:cNvSpPr>
            <a:spLocks noGrp="1"/>
          </p:cNvSpPr>
          <p:nvPr>
            <p:ph type="dt" sz="half" idx="10"/>
          </p:nvPr>
        </p:nvSpPr>
        <p:spPr/>
        <p:txBody>
          <a:bodyPr/>
          <a:lstStyle/>
          <a:p>
            <a:fld id="{2812589B-99C3-48B7-A67B-107C7388860E}" type="datetimeFigureOut">
              <a:rPr lang="en-US" smtClean="0"/>
              <a:t>5/30/2024</a:t>
            </a:fld>
            <a:endParaRPr lang="en-US"/>
          </a:p>
        </p:txBody>
      </p:sp>
      <p:sp>
        <p:nvSpPr>
          <p:cNvPr id="6" name="Footer Placeholder 5">
            <a:extLst>
              <a:ext uri="{FF2B5EF4-FFF2-40B4-BE49-F238E27FC236}">
                <a16:creationId xmlns:a16="http://schemas.microsoft.com/office/drawing/2014/main" id="{4252BB8C-7FC6-9913-6A3D-0A15FEF4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01ABC4-2892-63A9-5CFB-57269109F113}"/>
              </a:ext>
            </a:extLst>
          </p:cNvPr>
          <p:cNvSpPr>
            <a:spLocks noGrp="1"/>
          </p:cNvSpPr>
          <p:nvPr>
            <p:ph type="sldNum" sz="quarter" idx="12"/>
          </p:nvPr>
        </p:nvSpPr>
        <p:spPr/>
        <p:txBody>
          <a:bodyPr/>
          <a:lstStyle/>
          <a:p>
            <a:fld id="{7A0ADB4E-2639-4440-B38E-6E063AF76C99}" type="slidenum">
              <a:rPr lang="en-US" smtClean="0"/>
              <a:t>‹#›</a:t>
            </a:fld>
            <a:endParaRPr lang="en-US"/>
          </a:p>
        </p:txBody>
      </p:sp>
    </p:spTree>
    <p:extLst>
      <p:ext uri="{BB962C8B-B14F-4D97-AF65-F5344CB8AC3E}">
        <p14:creationId xmlns:p14="http://schemas.microsoft.com/office/powerpoint/2010/main" val="418283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00206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9EC15-9F6E-9CD7-59CD-1C1B45E3D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E625A1-84FB-F495-A351-BB6ABD147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1A204-651C-FC9A-7C50-678F82B8B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2589B-99C3-48B7-A67B-107C7388860E}" type="datetimeFigureOut">
              <a:rPr lang="en-US" smtClean="0"/>
              <a:t>5/30/2024</a:t>
            </a:fld>
            <a:endParaRPr lang="en-US"/>
          </a:p>
        </p:txBody>
      </p:sp>
      <p:sp>
        <p:nvSpPr>
          <p:cNvPr id="5" name="Footer Placeholder 4">
            <a:extLst>
              <a:ext uri="{FF2B5EF4-FFF2-40B4-BE49-F238E27FC236}">
                <a16:creationId xmlns:a16="http://schemas.microsoft.com/office/drawing/2014/main" id="{F8447972-CCAA-7B07-84BC-A8BE8BEA4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FE3F2E-E4C5-D1B5-BA59-A8791C571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ADB4E-2639-4440-B38E-6E063AF76C99}" type="slidenum">
              <a:rPr lang="en-US" smtClean="0"/>
              <a:t>‹#›</a:t>
            </a:fld>
            <a:endParaRPr lang="en-US"/>
          </a:p>
        </p:txBody>
      </p:sp>
    </p:spTree>
    <p:extLst>
      <p:ext uri="{BB962C8B-B14F-4D97-AF65-F5344CB8AC3E}">
        <p14:creationId xmlns:p14="http://schemas.microsoft.com/office/powerpoint/2010/main" val="397375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3C038-8CBE-AE5C-74B4-2D4D33B47ED8}"/>
              </a:ext>
            </a:extLst>
          </p:cNvPr>
          <p:cNvSpPr/>
          <p:nvPr/>
        </p:nvSpPr>
        <p:spPr>
          <a:xfrm>
            <a:off x="0" y="5190565"/>
            <a:ext cx="12192000" cy="1667435"/>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sp>
        <p:nvSpPr>
          <p:cNvPr id="3" name="TextBox 2">
            <a:extLst>
              <a:ext uri="{FF2B5EF4-FFF2-40B4-BE49-F238E27FC236}">
                <a16:creationId xmlns:a16="http://schemas.microsoft.com/office/drawing/2014/main" id="{EF4E8A26-9EF0-1EDF-1D32-80B76CF96135}"/>
              </a:ext>
            </a:extLst>
          </p:cNvPr>
          <p:cNvSpPr txBox="1"/>
          <p:nvPr/>
        </p:nvSpPr>
        <p:spPr>
          <a:xfrm>
            <a:off x="516835" y="1127563"/>
            <a:ext cx="11187678" cy="3046988"/>
          </a:xfrm>
          <a:prstGeom prst="rect">
            <a:avLst/>
          </a:prstGeom>
          <a:noFill/>
        </p:spPr>
        <p:txBody>
          <a:bodyPr wrap="none" rtlCol="0">
            <a:spAutoFit/>
          </a:bodyPr>
          <a:lstStyle/>
          <a:p>
            <a:r>
              <a:rPr lang="en-US" sz="9600" dirty="0">
                <a:solidFill>
                  <a:schemeClr val="bg1"/>
                </a:solidFill>
                <a:effectLst>
                  <a:outerShdw blurRad="38100" dist="38100" dir="2700000" algn="tl">
                    <a:srgbClr val="000000">
                      <a:alpha val="43137"/>
                    </a:srgbClr>
                  </a:outerShdw>
                </a:effectLst>
                <a:latin typeface="Imprint MT Shadow" panose="04020605060303030202" pitchFamily="82" charset="0"/>
              </a:rPr>
              <a:t>ALL ABOUT THE</a:t>
            </a:r>
          </a:p>
          <a:p>
            <a:pPr algn="ctr"/>
            <a:r>
              <a:rPr lang="en-US" sz="9600" dirty="0">
                <a:solidFill>
                  <a:schemeClr val="bg1"/>
                </a:solidFill>
                <a:effectLst>
                  <a:outerShdw blurRad="38100" dist="38100" dir="2700000" algn="tl">
                    <a:srgbClr val="000000">
                      <a:alpha val="43137"/>
                    </a:srgbClr>
                  </a:outerShdw>
                </a:effectLst>
                <a:latin typeface="Imprint MT Shadow" panose="04020605060303030202" pitchFamily="82" charset="0"/>
              </a:rPr>
              <a:t>e-APP</a:t>
            </a:r>
          </a:p>
        </p:txBody>
      </p:sp>
      <p:sp>
        <p:nvSpPr>
          <p:cNvPr id="4" name="TextBox 3">
            <a:extLst>
              <a:ext uri="{FF2B5EF4-FFF2-40B4-BE49-F238E27FC236}">
                <a16:creationId xmlns:a16="http://schemas.microsoft.com/office/drawing/2014/main" id="{FC08E4A8-6430-1328-84D7-0598280D2213}"/>
              </a:ext>
            </a:extLst>
          </p:cNvPr>
          <p:cNvSpPr txBox="1"/>
          <p:nvPr/>
        </p:nvSpPr>
        <p:spPr>
          <a:xfrm>
            <a:off x="7050783" y="5442356"/>
            <a:ext cx="4915930" cy="2123658"/>
          </a:xfrm>
          <a:prstGeom prst="rect">
            <a:avLst/>
          </a:prstGeom>
          <a:noFill/>
        </p:spPr>
        <p:txBody>
          <a:bodyPr wrap="square" rtlCol="0">
            <a:spAutoFit/>
          </a:bodyPr>
          <a:lstStyle/>
          <a:p>
            <a:r>
              <a:rPr lang="en-US" dirty="0">
                <a:solidFill>
                  <a:srgbClr val="002447"/>
                </a:solidFill>
              </a:rPr>
              <a:t>Presented by:</a:t>
            </a:r>
          </a:p>
          <a:p>
            <a:pPr algn="r"/>
            <a:r>
              <a:rPr lang="en-US" sz="2000" b="1" dirty="0">
                <a:solidFill>
                  <a:srgbClr val="002447"/>
                </a:solidFill>
              </a:rPr>
              <a:t>Lori Hamm</a:t>
            </a:r>
          </a:p>
          <a:p>
            <a:pPr algn="r"/>
            <a:r>
              <a:rPr lang="en-US" sz="2000" b="1" dirty="0">
                <a:solidFill>
                  <a:srgbClr val="002447"/>
                </a:solidFill>
              </a:rPr>
              <a:t>Notary &amp; Certifications Administrator</a:t>
            </a:r>
          </a:p>
          <a:p>
            <a:pPr algn="r"/>
            <a:r>
              <a:rPr lang="en-US" sz="2000" b="1" dirty="0">
                <a:solidFill>
                  <a:srgbClr val="002447"/>
                </a:solidFill>
              </a:rPr>
              <a:t>Montana Secretary of State’s Office</a:t>
            </a:r>
          </a:p>
          <a:p>
            <a:endParaRPr lang="en-US" dirty="0"/>
          </a:p>
          <a:p>
            <a:endParaRPr lang="en-US" dirty="0"/>
          </a:p>
          <a:p>
            <a:endParaRPr lang="en-US" dirty="0"/>
          </a:p>
        </p:txBody>
      </p:sp>
      <p:sp>
        <p:nvSpPr>
          <p:cNvPr id="5" name="TextBox 4">
            <a:extLst>
              <a:ext uri="{FF2B5EF4-FFF2-40B4-BE49-F238E27FC236}">
                <a16:creationId xmlns:a16="http://schemas.microsoft.com/office/drawing/2014/main" id="{E52DFA8A-2F8A-22DD-7B63-5AC33E1F413B}"/>
              </a:ext>
            </a:extLst>
          </p:cNvPr>
          <p:cNvSpPr txBox="1"/>
          <p:nvPr/>
        </p:nvSpPr>
        <p:spPr>
          <a:xfrm>
            <a:off x="516835" y="5730437"/>
            <a:ext cx="3922644" cy="1107996"/>
          </a:xfrm>
          <a:prstGeom prst="rect">
            <a:avLst/>
          </a:prstGeom>
          <a:noFill/>
        </p:spPr>
        <p:txBody>
          <a:bodyPr wrap="square" rtlCol="0">
            <a:spAutoFit/>
          </a:bodyPr>
          <a:lstStyle/>
          <a:p>
            <a:r>
              <a:rPr lang="en-US" sz="2400" b="1" dirty="0">
                <a:solidFill>
                  <a:srgbClr val="002447"/>
                </a:solidFill>
              </a:rPr>
              <a:t>47</a:t>
            </a:r>
            <a:r>
              <a:rPr lang="en-US" sz="2400" b="1" baseline="30000" dirty="0">
                <a:solidFill>
                  <a:srgbClr val="002447"/>
                </a:solidFill>
              </a:rPr>
              <a:t>th</a:t>
            </a:r>
            <a:r>
              <a:rPr lang="en-US" sz="2400" b="1" dirty="0">
                <a:solidFill>
                  <a:srgbClr val="002447"/>
                </a:solidFill>
              </a:rPr>
              <a:t> Annual IACA Conference</a:t>
            </a:r>
          </a:p>
          <a:p>
            <a:r>
              <a:rPr lang="en-US" sz="2400" b="1" dirty="0">
                <a:solidFill>
                  <a:srgbClr val="002447"/>
                </a:solidFill>
              </a:rPr>
              <a:t>May 22, 2024</a:t>
            </a:r>
          </a:p>
          <a:p>
            <a:endParaRPr lang="en-US" dirty="0"/>
          </a:p>
        </p:txBody>
      </p:sp>
    </p:spTree>
    <p:extLst>
      <p:ext uri="{BB962C8B-B14F-4D97-AF65-F5344CB8AC3E}">
        <p14:creationId xmlns:p14="http://schemas.microsoft.com/office/powerpoint/2010/main" val="326373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0E90-0ABD-AF03-0ADE-614F451ADD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D22138-4EF0-8FAA-09C4-B2537EC59AB9}"/>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447"/>
                </a:solidFill>
                <a:latin typeface="Imprint MT Shadow" panose="04020605060303030202" pitchFamily="82" charset="0"/>
              </a:rPr>
              <a:t>CONCERNS</a:t>
            </a:r>
          </a:p>
        </p:txBody>
      </p:sp>
      <p:sp>
        <p:nvSpPr>
          <p:cNvPr id="3" name="TextBox 2">
            <a:extLst>
              <a:ext uri="{FF2B5EF4-FFF2-40B4-BE49-F238E27FC236}">
                <a16:creationId xmlns:a16="http://schemas.microsoft.com/office/drawing/2014/main" id="{927E977C-5E9B-4F4C-D0BF-4BD40698DC01}"/>
              </a:ext>
            </a:extLst>
          </p:cNvPr>
          <p:cNvSpPr txBox="1"/>
          <p:nvPr/>
        </p:nvSpPr>
        <p:spPr>
          <a:xfrm>
            <a:off x="923107" y="235131"/>
            <a:ext cx="10251399" cy="5909310"/>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800" dirty="0">
                <a:solidFill>
                  <a:srgbClr val="F9F8F5"/>
                </a:solidFill>
              </a:rPr>
              <a:t>Lack of Demand</a:t>
            </a:r>
          </a:p>
          <a:p>
            <a:pPr marL="685800" indent="-685800">
              <a:lnSpc>
                <a:spcPct val="150000"/>
              </a:lnSpc>
              <a:buFont typeface="Wingdings" panose="05000000000000000000" pitchFamily="2" charset="2"/>
              <a:buChar char="Ø"/>
            </a:pPr>
            <a:r>
              <a:rPr lang="en-US" sz="4800" dirty="0">
                <a:solidFill>
                  <a:srgbClr val="F9F8F5"/>
                </a:solidFill>
              </a:rPr>
              <a:t>Acceptance by Destination Countries</a:t>
            </a:r>
          </a:p>
          <a:p>
            <a:pPr marL="685800" indent="-685800">
              <a:lnSpc>
                <a:spcPct val="150000"/>
              </a:lnSpc>
              <a:buFont typeface="Wingdings" panose="05000000000000000000" pitchFamily="2" charset="2"/>
              <a:buChar char="Ø"/>
            </a:pPr>
            <a:r>
              <a:rPr lang="en-US" sz="4800" dirty="0">
                <a:solidFill>
                  <a:srgbClr val="F9F8F5"/>
                </a:solidFill>
              </a:rPr>
              <a:t>Cost to Implement System</a:t>
            </a:r>
          </a:p>
          <a:p>
            <a:pPr marL="685800" indent="-685800">
              <a:lnSpc>
                <a:spcPct val="150000"/>
              </a:lnSpc>
              <a:buFont typeface="Wingdings" panose="05000000000000000000" pitchFamily="2" charset="2"/>
              <a:buChar char="Ø"/>
            </a:pPr>
            <a:r>
              <a:rPr lang="en-US" sz="4800" dirty="0">
                <a:solidFill>
                  <a:srgbClr val="F9F8F5"/>
                </a:solidFill>
              </a:rPr>
              <a:t>Cost to Customer</a:t>
            </a:r>
          </a:p>
          <a:p>
            <a:pPr marL="685800" indent="-685800">
              <a:lnSpc>
                <a:spcPct val="150000"/>
              </a:lnSpc>
              <a:buFont typeface="Wingdings" panose="05000000000000000000" pitchFamily="2" charset="2"/>
              <a:buChar char="Ø"/>
            </a:pPr>
            <a:r>
              <a:rPr lang="en-US" sz="4800" dirty="0">
                <a:solidFill>
                  <a:srgbClr val="F9F8F5"/>
                </a:solidFill>
              </a:rPr>
              <a:t>Statutory Impediments</a:t>
            </a:r>
          </a:p>
          <a:p>
            <a:pPr marL="342900" indent="-342900">
              <a:buAutoNum type="arabicPeriod"/>
            </a:pPr>
            <a:endParaRPr lang="en-US" dirty="0">
              <a:solidFill>
                <a:srgbClr val="B89068"/>
              </a:solidFill>
            </a:endParaRPr>
          </a:p>
        </p:txBody>
      </p:sp>
    </p:spTree>
    <p:extLst>
      <p:ext uri="{BB962C8B-B14F-4D97-AF65-F5344CB8AC3E}">
        <p14:creationId xmlns:p14="http://schemas.microsoft.com/office/powerpoint/2010/main" val="14289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C054-4FC4-891D-0806-E0918652B6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C24650-3B48-B479-F55C-8EF9F0914601}"/>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B89068"/>
                </a:solidFill>
              </a:rPr>
              <a:t>A</a:t>
            </a:r>
            <a:endParaRPr lang="en-US" dirty="0">
              <a:solidFill>
                <a:srgbClr val="B89068"/>
              </a:solidFill>
            </a:endParaRPr>
          </a:p>
        </p:txBody>
      </p:sp>
      <p:sp>
        <p:nvSpPr>
          <p:cNvPr id="3" name="TextBox 2">
            <a:extLst>
              <a:ext uri="{FF2B5EF4-FFF2-40B4-BE49-F238E27FC236}">
                <a16:creationId xmlns:a16="http://schemas.microsoft.com/office/drawing/2014/main" id="{6C1444CF-6ABD-508B-EFAA-D06C0632718B}"/>
              </a:ext>
            </a:extLst>
          </p:cNvPr>
          <p:cNvSpPr txBox="1"/>
          <p:nvPr/>
        </p:nvSpPr>
        <p:spPr>
          <a:xfrm>
            <a:off x="2441643" y="6106757"/>
            <a:ext cx="7295743" cy="707886"/>
          </a:xfrm>
          <a:prstGeom prst="rect">
            <a:avLst/>
          </a:prstGeom>
          <a:noFill/>
        </p:spPr>
        <p:txBody>
          <a:bodyPr wrap="square" rtlCol="0">
            <a:spAutoFit/>
          </a:bodyPr>
          <a:lstStyle/>
          <a:p>
            <a:pPr algn="ctr"/>
            <a:r>
              <a:rPr lang="en-US" sz="4000" dirty="0">
                <a:latin typeface="Imprint MT Shadow" panose="04020605060303030202" pitchFamily="82" charset="0"/>
              </a:rPr>
              <a:t>MONTANA’S STORY</a:t>
            </a:r>
          </a:p>
        </p:txBody>
      </p:sp>
      <p:pic>
        <p:nvPicPr>
          <p:cNvPr id="4" name="Picture 2" descr="Sacagawea: guide to the Lewis &amp; Clark expedition - Edoardo Albert">
            <a:extLst>
              <a:ext uri="{FF2B5EF4-FFF2-40B4-BE49-F238E27FC236}">
                <a16:creationId xmlns:a16="http://schemas.microsoft.com/office/drawing/2014/main" id="{0EA4C12A-A829-1437-C3C9-9D5A346E1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 y="1385969"/>
            <a:ext cx="3525484" cy="3879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66DF29-252E-62CE-B59E-9579859F1CF4}"/>
              </a:ext>
            </a:extLst>
          </p:cNvPr>
          <p:cNvSpPr txBox="1"/>
          <p:nvPr/>
        </p:nvSpPr>
        <p:spPr>
          <a:xfrm>
            <a:off x="3696214" y="234617"/>
            <a:ext cx="8060790" cy="1107996"/>
          </a:xfrm>
          <a:prstGeom prst="rect">
            <a:avLst/>
          </a:prstGeom>
          <a:noFill/>
        </p:spPr>
        <p:txBody>
          <a:bodyPr wrap="square" rtlCol="0">
            <a:spAutoFit/>
          </a:bodyPr>
          <a:lstStyle/>
          <a:p>
            <a:pPr algn="ctr"/>
            <a:r>
              <a:rPr lang="en-US" sz="6600" b="1" dirty="0">
                <a:solidFill>
                  <a:srgbClr val="B89068"/>
                </a:solidFill>
                <a:effectLst>
                  <a:outerShdw blurRad="38100" dist="38100" dir="2700000" algn="tl">
                    <a:srgbClr val="000000">
                      <a:alpha val="43137"/>
                    </a:srgbClr>
                  </a:outerShdw>
                </a:effectLst>
                <a:latin typeface="Great Vibes" panose="02000507080000020002" pitchFamily="2" charset="0"/>
              </a:rPr>
              <a:t>A  21</a:t>
            </a:r>
            <a:r>
              <a:rPr lang="en-US" sz="6600" b="1" baseline="30000" dirty="0">
                <a:solidFill>
                  <a:srgbClr val="B89068"/>
                </a:solidFill>
                <a:effectLst>
                  <a:outerShdw blurRad="38100" dist="38100" dir="2700000" algn="tl">
                    <a:srgbClr val="000000">
                      <a:alpha val="43137"/>
                    </a:srgbClr>
                  </a:outerShdw>
                </a:effectLst>
                <a:latin typeface="Great Vibes" panose="02000507080000020002" pitchFamily="2" charset="0"/>
              </a:rPr>
              <a:t>st</a:t>
            </a:r>
            <a:r>
              <a:rPr lang="en-US" sz="6600" b="1" dirty="0">
                <a:solidFill>
                  <a:srgbClr val="B89068"/>
                </a:solidFill>
                <a:effectLst>
                  <a:outerShdw blurRad="38100" dist="38100" dir="2700000" algn="tl">
                    <a:srgbClr val="000000">
                      <a:alpha val="43137"/>
                    </a:srgbClr>
                  </a:outerShdw>
                </a:effectLst>
                <a:latin typeface="Great Vibes" panose="02000507080000020002" pitchFamily="2" charset="0"/>
              </a:rPr>
              <a:t> Century Expedition</a:t>
            </a:r>
          </a:p>
        </p:txBody>
      </p:sp>
      <p:sp>
        <p:nvSpPr>
          <p:cNvPr id="6" name="Rectangle 5">
            <a:extLst>
              <a:ext uri="{FF2B5EF4-FFF2-40B4-BE49-F238E27FC236}">
                <a16:creationId xmlns:a16="http://schemas.microsoft.com/office/drawing/2014/main" id="{F10E6540-C19D-B6D5-464E-4958BDDA03A2}"/>
              </a:ext>
            </a:extLst>
          </p:cNvPr>
          <p:cNvSpPr/>
          <p:nvPr/>
        </p:nvSpPr>
        <p:spPr>
          <a:xfrm>
            <a:off x="3706296" y="2990699"/>
            <a:ext cx="8229600" cy="274320"/>
          </a:xfrm>
          <a:prstGeom prst="rect">
            <a:avLst/>
          </a:prstGeom>
          <a:solidFill>
            <a:srgbClr val="B890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D68F1C-A700-D973-D3CC-51988487EC50}"/>
              </a:ext>
            </a:extLst>
          </p:cNvPr>
          <p:cNvSpPr txBox="1"/>
          <p:nvPr/>
        </p:nvSpPr>
        <p:spPr>
          <a:xfrm>
            <a:off x="4128718" y="2669768"/>
            <a:ext cx="676442" cy="369332"/>
          </a:xfrm>
          <a:prstGeom prst="rect">
            <a:avLst/>
          </a:prstGeom>
          <a:noFill/>
        </p:spPr>
        <p:txBody>
          <a:bodyPr wrap="square" rtlCol="0">
            <a:spAutoFit/>
          </a:bodyPr>
          <a:lstStyle/>
          <a:p>
            <a:r>
              <a:rPr lang="en-US" dirty="0">
                <a:solidFill>
                  <a:schemeClr val="bg1"/>
                </a:solidFill>
              </a:rPr>
              <a:t>2020</a:t>
            </a:r>
          </a:p>
        </p:txBody>
      </p:sp>
      <p:sp>
        <p:nvSpPr>
          <p:cNvPr id="9" name="TextBox 8">
            <a:extLst>
              <a:ext uri="{FF2B5EF4-FFF2-40B4-BE49-F238E27FC236}">
                <a16:creationId xmlns:a16="http://schemas.microsoft.com/office/drawing/2014/main" id="{F219291F-D246-92F6-2D3A-115E3C288E43}"/>
              </a:ext>
            </a:extLst>
          </p:cNvPr>
          <p:cNvSpPr txBox="1"/>
          <p:nvPr/>
        </p:nvSpPr>
        <p:spPr>
          <a:xfrm>
            <a:off x="5562759" y="3634335"/>
            <a:ext cx="712374" cy="369332"/>
          </a:xfrm>
          <a:prstGeom prst="rect">
            <a:avLst/>
          </a:prstGeom>
          <a:noFill/>
        </p:spPr>
        <p:txBody>
          <a:bodyPr wrap="square" rtlCol="0">
            <a:spAutoFit/>
          </a:bodyPr>
          <a:lstStyle/>
          <a:p>
            <a:r>
              <a:rPr lang="en-US" dirty="0">
                <a:solidFill>
                  <a:schemeClr val="bg1"/>
                </a:solidFill>
              </a:rPr>
              <a:t>2021</a:t>
            </a:r>
          </a:p>
        </p:txBody>
      </p:sp>
      <p:sp>
        <p:nvSpPr>
          <p:cNvPr id="10" name="TextBox 9">
            <a:extLst>
              <a:ext uri="{FF2B5EF4-FFF2-40B4-BE49-F238E27FC236}">
                <a16:creationId xmlns:a16="http://schemas.microsoft.com/office/drawing/2014/main" id="{15964BB1-2540-C40D-A70C-99348D4333E8}"/>
              </a:ext>
            </a:extLst>
          </p:cNvPr>
          <p:cNvSpPr txBox="1"/>
          <p:nvPr/>
        </p:nvSpPr>
        <p:spPr>
          <a:xfrm>
            <a:off x="6880464" y="2682105"/>
            <a:ext cx="712374" cy="369332"/>
          </a:xfrm>
          <a:prstGeom prst="rect">
            <a:avLst/>
          </a:prstGeom>
          <a:noFill/>
        </p:spPr>
        <p:txBody>
          <a:bodyPr wrap="square" rtlCol="0">
            <a:spAutoFit/>
          </a:bodyPr>
          <a:lstStyle/>
          <a:p>
            <a:r>
              <a:rPr lang="en-US" dirty="0">
                <a:solidFill>
                  <a:schemeClr val="bg1"/>
                </a:solidFill>
              </a:rPr>
              <a:t>2022</a:t>
            </a:r>
          </a:p>
        </p:txBody>
      </p:sp>
      <p:sp>
        <p:nvSpPr>
          <p:cNvPr id="11" name="TextBox 10">
            <a:extLst>
              <a:ext uri="{FF2B5EF4-FFF2-40B4-BE49-F238E27FC236}">
                <a16:creationId xmlns:a16="http://schemas.microsoft.com/office/drawing/2014/main" id="{003A3B12-3760-7D9D-F154-126ADF46CF7E}"/>
              </a:ext>
            </a:extLst>
          </p:cNvPr>
          <p:cNvSpPr txBox="1"/>
          <p:nvPr/>
        </p:nvSpPr>
        <p:spPr>
          <a:xfrm>
            <a:off x="8349777" y="3637259"/>
            <a:ext cx="712374" cy="369332"/>
          </a:xfrm>
          <a:prstGeom prst="rect">
            <a:avLst/>
          </a:prstGeom>
          <a:noFill/>
        </p:spPr>
        <p:txBody>
          <a:bodyPr wrap="square" rtlCol="0">
            <a:spAutoFit/>
          </a:bodyPr>
          <a:lstStyle/>
          <a:p>
            <a:r>
              <a:rPr lang="en-US" dirty="0">
                <a:solidFill>
                  <a:schemeClr val="bg1"/>
                </a:solidFill>
              </a:rPr>
              <a:t>2023</a:t>
            </a:r>
          </a:p>
        </p:txBody>
      </p:sp>
      <p:sp>
        <p:nvSpPr>
          <p:cNvPr id="12" name="TextBox 11">
            <a:extLst>
              <a:ext uri="{FF2B5EF4-FFF2-40B4-BE49-F238E27FC236}">
                <a16:creationId xmlns:a16="http://schemas.microsoft.com/office/drawing/2014/main" id="{3770A301-A361-BE2D-10F1-4C7654B87C3D}"/>
              </a:ext>
            </a:extLst>
          </p:cNvPr>
          <p:cNvSpPr txBox="1"/>
          <p:nvPr/>
        </p:nvSpPr>
        <p:spPr>
          <a:xfrm>
            <a:off x="9595038" y="2670940"/>
            <a:ext cx="712374" cy="369332"/>
          </a:xfrm>
          <a:prstGeom prst="rect">
            <a:avLst/>
          </a:prstGeom>
          <a:noFill/>
        </p:spPr>
        <p:txBody>
          <a:bodyPr wrap="square" rtlCol="0">
            <a:spAutoFit/>
          </a:bodyPr>
          <a:lstStyle/>
          <a:p>
            <a:r>
              <a:rPr lang="en-US" dirty="0">
                <a:solidFill>
                  <a:schemeClr val="bg1"/>
                </a:solidFill>
              </a:rPr>
              <a:t>2024</a:t>
            </a:r>
          </a:p>
        </p:txBody>
      </p:sp>
      <p:sp>
        <p:nvSpPr>
          <p:cNvPr id="13" name="TextBox 12">
            <a:extLst>
              <a:ext uri="{FF2B5EF4-FFF2-40B4-BE49-F238E27FC236}">
                <a16:creationId xmlns:a16="http://schemas.microsoft.com/office/drawing/2014/main" id="{D43A45D4-6D16-3C6C-1D1A-1850478067A0}"/>
              </a:ext>
            </a:extLst>
          </p:cNvPr>
          <p:cNvSpPr txBox="1"/>
          <p:nvPr/>
        </p:nvSpPr>
        <p:spPr>
          <a:xfrm>
            <a:off x="11044630" y="3637259"/>
            <a:ext cx="712374" cy="369332"/>
          </a:xfrm>
          <a:prstGeom prst="rect">
            <a:avLst/>
          </a:prstGeom>
          <a:noFill/>
        </p:spPr>
        <p:txBody>
          <a:bodyPr wrap="square" rtlCol="0">
            <a:spAutoFit/>
          </a:bodyPr>
          <a:lstStyle/>
          <a:p>
            <a:r>
              <a:rPr lang="en-US" dirty="0">
                <a:solidFill>
                  <a:schemeClr val="bg1"/>
                </a:solidFill>
              </a:rPr>
              <a:t>2025</a:t>
            </a:r>
          </a:p>
        </p:txBody>
      </p:sp>
      <p:sp>
        <p:nvSpPr>
          <p:cNvPr id="14" name="Rectangle 13">
            <a:extLst>
              <a:ext uri="{FF2B5EF4-FFF2-40B4-BE49-F238E27FC236}">
                <a16:creationId xmlns:a16="http://schemas.microsoft.com/office/drawing/2014/main" id="{54DFEF76-C498-15A0-16C3-7873FE9914EA}"/>
              </a:ext>
            </a:extLst>
          </p:cNvPr>
          <p:cNvSpPr/>
          <p:nvPr/>
        </p:nvSpPr>
        <p:spPr>
          <a:xfrm>
            <a:off x="3714446" y="2987734"/>
            <a:ext cx="1371600" cy="274320"/>
          </a:xfrm>
          <a:prstGeom prst="rect">
            <a:avLst/>
          </a:prstGeom>
          <a:solidFill>
            <a:srgbClr val="E4DF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F49396-DB23-44AB-6714-CFE524BB1582}"/>
              </a:ext>
            </a:extLst>
          </p:cNvPr>
          <p:cNvSpPr/>
          <p:nvPr/>
        </p:nvSpPr>
        <p:spPr>
          <a:xfrm>
            <a:off x="6616125" y="2987237"/>
            <a:ext cx="1371600" cy="274320"/>
          </a:xfrm>
          <a:prstGeom prst="rect">
            <a:avLst/>
          </a:prstGeom>
          <a:solidFill>
            <a:srgbClr val="E4DF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E6CF5E6-1513-E599-5883-A45932E34451}"/>
              </a:ext>
            </a:extLst>
          </p:cNvPr>
          <p:cNvSpPr txBox="1"/>
          <p:nvPr/>
        </p:nvSpPr>
        <p:spPr>
          <a:xfrm>
            <a:off x="3502300" y="1385969"/>
            <a:ext cx="2739688" cy="1015663"/>
          </a:xfrm>
          <a:prstGeom prst="rect">
            <a:avLst/>
          </a:prstGeom>
          <a:noFill/>
          <a:ln w="28575">
            <a:solidFill>
              <a:srgbClr val="B89068"/>
            </a:solidFill>
          </a:ln>
        </p:spPr>
        <p:txBody>
          <a:bodyPr wrap="square" rtlCol="0">
            <a:spAutoFit/>
          </a:bodyPr>
          <a:lstStyle/>
          <a:p>
            <a:pPr algn="ctr"/>
            <a:r>
              <a:rPr lang="en-US" b="1" dirty="0">
                <a:solidFill>
                  <a:schemeClr val="bg1"/>
                </a:solidFill>
              </a:rPr>
              <a:t>Issued 4 e-Apostilles</a:t>
            </a:r>
          </a:p>
          <a:p>
            <a:pPr marL="742950" lvl="1" indent="-285750">
              <a:buFont typeface="Arial" panose="020B0604020202020204" pitchFamily="34" charset="0"/>
              <a:buChar char="•"/>
            </a:pPr>
            <a:r>
              <a:rPr lang="en-US" sz="1400" dirty="0">
                <a:solidFill>
                  <a:schemeClr val="bg1"/>
                </a:solidFill>
              </a:rPr>
              <a:t>1 Customer in California</a:t>
            </a:r>
          </a:p>
          <a:p>
            <a:pPr marL="742950" lvl="1" indent="-285750">
              <a:buFont typeface="Arial" panose="020B0604020202020204" pitchFamily="34" charset="0"/>
              <a:buChar char="•"/>
            </a:pPr>
            <a:r>
              <a:rPr lang="en-US" sz="1400" dirty="0">
                <a:solidFill>
                  <a:schemeClr val="bg1"/>
                </a:solidFill>
              </a:rPr>
              <a:t>RON Notary in Montana</a:t>
            </a:r>
          </a:p>
          <a:p>
            <a:pPr marL="742950" lvl="1" indent="-285750">
              <a:buFont typeface="Arial" panose="020B0604020202020204" pitchFamily="34" charset="0"/>
              <a:buChar char="•"/>
            </a:pPr>
            <a:r>
              <a:rPr lang="en-US" sz="1400" dirty="0">
                <a:solidFill>
                  <a:schemeClr val="bg1"/>
                </a:solidFill>
              </a:rPr>
              <a:t>3 Accepted, 1 Rejected </a:t>
            </a:r>
          </a:p>
        </p:txBody>
      </p:sp>
      <p:cxnSp>
        <p:nvCxnSpPr>
          <p:cNvPr id="19" name="Straight Connector 18">
            <a:extLst>
              <a:ext uri="{FF2B5EF4-FFF2-40B4-BE49-F238E27FC236}">
                <a16:creationId xmlns:a16="http://schemas.microsoft.com/office/drawing/2014/main" id="{24DACBB2-26A8-98E4-A6E4-3C16CD500677}"/>
              </a:ext>
            </a:extLst>
          </p:cNvPr>
          <p:cNvCxnSpPr>
            <a:cxnSpLocks/>
          </p:cNvCxnSpPr>
          <p:nvPr/>
        </p:nvCxnSpPr>
        <p:spPr>
          <a:xfrm flipV="1">
            <a:off x="4852977" y="2401632"/>
            <a:ext cx="0" cy="588657"/>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23C7E5D-16E0-E587-16BE-6AA4FAC8CC69}"/>
              </a:ext>
            </a:extLst>
          </p:cNvPr>
          <p:cNvSpPr/>
          <p:nvPr/>
        </p:nvSpPr>
        <p:spPr>
          <a:xfrm>
            <a:off x="9387256" y="2992330"/>
            <a:ext cx="1371600" cy="274320"/>
          </a:xfrm>
          <a:prstGeom prst="rect">
            <a:avLst/>
          </a:prstGeom>
          <a:solidFill>
            <a:srgbClr val="E4DF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980CBD8C-5527-242E-3B76-B84AB7BEABAD}"/>
              </a:ext>
            </a:extLst>
          </p:cNvPr>
          <p:cNvCxnSpPr>
            <a:cxnSpLocks/>
          </p:cNvCxnSpPr>
          <p:nvPr/>
        </p:nvCxnSpPr>
        <p:spPr>
          <a:xfrm>
            <a:off x="5548868" y="3269008"/>
            <a:ext cx="0" cy="694903"/>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26DE308-F245-0377-4309-E0F522AA4BED}"/>
              </a:ext>
            </a:extLst>
          </p:cNvPr>
          <p:cNvSpPr txBox="1"/>
          <p:nvPr/>
        </p:nvSpPr>
        <p:spPr>
          <a:xfrm>
            <a:off x="3533023" y="3956460"/>
            <a:ext cx="2743200" cy="1446550"/>
          </a:xfrm>
          <a:prstGeom prst="rect">
            <a:avLst/>
          </a:prstGeom>
          <a:noFill/>
          <a:ln w="28575">
            <a:solidFill>
              <a:srgbClr val="B89068"/>
            </a:solidFill>
          </a:ln>
        </p:spPr>
        <p:txBody>
          <a:bodyPr wrap="square" rtlCol="0">
            <a:spAutoFit/>
          </a:bodyPr>
          <a:lstStyle/>
          <a:p>
            <a:pPr algn="ctr"/>
            <a:r>
              <a:rPr lang="en-US" b="1" dirty="0">
                <a:solidFill>
                  <a:schemeClr val="bg1"/>
                </a:solidFill>
              </a:rPr>
              <a:t>Partner with Paradigm</a:t>
            </a:r>
            <a:endParaRPr lang="en-US" dirty="0">
              <a:solidFill>
                <a:schemeClr val="bg1"/>
              </a:solidFill>
            </a:endParaRPr>
          </a:p>
          <a:p>
            <a:pPr marL="742950" lvl="1" indent="-285750">
              <a:buFont typeface="Arial" panose="020B0604020202020204" pitchFamily="34" charset="0"/>
              <a:buChar char="•"/>
            </a:pPr>
            <a:r>
              <a:rPr lang="en-US" sz="1400" dirty="0">
                <a:solidFill>
                  <a:schemeClr val="bg1"/>
                </a:solidFill>
              </a:rPr>
              <a:t>In-depth research</a:t>
            </a:r>
          </a:p>
          <a:p>
            <a:pPr marL="742950" lvl="1" indent="-285750">
              <a:buFont typeface="Arial" panose="020B0604020202020204" pitchFamily="34" charset="0"/>
              <a:buChar char="•"/>
            </a:pPr>
            <a:r>
              <a:rPr lang="en-US" sz="1400" dirty="0">
                <a:solidFill>
                  <a:schemeClr val="bg1"/>
                </a:solidFill>
              </a:rPr>
              <a:t>Focus on </a:t>
            </a:r>
            <a:r>
              <a:rPr lang="en-US" sz="1400" dirty="0" err="1">
                <a:solidFill>
                  <a:schemeClr val="bg1"/>
                </a:solidFill>
              </a:rPr>
              <a:t>CeDiploma</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rPr>
              <a:t>Outreach to universities</a:t>
            </a:r>
          </a:p>
          <a:p>
            <a:pPr marL="742950" lvl="1" indent="-285750">
              <a:buFont typeface="Arial" panose="020B0604020202020204" pitchFamily="34" charset="0"/>
              <a:buChar char="•"/>
            </a:pPr>
            <a:r>
              <a:rPr lang="en-US" sz="1400" dirty="0">
                <a:solidFill>
                  <a:schemeClr val="bg1"/>
                </a:solidFill>
              </a:rPr>
              <a:t>Worked with HCCH, Israel</a:t>
            </a:r>
          </a:p>
        </p:txBody>
      </p:sp>
      <p:sp>
        <p:nvSpPr>
          <p:cNvPr id="31" name="TextBox 30">
            <a:extLst>
              <a:ext uri="{FF2B5EF4-FFF2-40B4-BE49-F238E27FC236}">
                <a16:creationId xmlns:a16="http://schemas.microsoft.com/office/drawing/2014/main" id="{4369CC63-7EB5-55A9-AFE3-1E6C493EAB5C}"/>
              </a:ext>
            </a:extLst>
          </p:cNvPr>
          <p:cNvSpPr txBox="1"/>
          <p:nvPr/>
        </p:nvSpPr>
        <p:spPr>
          <a:xfrm>
            <a:off x="6363275" y="1377384"/>
            <a:ext cx="2743200" cy="1015663"/>
          </a:xfrm>
          <a:prstGeom prst="rect">
            <a:avLst/>
          </a:prstGeom>
          <a:noFill/>
          <a:ln w="28575">
            <a:solidFill>
              <a:srgbClr val="B89068"/>
            </a:solidFill>
          </a:ln>
        </p:spPr>
        <p:txBody>
          <a:bodyPr wrap="square" rtlCol="0">
            <a:spAutoFit/>
          </a:bodyPr>
          <a:lstStyle/>
          <a:p>
            <a:pPr algn="ctr"/>
            <a:r>
              <a:rPr lang="en-US" b="1" dirty="0">
                <a:solidFill>
                  <a:schemeClr val="bg1"/>
                </a:solidFill>
              </a:rPr>
              <a:t>Spreading the Word</a:t>
            </a:r>
          </a:p>
          <a:p>
            <a:pPr marL="742950" lvl="1" indent="-285750">
              <a:buFont typeface="Arial" panose="020B0604020202020204" pitchFamily="34" charset="0"/>
              <a:buChar char="•"/>
            </a:pPr>
            <a:r>
              <a:rPr lang="en-US" sz="1400" dirty="0">
                <a:solidFill>
                  <a:schemeClr val="bg1"/>
                </a:solidFill>
              </a:rPr>
              <a:t>Presentation at NASS</a:t>
            </a:r>
          </a:p>
          <a:p>
            <a:pPr marL="742950" lvl="1" indent="-285750">
              <a:buFont typeface="Arial" panose="020B0604020202020204" pitchFamily="34" charset="0"/>
              <a:buChar char="•"/>
            </a:pPr>
            <a:r>
              <a:rPr lang="en-US" sz="1400" dirty="0">
                <a:solidFill>
                  <a:schemeClr val="bg1"/>
                </a:solidFill>
              </a:rPr>
              <a:t>Working with State Dept</a:t>
            </a:r>
          </a:p>
          <a:p>
            <a:pPr marL="742950" lvl="1" indent="-285750">
              <a:buFont typeface="Arial" panose="020B0604020202020204" pitchFamily="34" charset="0"/>
              <a:buChar char="•"/>
            </a:pPr>
            <a:r>
              <a:rPr lang="en-US" sz="1400" dirty="0">
                <a:solidFill>
                  <a:schemeClr val="bg1"/>
                </a:solidFill>
              </a:rPr>
              <a:t>Created Advisory Board</a:t>
            </a:r>
          </a:p>
        </p:txBody>
      </p:sp>
      <p:sp>
        <p:nvSpPr>
          <p:cNvPr id="32" name="TextBox 31">
            <a:extLst>
              <a:ext uri="{FF2B5EF4-FFF2-40B4-BE49-F238E27FC236}">
                <a16:creationId xmlns:a16="http://schemas.microsoft.com/office/drawing/2014/main" id="{100DC98F-6FF3-284A-EC65-9B271F3ADC8F}"/>
              </a:ext>
            </a:extLst>
          </p:cNvPr>
          <p:cNvSpPr txBox="1"/>
          <p:nvPr/>
        </p:nvSpPr>
        <p:spPr>
          <a:xfrm>
            <a:off x="6392033" y="3956460"/>
            <a:ext cx="2743200" cy="1446550"/>
          </a:xfrm>
          <a:prstGeom prst="rect">
            <a:avLst/>
          </a:prstGeom>
          <a:noFill/>
          <a:ln w="28575">
            <a:solidFill>
              <a:srgbClr val="B89068"/>
            </a:solidFill>
          </a:ln>
        </p:spPr>
        <p:txBody>
          <a:bodyPr wrap="square" rtlCol="0">
            <a:spAutoFit/>
          </a:bodyPr>
          <a:lstStyle/>
          <a:p>
            <a:pPr algn="ctr"/>
            <a:r>
              <a:rPr lang="en-US" b="1" dirty="0">
                <a:solidFill>
                  <a:schemeClr val="bg1"/>
                </a:solidFill>
              </a:rPr>
              <a:t>Ready to Launch</a:t>
            </a:r>
          </a:p>
          <a:p>
            <a:pPr marL="742950" lvl="1" indent="-285750">
              <a:buFont typeface="Arial" panose="020B0604020202020204" pitchFamily="34" charset="0"/>
              <a:buChar char="•"/>
            </a:pPr>
            <a:r>
              <a:rPr lang="en-US" sz="1400" dirty="0">
                <a:solidFill>
                  <a:schemeClr val="bg1"/>
                </a:solidFill>
              </a:rPr>
              <a:t>Phase 1 – Pilot</a:t>
            </a:r>
          </a:p>
          <a:p>
            <a:pPr marL="742950" lvl="1" indent="-285750">
              <a:buFont typeface="Arial" panose="020B0604020202020204" pitchFamily="34" charset="0"/>
              <a:buChar char="•"/>
            </a:pPr>
            <a:r>
              <a:rPr lang="en-US" sz="1400" dirty="0">
                <a:solidFill>
                  <a:schemeClr val="bg1"/>
                </a:solidFill>
              </a:rPr>
              <a:t>First 2 e-Aps - Georgia</a:t>
            </a:r>
          </a:p>
          <a:p>
            <a:pPr marL="742950" lvl="1" indent="-285750">
              <a:buFont typeface="Arial" panose="020B0604020202020204" pitchFamily="34" charset="0"/>
              <a:buChar char="•"/>
            </a:pPr>
            <a:r>
              <a:rPr lang="en-US" sz="1400" dirty="0">
                <a:solidFill>
                  <a:schemeClr val="bg1"/>
                </a:solidFill>
              </a:rPr>
              <a:t>Underwhelmed - Back to the drawing board  </a:t>
            </a:r>
          </a:p>
          <a:p>
            <a:pPr marL="742950" lvl="1" indent="-285750">
              <a:buFont typeface="Arial" panose="020B0604020202020204" pitchFamily="34" charset="0"/>
              <a:buChar char="•"/>
            </a:pPr>
            <a:r>
              <a:rPr lang="en-US" sz="1400" dirty="0">
                <a:solidFill>
                  <a:schemeClr val="bg1"/>
                </a:solidFill>
              </a:rPr>
              <a:t>SUCCESS! 75 e-Aps</a:t>
            </a:r>
          </a:p>
        </p:txBody>
      </p:sp>
      <p:cxnSp>
        <p:nvCxnSpPr>
          <p:cNvPr id="33" name="Straight Connector 32">
            <a:extLst>
              <a:ext uri="{FF2B5EF4-FFF2-40B4-BE49-F238E27FC236}">
                <a16:creationId xmlns:a16="http://schemas.microsoft.com/office/drawing/2014/main" id="{1A53B760-60F1-47C5-1D2C-AD4482054A76}"/>
              </a:ext>
            </a:extLst>
          </p:cNvPr>
          <p:cNvCxnSpPr>
            <a:cxnSpLocks/>
          </p:cNvCxnSpPr>
          <p:nvPr/>
        </p:nvCxnSpPr>
        <p:spPr>
          <a:xfrm flipV="1">
            <a:off x="7614007" y="2393047"/>
            <a:ext cx="0" cy="600138"/>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3D84811-9CE7-9DFE-3870-669E35FE5DBF}"/>
              </a:ext>
            </a:extLst>
          </p:cNvPr>
          <p:cNvSpPr txBox="1"/>
          <p:nvPr/>
        </p:nvSpPr>
        <p:spPr>
          <a:xfrm>
            <a:off x="9224250" y="1368094"/>
            <a:ext cx="2743200" cy="1015663"/>
          </a:xfrm>
          <a:prstGeom prst="rect">
            <a:avLst/>
          </a:prstGeom>
          <a:noFill/>
          <a:ln w="28575">
            <a:solidFill>
              <a:srgbClr val="B89068"/>
            </a:solidFill>
          </a:ln>
        </p:spPr>
        <p:txBody>
          <a:bodyPr wrap="square" rtlCol="0">
            <a:spAutoFit/>
          </a:bodyPr>
          <a:lstStyle/>
          <a:p>
            <a:pPr algn="ctr"/>
            <a:r>
              <a:rPr lang="en-US" b="1" dirty="0">
                <a:solidFill>
                  <a:schemeClr val="bg1"/>
                </a:solidFill>
              </a:rPr>
              <a:t>In Production</a:t>
            </a:r>
          </a:p>
          <a:p>
            <a:pPr marL="742950" lvl="1" indent="-285750">
              <a:buFont typeface="Arial" panose="020B0604020202020204" pitchFamily="34" charset="0"/>
              <a:buChar char="•"/>
            </a:pPr>
            <a:r>
              <a:rPr lang="en-US" sz="1400" dirty="0">
                <a:solidFill>
                  <a:schemeClr val="bg1"/>
                </a:solidFill>
              </a:rPr>
              <a:t>Partner with MT RONs</a:t>
            </a:r>
          </a:p>
          <a:p>
            <a:pPr marL="742950" lvl="1" indent="-285750">
              <a:buFont typeface="Arial" panose="020B0604020202020204" pitchFamily="34" charset="0"/>
              <a:buChar char="•"/>
            </a:pPr>
            <a:r>
              <a:rPr lang="en-US" sz="1400" dirty="0">
                <a:solidFill>
                  <a:schemeClr val="bg1"/>
                </a:solidFill>
              </a:rPr>
              <a:t>35%  e-Aps  YTD</a:t>
            </a:r>
          </a:p>
          <a:p>
            <a:pPr marL="742950" lvl="1" indent="-285750">
              <a:buFont typeface="Arial" panose="020B0604020202020204" pitchFamily="34" charset="0"/>
              <a:buChar char="•"/>
            </a:pPr>
            <a:r>
              <a:rPr lang="en-US" sz="1400" dirty="0">
                <a:solidFill>
                  <a:schemeClr val="bg1"/>
                </a:solidFill>
              </a:rPr>
              <a:t>Promoting e-APP </a:t>
            </a:r>
          </a:p>
        </p:txBody>
      </p:sp>
      <p:sp>
        <p:nvSpPr>
          <p:cNvPr id="35" name="TextBox 34">
            <a:extLst>
              <a:ext uri="{FF2B5EF4-FFF2-40B4-BE49-F238E27FC236}">
                <a16:creationId xmlns:a16="http://schemas.microsoft.com/office/drawing/2014/main" id="{1F9FCC93-F048-880A-4E25-8FAF4F538E18}"/>
              </a:ext>
            </a:extLst>
          </p:cNvPr>
          <p:cNvSpPr txBox="1"/>
          <p:nvPr/>
        </p:nvSpPr>
        <p:spPr>
          <a:xfrm>
            <a:off x="9222879" y="3956460"/>
            <a:ext cx="2860650" cy="1446550"/>
          </a:xfrm>
          <a:prstGeom prst="rect">
            <a:avLst/>
          </a:prstGeom>
          <a:noFill/>
          <a:ln w="28575">
            <a:solidFill>
              <a:srgbClr val="B89068"/>
            </a:solidFill>
          </a:ln>
        </p:spPr>
        <p:txBody>
          <a:bodyPr wrap="square" rtlCol="0">
            <a:spAutoFit/>
          </a:bodyPr>
          <a:lstStyle/>
          <a:p>
            <a:pPr algn="ctr"/>
            <a:r>
              <a:rPr lang="en-US" b="1" dirty="0">
                <a:solidFill>
                  <a:schemeClr val="bg1"/>
                </a:solidFill>
              </a:rPr>
              <a:t>Moving Forward</a:t>
            </a:r>
          </a:p>
          <a:p>
            <a:pPr marL="285750" indent="-285750">
              <a:buFont typeface="Arial" panose="020B0604020202020204" pitchFamily="34" charset="0"/>
              <a:buChar char="•"/>
            </a:pPr>
            <a:r>
              <a:rPr lang="en-US" sz="1400" dirty="0">
                <a:solidFill>
                  <a:schemeClr val="bg1"/>
                </a:solidFill>
              </a:rPr>
              <a:t>@Gov platform  operational</a:t>
            </a:r>
          </a:p>
          <a:p>
            <a:pPr marL="285750" indent="-285750">
              <a:buFont typeface="Arial" panose="020B0604020202020204" pitchFamily="34" charset="0"/>
              <a:buChar char="•"/>
            </a:pPr>
            <a:r>
              <a:rPr lang="en-US" sz="1400" dirty="0">
                <a:solidFill>
                  <a:schemeClr val="bg1"/>
                </a:solidFill>
              </a:rPr>
              <a:t>Fully automated  process</a:t>
            </a:r>
          </a:p>
          <a:p>
            <a:pPr marL="285750" indent="-285750">
              <a:buFont typeface="Arial" panose="020B0604020202020204" pitchFamily="34" charset="0"/>
              <a:buChar char="•"/>
            </a:pPr>
            <a:r>
              <a:rPr lang="en-US" sz="1400" dirty="0">
                <a:solidFill>
                  <a:schemeClr val="bg1"/>
                </a:solidFill>
              </a:rPr>
              <a:t>Work towards digital Vital Records</a:t>
            </a:r>
          </a:p>
          <a:p>
            <a:pPr marL="285750" indent="-285750">
              <a:buFont typeface="Arial" panose="020B0604020202020204" pitchFamily="34" charset="0"/>
              <a:buChar char="•"/>
            </a:pPr>
            <a:r>
              <a:rPr lang="en-US" sz="1400" dirty="0">
                <a:solidFill>
                  <a:schemeClr val="bg1"/>
                </a:solidFill>
              </a:rPr>
              <a:t>Target 55% e-Ap by EOY</a:t>
            </a:r>
          </a:p>
        </p:txBody>
      </p:sp>
      <p:cxnSp>
        <p:nvCxnSpPr>
          <p:cNvPr id="36" name="Straight Connector 35">
            <a:extLst>
              <a:ext uri="{FF2B5EF4-FFF2-40B4-BE49-F238E27FC236}">
                <a16:creationId xmlns:a16="http://schemas.microsoft.com/office/drawing/2014/main" id="{8799639F-6BE5-91B6-6110-4952C29141E7}"/>
              </a:ext>
            </a:extLst>
          </p:cNvPr>
          <p:cNvCxnSpPr>
            <a:cxnSpLocks/>
          </p:cNvCxnSpPr>
          <p:nvPr/>
        </p:nvCxnSpPr>
        <p:spPr>
          <a:xfrm flipV="1">
            <a:off x="11044630" y="3261557"/>
            <a:ext cx="0" cy="694903"/>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D475B8-FE06-1D21-4942-7E39E5AFA5BC}"/>
              </a:ext>
            </a:extLst>
          </p:cNvPr>
          <p:cNvCxnSpPr>
            <a:cxnSpLocks/>
          </p:cNvCxnSpPr>
          <p:nvPr/>
        </p:nvCxnSpPr>
        <p:spPr>
          <a:xfrm flipV="1">
            <a:off x="10328582" y="2366514"/>
            <a:ext cx="0" cy="623775"/>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6E90FB8-5167-D4A2-D596-E77FADF8470F}"/>
              </a:ext>
            </a:extLst>
          </p:cNvPr>
          <p:cNvCxnSpPr>
            <a:cxnSpLocks/>
          </p:cNvCxnSpPr>
          <p:nvPr/>
        </p:nvCxnSpPr>
        <p:spPr>
          <a:xfrm flipV="1">
            <a:off x="8328312" y="3267903"/>
            <a:ext cx="0" cy="688557"/>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19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1" grpId="0" animBg="1"/>
      <p:bldP spid="32"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40851-DCE8-1533-8088-D198F90766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F801D7-DD08-51D1-F2D2-9DAAD57AC8E0}"/>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AMONTANA’S e-APOSTILLE</a:t>
            </a:r>
          </a:p>
        </p:txBody>
      </p:sp>
      <p:sp>
        <p:nvSpPr>
          <p:cNvPr id="3" name="TextBox 2">
            <a:extLst>
              <a:ext uri="{FF2B5EF4-FFF2-40B4-BE49-F238E27FC236}">
                <a16:creationId xmlns:a16="http://schemas.microsoft.com/office/drawing/2014/main" id="{19E13A37-9E6C-3CFB-4233-63AAF1DE3F17}"/>
              </a:ext>
            </a:extLst>
          </p:cNvPr>
          <p:cNvSpPr txBox="1"/>
          <p:nvPr/>
        </p:nvSpPr>
        <p:spPr>
          <a:xfrm>
            <a:off x="662609" y="6150114"/>
            <a:ext cx="10959548" cy="707886"/>
          </a:xfrm>
          <a:prstGeom prst="rect">
            <a:avLst/>
          </a:prstGeom>
          <a:noFill/>
        </p:spPr>
        <p:txBody>
          <a:bodyPr wrap="square" rtlCol="0">
            <a:spAutoFit/>
          </a:bodyPr>
          <a:lstStyle/>
          <a:p>
            <a:pPr algn="ctr"/>
            <a:r>
              <a:rPr lang="en-US" sz="4000" dirty="0">
                <a:latin typeface="Imprint MT Shadow" panose="04020605060303030202" pitchFamily="82" charset="0"/>
              </a:rPr>
              <a:t>MONTANA’S e-APOSTILLE</a:t>
            </a:r>
          </a:p>
        </p:txBody>
      </p:sp>
      <p:sp>
        <p:nvSpPr>
          <p:cNvPr id="13" name="TextBox 12">
            <a:extLst>
              <a:ext uri="{FF2B5EF4-FFF2-40B4-BE49-F238E27FC236}">
                <a16:creationId xmlns:a16="http://schemas.microsoft.com/office/drawing/2014/main" id="{B9FE131C-941C-E761-DDF1-169F3C4BE8C6}"/>
              </a:ext>
            </a:extLst>
          </p:cNvPr>
          <p:cNvSpPr txBox="1"/>
          <p:nvPr/>
        </p:nvSpPr>
        <p:spPr>
          <a:xfrm>
            <a:off x="7069432" y="993170"/>
            <a:ext cx="4880230" cy="4524315"/>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rPr>
              <a:t>Contains all the required elements of an Apostille</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Verifies all the same information as paper Apostille</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Both documents are contained in a secure tamper-evident file</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Underlying record can be electronic or scanned copy of hard-copy document</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Completed file with e-App and document transmitted to recipient electronically</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Entire process takes less than 1 day</a:t>
            </a:r>
          </a:p>
        </p:txBody>
      </p:sp>
      <p:sp>
        <p:nvSpPr>
          <p:cNvPr id="14" name="TextBox 13">
            <a:extLst>
              <a:ext uri="{FF2B5EF4-FFF2-40B4-BE49-F238E27FC236}">
                <a16:creationId xmlns:a16="http://schemas.microsoft.com/office/drawing/2014/main" id="{F847621F-5193-5671-9C8E-EA5B019FFEBD}"/>
              </a:ext>
            </a:extLst>
          </p:cNvPr>
          <p:cNvSpPr txBox="1"/>
          <p:nvPr/>
        </p:nvSpPr>
        <p:spPr>
          <a:xfrm>
            <a:off x="260482" y="1728168"/>
            <a:ext cx="2256323" cy="800219"/>
          </a:xfrm>
          <a:prstGeom prst="rect">
            <a:avLst/>
          </a:prstGeom>
          <a:noFill/>
        </p:spPr>
        <p:txBody>
          <a:bodyPr wrap="square" rtlCol="0">
            <a:spAutoFit/>
          </a:bodyPr>
          <a:lstStyle/>
          <a:p>
            <a:r>
              <a:rPr lang="en-US" dirty="0">
                <a:solidFill>
                  <a:schemeClr val="bg1"/>
                </a:solidFill>
              </a:rPr>
              <a:t>e-Apostille Border  </a:t>
            </a:r>
          </a:p>
          <a:p>
            <a:pPr marL="285750" indent="-285750">
              <a:buFont typeface="Wingdings" panose="05000000000000000000" pitchFamily="2" charset="2"/>
              <a:buChar char="Ø"/>
            </a:pPr>
            <a:r>
              <a:rPr lang="en-US" sz="1400" dirty="0">
                <a:solidFill>
                  <a:schemeClr val="bg1"/>
                </a:solidFill>
              </a:rPr>
              <a:t>Microscopic text, not solid line</a:t>
            </a:r>
          </a:p>
        </p:txBody>
      </p:sp>
      <p:sp>
        <p:nvSpPr>
          <p:cNvPr id="15" name="TextBox 14">
            <a:extLst>
              <a:ext uri="{FF2B5EF4-FFF2-40B4-BE49-F238E27FC236}">
                <a16:creationId xmlns:a16="http://schemas.microsoft.com/office/drawing/2014/main" id="{9932FD40-7AB9-B7B6-7CEE-A18D9D36F9E9}"/>
              </a:ext>
            </a:extLst>
          </p:cNvPr>
          <p:cNvSpPr txBox="1"/>
          <p:nvPr/>
        </p:nvSpPr>
        <p:spPr>
          <a:xfrm>
            <a:off x="78861" y="199136"/>
            <a:ext cx="2017475" cy="400110"/>
          </a:xfrm>
          <a:prstGeom prst="rect">
            <a:avLst/>
          </a:prstGeom>
          <a:noFill/>
        </p:spPr>
        <p:txBody>
          <a:bodyPr wrap="none" rtlCol="0">
            <a:spAutoFit/>
          </a:bodyPr>
          <a:lstStyle/>
          <a:p>
            <a:pPr>
              <a:tabLst>
                <a:tab pos="396875" algn="l"/>
              </a:tabLst>
            </a:pPr>
            <a:r>
              <a:rPr lang="en-US" sz="2000" b="1" dirty="0">
                <a:solidFill>
                  <a:srgbClr val="B89068"/>
                </a:solidFill>
              </a:rPr>
              <a:t>Security Features</a:t>
            </a:r>
          </a:p>
        </p:txBody>
      </p:sp>
      <p:sp>
        <p:nvSpPr>
          <p:cNvPr id="16" name="TextBox 15">
            <a:extLst>
              <a:ext uri="{FF2B5EF4-FFF2-40B4-BE49-F238E27FC236}">
                <a16:creationId xmlns:a16="http://schemas.microsoft.com/office/drawing/2014/main" id="{CF8FD95B-8D3C-A8B0-26C1-AA0C99F3FF15}"/>
              </a:ext>
            </a:extLst>
          </p:cNvPr>
          <p:cNvSpPr txBox="1"/>
          <p:nvPr/>
        </p:nvSpPr>
        <p:spPr>
          <a:xfrm>
            <a:off x="218181" y="1010952"/>
            <a:ext cx="2256323" cy="584775"/>
          </a:xfrm>
          <a:prstGeom prst="rect">
            <a:avLst/>
          </a:prstGeom>
          <a:noFill/>
        </p:spPr>
        <p:txBody>
          <a:bodyPr wrap="none" rtlCol="0">
            <a:spAutoFit/>
          </a:bodyPr>
          <a:lstStyle/>
          <a:p>
            <a:r>
              <a:rPr lang="en-US" dirty="0">
                <a:solidFill>
                  <a:schemeClr val="bg1"/>
                </a:solidFill>
              </a:rPr>
              <a:t>Background Filaments</a:t>
            </a:r>
          </a:p>
          <a:p>
            <a:pPr marL="285750" indent="-285750">
              <a:buFont typeface="Wingdings" panose="05000000000000000000" pitchFamily="2" charset="2"/>
              <a:buChar char="Ø"/>
            </a:pPr>
            <a:r>
              <a:rPr lang="en-US" sz="1400" dirty="0">
                <a:solidFill>
                  <a:schemeClr val="bg1"/>
                </a:solidFill>
              </a:rPr>
              <a:t>Woven through text</a:t>
            </a:r>
          </a:p>
        </p:txBody>
      </p:sp>
      <p:sp>
        <p:nvSpPr>
          <p:cNvPr id="17" name="TextBox 16">
            <a:extLst>
              <a:ext uri="{FF2B5EF4-FFF2-40B4-BE49-F238E27FC236}">
                <a16:creationId xmlns:a16="http://schemas.microsoft.com/office/drawing/2014/main" id="{CE3176EA-C385-30A5-5847-8806F5F4D16E}"/>
              </a:ext>
            </a:extLst>
          </p:cNvPr>
          <p:cNvSpPr txBox="1"/>
          <p:nvPr/>
        </p:nvSpPr>
        <p:spPr>
          <a:xfrm>
            <a:off x="191724" y="3429000"/>
            <a:ext cx="2256323" cy="584775"/>
          </a:xfrm>
          <a:prstGeom prst="rect">
            <a:avLst/>
          </a:prstGeom>
          <a:noFill/>
        </p:spPr>
        <p:txBody>
          <a:bodyPr wrap="square" rtlCol="0">
            <a:spAutoFit/>
          </a:bodyPr>
          <a:lstStyle/>
          <a:p>
            <a:r>
              <a:rPr lang="en-US" dirty="0">
                <a:solidFill>
                  <a:schemeClr val="bg1"/>
                </a:solidFill>
              </a:rPr>
              <a:t>State Seal Embossed</a:t>
            </a:r>
          </a:p>
          <a:p>
            <a:pPr marL="285750" indent="-285750">
              <a:buFont typeface="Wingdings" panose="05000000000000000000" pitchFamily="2" charset="2"/>
              <a:buChar char="Ø"/>
            </a:pPr>
            <a:r>
              <a:rPr lang="en-US" sz="1400" dirty="0">
                <a:solidFill>
                  <a:schemeClr val="bg1"/>
                </a:solidFill>
              </a:rPr>
              <a:t>Looks dimensional </a:t>
            </a:r>
          </a:p>
        </p:txBody>
      </p:sp>
      <p:sp>
        <p:nvSpPr>
          <p:cNvPr id="18" name="TextBox 17">
            <a:extLst>
              <a:ext uri="{FF2B5EF4-FFF2-40B4-BE49-F238E27FC236}">
                <a16:creationId xmlns:a16="http://schemas.microsoft.com/office/drawing/2014/main" id="{C2FA1567-547C-D752-FF31-A6DEBEC53328}"/>
              </a:ext>
            </a:extLst>
          </p:cNvPr>
          <p:cNvSpPr txBox="1"/>
          <p:nvPr/>
        </p:nvSpPr>
        <p:spPr>
          <a:xfrm>
            <a:off x="156420" y="2532528"/>
            <a:ext cx="2587785" cy="861774"/>
          </a:xfrm>
          <a:prstGeom prst="rect">
            <a:avLst/>
          </a:prstGeom>
          <a:noFill/>
        </p:spPr>
        <p:txBody>
          <a:bodyPr wrap="square" rtlCol="0">
            <a:spAutoFit/>
          </a:bodyPr>
          <a:lstStyle/>
          <a:p>
            <a:r>
              <a:rPr lang="en-US" dirty="0">
                <a:solidFill>
                  <a:schemeClr val="bg1"/>
                </a:solidFill>
              </a:rPr>
              <a:t>Competent Authority Digital Signature</a:t>
            </a:r>
          </a:p>
          <a:p>
            <a:pPr marL="285750" indent="-285750">
              <a:buFont typeface="Wingdings" panose="05000000000000000000" pitchFamily="2" charset="2"/>
              <a:buChar char="Ø"/>
            </a:pPr>
            <a:r>
              <a:rPr lang="en-US" sz="1400" dirty="0">
                <a:solidFill>
                  <a:schemeClr val="bg1"/>
                </a:solidFill>
              </a:rPr>
              <a:t>Multi-colored</a:t>
            </a:r>
          </a:p>
        </p:txBody>
      </p:sp>
      <p:sp>
        <p:nvSpPr>
          <p:cNvPr id="19" name="TextBox 18">
            <a:extLst>
              <a:ext uri="{FF2B5EF4-FFF2-40B4-BE49-F238E27FC236}">
                <a16:creationId xmlns:a16="http://schemas.microsoft.com/office/drawing/2014/main" id="{731A03E7-70E0-A652-2039-83E17D2B4489}"/>
              </a:ext>
            </a:extLst>
          </p:cNvPr>
          <p:cNvSpPr txBox="1"/>
          <p:nvPr/>
        </p:nvSpPr>
        <p:spPr>
          <a:xfrm>
            <a:off x="201259" y="4899833"/>
            <a:ext cx="2321758" cy="800219"/>
          </a:xfrm>
          <a:prstGeom prst="rect">
            <a:avLst/>
          </a:prstGeom>
          <a:noFill/>
        </p:spPr>
        <p:txBody>
          <a:bodyPr wrap="square" rtlCol="0">
            <a:spAutoFit/>
          </a:bodyPr>
          <a:lstStyle/>
          <a:p>
            <a:r>
              <a:rPr lang="en-US" dirty="0">
                <a:solidFill>
                  <a:schemeClr val="bg1"/>
                </a:solidFill>
              </a:rPr>
              <a:t>Document Description</a:t>
            </a:r>
          </a:p>
          <a:p>
            <a:pPr marL="285750" indent="-285750">
              <a:buFont typeface="Wingdings" panose="05000000000000000000" pitchFamily="2" charset="2"/>
              <a:buChar char="Ø"/>
            </a:pPr>
            <a:r>
              <a:rPr lang="en-US" sz="1400" dirty="0">
                <a:solidFill>
                  <a:schemeClr val="bg1"/>
                </a:solidFill>
              </a:rPr>
              <a:t>Identifies underlying document</a:t>
            </a:r>
          </a:p>
        </p:txBody>
      </p:sp>
      <p:sp>
        <p:nvSpPr>
          <p:cNvPr id="20" name="TextBox 19">
            <a:extLst>
              <a:ext uri="{FF2B5EF4-FFF2-40B4-BE49-F238E27FC236}">
                <a16:creationId xmlns:a16="http://schemas.microsoft.com/office/drawing/2014/main" id="{831B513D-A437-C9B7-EAD0-8CA12762F910}"/>
              </a:ext>
            </a:extLst>
          </p:cNvPr>
          <p:cNvSpPr txBox="1"/>
          <p:nvPr/>
        </p:nvSpPr>
        <p:spPr>
          <a:xfrm>
            <a:off x="156420" y="4144076"/>
            <a:ext cx="1804468" cy="584775"/>
          </a:xfrm>
          <a:prstGeom prst="rect">
            <a:avLst/>
          </a:prstGeom>
          <a:noFill/>
        </p:spPr>
        <p:txBody>
          <a:bodyPr wrap="none" rtlCol="0">
            <a:spAutoFit/>
          </a:bodyPr>
          <a:lstStyle/>
          <a:p>
            <a:r>
              <a:rPr lang="en-US" dirty="0">
                <a:solidFill>
                  <a:schemeClr val="bg1"/>
                </a:solidFill>
              </a:rPr>
              <a:t>Active Hyperlink</a:t>
            </a:r>
          </a:p>
          <a:p>
            <a:pPr marL="285750" indent="-285750">
              <a:buFont typeface="Wingdings" panose="05000000000000000000" pitchFamily="2" charset="2"/>
              <a:buChar char="Ø"/>
            </a:pPr>
            <a:r>
              <a:rPr lang="en-US" sz="1400" dirty="0">
                <a:solidFill>
                  <a:schemeClr val="bg1"/>
                </a:solidFill>
              </a:rPr>
              <a:t>Links to e-Register</a:t>
            </a:r>
          </a:p>
        </p:txBody>
      </p:sp>
      <p:pic>
        <p:nvPicPr>
          <p:cNvPr id="50" name="Picture 49">
            <a:extLst>
              <a:ext uri="{FF2B5EF4-FFF2-40B4-BE49-F238E27FC236}">
                <a16:creationId xmlns:a16="http://schemas.microsoft.com/office/drawing/2014/main" id="{0D54F980-9CF4-C482-A42C-2CCC1B580A3E}"/>
              </a:ext>
            </a:extLst>
          </p:cNvPr>
          <p:cNvPicPr>
            <a:picLocks noChangeAspect="1"/>
          </p:cNvPicPr>
          <p:nvPr/>
        </p:nvPicPr>
        <p:blipFill rotWithShape="1">
          <a:blip r:embed="rId2"/>
          <a:srcRect t="11794" r="56237" b="84828"/>
          <a:stretch/>
        </p:blipFill>
        <p:spPr>
          <a:xfrm>
            <a:off x="2129650" y="218237"/>
            <a:ext cx="5335571" cy="230066"/>
          </a:xfrm>
          <a:prstGeom prst="rect">
            <a:avLst/>
          </a:prstGeom>
        </p:spPr>
      </p:pic>
      <p:sp>
        <p:nvSpPr>
          <p:cNvPr id="59" name="TextBox 58">
            <a:extLst>
              <a:ext uri="{FF2B5EF4-FFF2-40B4-BE49-F238E27FC236}">
                <a16:creationId xmlns:a16="http://schemas.microsoft.com/office/drawing/2014/main" id="{8E05924F-50D0-9A7A-3AA3-704831432507}"/>
              </a:ext>
            </a:extLst>
          </p:cNvPr>
          <p:cNvSpPr txBox="1"/>
          <p:nvPr/>
        </p:nvSpPr>
        <p:spPr>
          <a:xfrm>
            <a:off x="260482" y="605616"/>
            <a:ext cx="2092308" cy="369332"/>
          </a:xfrm>
          <a:prstGeom prst="rect">
            <a:avLst/>
          </a:prstGeom>
          <a:noFill/>
        </p:spPr>
        <p:txBody>
          <a:bodyPr wrap="square" rtlCol="0">
            <a:spAutoFit/>
          </a:bodyPr>
          <a:lstStyle/>
          <a:p>
            <a:r>
              <a:rPr lang="en-US" dirty="0">
                <a:solidFill>
                  <a:schemeClr val="bg1"/>
                </a:solidFill>
              </a:rPr>
              <a:t>Digital Signature</a:t>
            </a:r>
          </a:p>
        </p:txBody>
      </p:sp>
      <p:cxnSp>
        <p:nvCxnSpPr>
          <p:cNvPr id="61" name="Straight Connector 60">
            <a:extLst>
              <a:ext uri="{FF2B5EF4-FFF2-40B4-BE49-F238E27FC236}">
                <a16:creationId xmlns:a16="http://schemas.microsoft.com/office/drawing/2014/main" id="{6F24969B-D42C-F1ED-7659-69F2227C1688}"/>
              </a:ext>
            </a:extLst>
          </p:cNvPr>
          <p:cNvCxnSpPr>
            <a:cxnSpLocks/>
          </p:cNvCxnSpPr>
          <p:nvPr/>
        </p:nvCxnSpPr>
        <p:spPr>
          <a:xfrm flipV="1">
            <a:off x="1962696" y="419488"/>
            <a:ext cx="560321" cy="365773"/>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pic>
        <p:nvPicPr>
          <p:cNvPr id="4" name="Picture 3" descr="A document with a stamp and text&#10;&#10;Description automatically generated">
            <a:extLst>
              <a:ext uri="{FF2B5EF4-FFF2-40B4-BE49-F238E27FC236}">
                <a16:creationId xmlns:a16="http://schemas.microsoft.com/office/drawing/2014/main" id="{924C5454-FB3B-1B59-2373-32BF2BCEA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624" y="457236"/>
            <a:ext cx="4145261" cy="5474104"/>
          </a:xfrm>
          <a:prstGeom prst="rect">
            <a:avLst/>
          </a:prstGeom>
        </p:spPr>
      </p:pic>
      <p:cxnSp>
        <p:nvCxnSpPr>
          <p:cNvPr id="27" name="Straight Connector 26">
            <a:extLst>
              <a:ext uri="{FF2B5EF4-FFF2-40B4-BE49-F238E27FC236}">
                <a16:creationId xmlns:a16="http://schemas.microsoft.com/office/drawing/2014/main" id="{9448B5DD-3BB0-0947-2A8A-A51EF6C664D1}"/>
              </a:ext>
            </a:extLst>
          </p:cNvPr>
          <p:cNvCxnSpPr>
            <a:cxnSpLocks/>
          </p:cNvCxnSpPr>
          <p:nvPr/>
        </p:nvCxnSpPr>
        <p:spPr>
          <a:xfrm flipV="1">
            <a:off x="2448562" y="3997234"/>
            <a:ext cx="762191" cy="1042918"/>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66EA56-2EAF-CD4E-22D5-AAFE3CD2EBC1}"/>
              </a:ext>
            </a:extLst>
          </p:cNvPr>
          <p:cNvCxnSpPr>
            <a:cxnSpLocks/>
          </p:cNvCxnSpPr>
          <p:nvPr/>
        </p:nvCxnSpPr>
        <p:spPr>
          <a:xfrm flipV="1">
            <a:off x="1960888" y="3775762"/>
            <a:ext cx="3296946" cy="521139"/>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27130-9AF9-2546-BB32-2DAF5CEE8CFF}"/>
              </a:ext>
            </a:extLst>
          </p:cNvPr>
          <p:cNvCxnSpPr>
            <a:cxnSpLocks/>
          </p:cNvCxnSpPr>
          <p:nvPr/>
        </p:nvCxnSpPr>
        <p:spPr>
          <a:xfrm flipV="1">
            <a:off x="2314794" y="3208972"/>
            <a:ext cx="900358" cy="411485"/>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42B93C-123A-2F03-A09E-D2BA40E567F6}"/>
              </a:ext>
            </a:extLst>
          </p:cNvPr>
          <p:cNvCxnSpPr>
            <a:cxnSpLocks/>
          </p:cNvCxnSpPr>
          <p:nvPr/>
        </p:nvCxnSpPr>
        <p:spPr>
          <a:xfrm>
            <a:off x="2352790" y="2720349"/>
            <a:ext cx="2139061" cy="2524"/>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2123A0-E838-A77F-CDE5-8051F92CE85D}"/>
              </a:ext>
            </a:extLst>
          </p:cNvPr>
          <p:cNvCxnSpPr>
            <a:cxnSpLocks/>
          </p:cNvCxnSpPr>
          <p:nvPr/>
        </p:nvCxnSpPr>
        <p:spPr>
          <a:xfrm flipV="1">
            <a:off x="2129650" y="1755777"/>
            <a:ext cx="976621" cy="167356"/>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AFECC0-1405-AFF6-F66E-0FC52ED222AB}"/>
              </a:ext>
            </a:extLst>
          </p:cNvPr>
          <p:cNvCxnSpPr>
            <a:cxnSpLocks/>
          </p:cNvCxnSpPr>
          <p:nvPr/>
        </p:nvCxnSpPr>
        <p:spPr>
          <a:xfrm>
            <a:off x="2432939" y="1253559"/>
            <a:ext cx="432274" cy="0"/>
          </a:xfrm>
          <a:prstGeom prst="line">
            <a:avLst/>
          </a:prstGeom>
          <a:ln w="28575">
            <a:solidFill>
              <a:srgbClr val="B890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25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F1498-57F5-CD5C-2425-58710F1C5B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80AA15-8079-201B-BE5C-B0F89A282744}"/>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sp>
        <p:nvSpPr>
          <p:cNvPr id="3" name="TextBox 2">
            <a:extLst>
              <a:ext uri="{FF2B5EF4-FFF2-40B4-BE49-F238E27FC236}">
                <a16:creationId xmlns:a16="http://schemas.microsoft.com/office/drawing/2014/main" id="{E1F0961E-7C1C-5114-AA77-D3EEDB37661A}"/>
              </a:ext>
            </a:extLst>
          </p:cNvPr>
          <p:cNvSpPr txBox="1"/>
          <p:nvPr/>
        </p:nvSpPr>
        <p:spPr>
          <a:xfrm>
            <a:off x="1504121" y="6106757"/>
            <a:ext cx="9183757"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Imprint MT Shadow" panose="04020605060303030202" pitchFamily="82" charset="0"/>
              </a:rPr>
              <a:t>MONTANA’S e-REGISTER</a:t>
            </a:r>
          </a:p>
        </p:txBody>
      </p:sp>
      <p:pic>
        <p:nvPicPr>
          <p:cNvPr id="10" name="Picture 9">
            <a:extLst>
              <a:ext uri="{FF2B5EF4-FFF2-40B4-BE49-F238E27FC236}">
                <a16:creationId xmlns:a16="http://schemas.microsoft.com/office/drawing/2014/main" id="{356471B6-D9E3-A2C8-9612-377470D2A3D8}"/>
              </a:ext>
            </a:extLst>
          </p:cNvPr>
          <p:cNvPicPr>
            <a:picLocks noChangeAspect="1"/>
          </p:cNvPicPr>
          <p:nvPr/>
        </p:nvPicPr>
        <p:blipFill rotWithShape="1">
          <a:blip r:embed="rId2"/>
          <a:srcRect l="62087" t="12681" r="7139" b="45532"/>
          <a:stretch/>
        </p:blipFill>
        <p:spPr>
          <a:xfrm>
            <a:off x="4044100" y="2875176"/>
            <a:ext cx="7691872" cy="2937598"/>
          </a:xfrm>
          <a:prstGeom prst="rect">
            <a:avLst/>
          </a:prstGeom>
        </p:spPr>
      </p:pic>
      <p:pic>
        <p:nvPicPr>
          <p:cNvPr id="12" name="Picture 11">
            <a:extLst>
              <a:ext uri="{FF2B5EF4-FFF2-40B4-BE49-F238E27FC236}">
                <a16:creationId xmlns:a16="http://schemas.microsoft.com/office/drawing/2014/main" id="{A296E6C3-CF54-63FC-CA89-72C347A9E1D7}"/>
              </a:ext>
            </a:extLst>
          </p:cNvPr>
          <p:cNvPicPr>
            <a:picLocks noChangeAspect="1"/>
          </p:cNvPicPr>
          <p:nvPr/>
        </p:nvPicPr>
        <p:blipFill rotWithShape="1">
          <a:blip r:embed="rId3"/>
          <a:srcRect l="68660" t="37148" r="13324" b="34261"/>
          <a:stretch/>
        </p:blipFill>
        <p:spPr>
          <a:xfrm>
            <a:off x="4044100" y="540076"/>
            <a:ext cx="4670014" cy="2084473"/>
          </a:xfrm>
          <a:prstGeom prst="rect">
            <a:avLst/>
          </a:prstGeom>
        </p:spPr>
      </p:pic>
      <p:sp>
        <p:nvSpPr>
          <p:cNvPr id="13" name="TextBox 12">
            <a:extLst>
              <a:ext uri="{FF2B5EF4-FFF2-40B4-BE49-F238E27FC236}">
                <a16:creationId xmlns:a16="http://schemas.microsoft.com/office/drawing/2014/main" id="{88FCC542-D8FA-3DBA-02CD-A935D6AABE16}"/>
              </a:ext>
            </a:extLst>
          </p:cNvPr>
          <p:cNvSpPr txBox="1"/>
          <p:nvPr/>
        </p:nvSpPr>
        <p:spPr>
          <a:xfrm>
            <a:off x="697584" y="848412"/>
            <a:ext cx="2498103" cy="1569660"/>
          </a:xfrm>
          <a:prstGeom prst="rect">
            <a:avLst/>
          </a:prstGeom>
          <a:noFill/>
        </p:spPr>
        <p:txBody>
          <a:bodyPr wrap="square" rtlCol="0">
            <a:spAutoFit/>
          </a:bodyPr>
          <a:lstStyle/>
          <a:p>
            <a:r>
              <a:rPr lang="en-US" sz="2400" dirty="0">
                <a:solidFill>
                  <a:srgbClr val="F2D9A6"/>
                </a:solidFill>
              </a:rPr>
              <a:t>Step 1:  Click the hyperlink  and enter the Apostille number</a:t>
            </a:r>
            <a:r>
              <a:rPr lang="en-US" dirty="0">
                <a:solidFill>
                  <a:srgbClr val="F2D9A6"/>
                </a:solidFill>
              </a:rPr>
              <a:t>.</a:t>
            </a:r>
          </a:p>
        </p:txBody>
      </p:sp>
      <p:sp>
        <p:nvSpPr>
          <p:cNvPr id="14" name="TextBox 13">
            <a:extLst>
              <a:ext uri="{FF2B5EF4-FFF2-40B4-BE49-F238E27FC236}">
                <a16:creationId xmlns:a16="http://schemas.microsoft.com/office/drawing/2014/main" id="{60A85AE6-2E54-70E8-A1F7-72A6B7786601}"/>
              </a:ext>
            </a:extLst>
          </p:cNvPr>
          <p:cNvSpPr txBox="1"/>
          <p:nvPr/>
        </p:nvSpPr>
        <p:spPr>
          <a:xfrm>
            <a:off x="697584" y="3039291"/>
            <a:ext cx="2498102" cy="2308324"/>
          </a:xfrm>
          <a:prstGeom prst="rect">
            <a:avLst/>
          </a:prstGeom>
          <a:noFill/>
        </p:spPr>
        <p:txBody>
          <a:bodyPr wrap="square" rtlCol="0">
            <a:spAutoFit/>
          </a:bodyPr>
          <a:lstStyle/>
          <a:p>
            <a:r>
              <a:rPr lang="en-US" sz="2400" dirty="0">
                <a:solidFill>
                  <a:srgbClr val="F2D9A6"/>
                </a:solidFill>
              </a:rPr>
              <a:t>Step 2: Compare the information here to the information on the </a:t>
            </a:r>
          </a:p>
          <a:p>
            <a:r>
              <a:rPr lang="en-US" sz="2400" dirty="0">
                <a:solidFill>
                  <a:srgbClr val="F2D9A6"/>
                </a:solidFill>
              </a:rPr>
              <a:t>e-Apostille.</a:t>
            </a:r>
          </a:p>
        </p:txBody>
      </p:sp>
    </p:spTree>
    <p:extLst>
      <p:ext uri="{BB962C8B-B14F-4D97-AF65-F5344CB8AC3E}">
        <p14:creationId xmlns:p14="http://schemas.microsoft.com/office/powerpoint/2010/main" val="274917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51C9E-D4A5-47DA-9E08-427C056DC2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820026-5D2E-444D-F20D-09B25E60382A}"/>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447"/>
                </a:solidFill>
                <a:latin typeface="Imprint MT Shadow" panose="04020605060303030202" pitchFamily="82" charset="0"/>
              </a:rPr>
              <a:t>MONTANA SUCCESS RECORD – OVER 500 ISSUED</a:t>
            </a:r>
          </a:p>
        </p:txBody>
      </p:sp>
      <p:sp>
        <p:nvSpPr>
          <p:cNvPr id="4" name="TextBox 3">
            <a:extLst>
              <a:ext uri="{FF2B5EF4-FFF2-40B4-BE49-F238E27FC236}">
                <a16:creationId xmlns:a16="http://schemas.microsoft.com/office/drawing/2014/main" id="{2E798985-AC9A-C203-6F8C-49DC4A1624D0}"/>
              </a:ext>
            </a:extLst>
          </p:cNvPr>
          <p:cNvSpPr txBox="1"/>
          <p:nvPr/>
        </p:nvSpPr>
        <p:spPr>
          <a:xfrm>
            <a:off x="460867" y="1166842"/>
            <a:ext cx="5792232" cy="4524315"/>
          </a:xfrm>
          <a:prstGeom prst="rect">
            <a:avLst/>
          </a:prstGeom>
          <a:noFill/>
          <a:ln w="38100">
            <a:solidFill>
              <a:srgbClr val="B89068"/>
            </a:solidFill>
          </a:ln>
        </p:spPr>
        <p:txBody>
          <a:bodyPr wrap="square" rtlCol="0">
            <a:spAutoFit/>
          </a:bodyPr>
          <a:lstStyle/>
          <a:p>
            <a:pPr marL="285750" indent="-285750">
              <a:buFont typeface="Wingdings" panose="05000000000000000000" pitchFamily="2" charset="2"/>
              <a:buChar char="ü"/>
            </a:pPr>
            <a:r>
              <a:rPr lang="en-US" sz="3200" dirty="0">
                <a:solidFill>
                  <a:srgbClr val="E4DFD2"/>
                </a:solidFill>
              </a:rPr>
              <a:t>Powers of Attorney</a:t>
            </a:r>
          </a:p>
          <a:p>
            <a:pPr marL="285750" indent="-285750">
              <a:buFont typeface="Wingdings" panose="05000000000000000000" pitchFamily="2" charset="2"/>
              <a:buChar char="ü"/>
            </a:pPr>
            <a:r>
              <a:rPr lang="en-US" sz="3200" dirty="0">
                <a:solidFill>
                  <a:srgbClr val="E4DFD2"/>
                </a:solidFill>
              </a:rPr>
              <a:t>Agency Certifications</a:t>
            </a:r>
          </a:p>
          <a:p>
            <a:pPr marL="285750" indent="-285750">
              <a:buFont typeface="Wingdings" panose="05000000000000000000" pitchFamily="2" charset="2"/>
              <a:buChar char="ü"/>
            </a:pPr>
            <a:r>
              <a:rPr lang="en-US" sz="3200" dirty="0">
                <a:solidFill>
                  <a:srgbClr val="E4DFD2"/>
                </a:solidFill>
              </a:rPr>
              <a:t>Copies of Passports</a:t>
            </a:r>
          </a:p>
          <a:p>
            <a:pPr marL="285750" indent="-285750">
              <a:buFont typeface="Wingdings" panose="05000000000000000000" pitchFamily="2" charset="2"/>
              <a:buChar char="ü"/>
            </a:pPr>
            <a:r>
              <a:rPr lang="en-US" sz="3200" dirty="0">
                <a:solidFill>
                  <a:srgbClr val="E4DFD2"/>
                </a:solidFill>
              </a:rPr>
              <a:t>Marriage Certificates</a:t>
            </a:r>
          </a:p>
          <a:p>
            <a:pPr marL="285750" indent="-285750">
              <a:buFont typeface="Wingdings" panose="05000000000000000000" pitchFamily="2" charset="2"/>
              <a:buChar char="ü"/>
            </a:pPr>
            <a:r>
              <a:rPr lang="en-US" sz="3200" dirty="0">
                <a:solidFill>
                  <a:srgbClr val="E4DFD2"/>
                </a:solidFill>
              </a:rPr>
              <a:t>FBI Background Reports</a:t>
            </a:r>
          </a:p>
          <a:p>
            <a:pPr marL="285750" indent="-285750">
              <a:buFont typeface="Wingdings" panose="05000000000000000000" pitchFamily="2" charset="2"/>
              <a:buChar char="ü"/>
            </a:pPr>
            <a:r>
              <a:rPr lang="en-US" sz="3200" dirty="0">
                <a:solidFill>
                  <a:srgbClr val="E4DFD2"/>
                </a:solidFill>
              </a:rPr>
              <a:t>State Background Reports</a:t>
            </a:r>
          </a:p>
          <a:p>
            <a:pPr marL="285750" indent="-285750">
              <a:buFont typeface="Wingdings" panose="05000000000000000000" pitchFamily="2" charset="2"/>
              <a:buChar char="ü"/>
            </a:pPr>
            <a:r>
              <a:rPr lang="en-US" sz="3200" dirty="0">
                <a:solidFill>
                  <a:srgbClr val="E4DFD2"/>
                </a:solidFill>
              </a:rPr>
              <a:t>Medical Certificates </a:t>
            </a:r>
          </a:p>
          <a:p>
            <a:pPr marL="285750" indent="-285750">
              <a:buFont typeface="Wingdings" panose="05000000000000000000" pitchFamily="2" charset="2"/>
              <a:buChar char="ü"/>
            </a:pPr>
            <a:r>
              <a:rPr lang="en-US" sz="3200" dirty="0">
                <a:solidFill>
                  <a:srgbClr val="E4DFD2"/>
                </a:solidFill>
              </a:rPr>
              <a:t>Financial Documents/Dossiers</a:t>
            </a:r>
          </a:p>
          <a:p>
            <a:pPr marL="285750" indent="-285750">
              <a:buFont typeface="Wingdings" panose="05000000000000000000" pitchFamily="2" charset="2"/>
              <a:buChar char="ü"/>
            </a:pPr>
            <a:r>
              <a:rPr lang="en-US" sz="3200" dirty="0">
                <a:solidFill>
                  <a:srgbClr val="E4DFD2"/>
                </a:solidFill>
              </a:rPr>
              <a:t>Business Records</a:t>
            </a:r>
          </a:p>
        </p:txBody>
      </p:sp>
      <p:sp>
        <p:nvSpPr>
          <p:cNvPr id="5" name="TextBox 4">
            <a:extLst>
              <a:ext uri="{FF2B5EF4-FFF2-40B4-BE49-F238E27FC236}">
                <a16:creationId xmlns:a16="http://schemas.microsoft.com/office/drawing/2014/main" id="{E0031997-F6D1-BCB7-7C82-51A5DA4C51A8}"/>
              </a:ext>
            </a:extLst>
          </p:cNvPr>
          <p:cNvSpPr txBox="1"/>
          <p:nvPr/>
        </p:nvSpPr>
        <p:spPr>
          <a:xfrm>
            <a:off x="686233" y="149721"/>
            <a:ext cx="11133732" cy="830997"/>
          </a:xfrm>
          <a:prstGeom prst="rect">
            <a:avLst/>
          </a:prstGeom>
          <a:noFill/>
        </p:spPr>
        <p:txBody>
          <a:bodyPr wrap="square" rtlCol="0">
            <a:spAutoFit/>
          </a:bodyPr>
          <a:lstStyle/>
          <a:p>
            <a:pPr algn="ctr"/>
            <a:r>
              <a:rPr lang="en-US" sz="4800" dirty="0">
                <a:solidFill>
                  <a:srgbClr val="B89068"/>
                </a:solidFill>
                <a:latin typeface="Imprint MT Shadow" panose="04020605060303030202" pitchFamily="82" charset="0"/>
              </a:rPr>
              <a:t>20+ TYPES OF DOCUMENTS</a:t>
            </a:r>
          </a:p>
        </p:txBody>
      </p:sp>
      <p:sp>
        <p:nvSpPr>
          <p:cNvPr id="11" name="TextBox 10">
            <a:extLst>
              <a:ext uri="{FF2B5EF4-FFF2-40B4-BE49-F238E27FC236}">
                <a16:creationId xmlns:a16="http://schemas.microsoft.com/office/drawing/2014/main" id="{9C1273F7-FC08-D71A-2718-84303AF4A994}"/>
              </a:ext>
            </a:extLst>
          </p:cNvPr>
          <p:cNvSpPr txBox="1"/>
          <p:nvPr/>
        </p:nvSpPr>
        <p:spPr>
          <a:xfrm>
            <a:off x="6389633" y="1166841"/>
            <a:ext cx="5341500" cy="4524315"/>
          </a:xfrm>
          <a:prstGeom prst="rect">
            <a:avLst/>
          </a:prstGeom>
          <a:noFill/>
          <a:ln w="38100">
            <a:solidFill>
              <a:srgbClr val="B89068"/>
            </a:solidFill>
          </a:ln>
        </p:spPr>
        <p:txBody>
          <a:bodyPr wrap="square">
            <a:spAutoFit/>
          </a:bodyPr>
          <a:lstStyle/>
          <a:p>
            <a:pPr marL="285750" indent="-285750">
              <a:buFont typeface="Wingdings" panose="05000000000000000000" pitchFamily="2" charset="2"/>
              <a:buChar char="ü"/>
            </a:pPr>
            <a:r>
              <a:rPr lang="en-US" sz="3200" dirty="0">
                <a:solidFill>
                  <a:srgbClr val="E4DFD2"/>
                </a:solidFill>
              </a:rPr>
              <a:t>Professional Licenses</a:t>
            </a:r>
          </a:p>
          <a:p>
            <a:pPr marL="285750" indent="-285750">
              <a:buFont typeface="Wingdings" panose="05000000000000000000" pitchFamily="2" charset="2"/>
              <a:buChar char="ü"/>
            </a:pPr>
            <a:r>
              <a:rPr lang="en-US" sz="3200" dirty="0">
                <a:solidFill>
                  <a:srgbClr val="E4DFD2"/>
                </a:solidFill>
              </a:rPr>
              <a:t>Driver’s License</a:t>
            </a:r>
          </a:p>
          <a:p>
            <a:pPr marL="285750" indent="-285750">
              <a:buFont typeface="Wingdings" panose="05000000000000000000" pitchFamily="2" charset="2"/>
              <a:buChar char="ü"/>
            </a:pPr>
            <a:r>
              <a:rPr lang="en-US" sz="3200" dirty="0">
                <a:solidFill>
                  <a:srgbClr val="E4DFD2"/>
                </a:solidFill>
              </a:rPr>
              <a:t>Diplomas</a:t>
            </a:r>
          </a:p>
          <a:p>
            <a:pPr marL="285750" indent="-285750">
              <a:buFont typeface="Wingdings" panose="05000000000000000000" pitchFamily="2" charset="2"/>
              <a:buChar char="ü"/>
            </a:pPr>
            <a:r>
              <a:rPr lang="en-US" sz="3200" dirty="0">
                <a:solidFill>
                  <a:srgbClr val="E4DFD2"/>
                </a:solidFill>
              </a:rPr>
              <a:t>Transcripts</a:t>
            </a:r>
          </a:p>
          <a:p>
            <a:pPr marL="285750" indent="-285750">
              <a:buFont typeface="Wingdings" panose="05000000000000000000" pitchFamily="2" charset="2"/>
              <a:buChar char="ü"/>
            </a:pPr>
            <a:r>
              <a:rPr lang="en-US" sz="3200" dirty="0">
                <a:solidFill>
                  <a:srgbClr val="E4DFD2"/>
                </a:solidFill>
              </a:rPr>
              <a:t>Certificates of Insurance</a:t>
            </a:r>
          </a:p>
          <a:p>
            <a:pPr marL="285750" indent="-285750">
              <a:buFont typeface="Wingdings" panose="05000000000000000000" pitchFamily="2" charset="2"/>
              <a:buChar char="ü"/>
            </a:pPr>
            <a:r>
              <a:rPr lang="en-US" sz="3200" dirty="0">
                <a:solidFill>
                  <a:srgbClr val="E4DFD2"/>
                </a:solidFill>
              </a:rPr>
              <a:t>Social Security Benefits Statements</a:t>
            </a:r>
          </a:p>
          <a:p>
            <a:pPr marL="285750" indent="-285750">
              <a:buFont typeface="Wingdings" panose="05000000000000000000" pitchFamily="2" charset="2"/>
              <a:buChar char="ü"/>
            </a:pPr>
            <a:r>
              <a:rPr lang="en-US" sz="3200" dirty="0">
                <a:solidFill>
                  <a:srgbClr val="E4DFD2"/>
                </a:solidFill>
              </a:rPr>
              <a:t>Bank Statements</a:t>
            </a:r>
          </a:p>
          <a:p>
            <a:pPr marL="285750" indent="-285750">
              <a:buFont typeface="Wingdings" panose="05000000000000000000" pitchFamily="2" charset="2"/>
              <a:buChar char="ü"/>
            </a:pPr>
            <a:r>
              <a:rPr lang="en-US" sz="3200" dirty="0">
                <a:solidFill>
                  <a:srgbClr val="E4DFD2"/>
                </a:solidFill>
              </a:rPr>
              <a:t>Property Deeds</a:t>
            </a:r>
            <a:endParaRPr lang="en-US" sz="3200" dirty="0"/>
          </a:p>
        </p:txBody>
      </p:sp>
    </p:spTree>
    <p:extLst>
      <p:ext uri="{BB962C8B-B14F-4D97-AF65-F5344CB8AC3E}">
        <p14:creationId xmlns:p14="http://schemas.microsoft.com/office/powerpoint/2010/main" val="309835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51C9E-D4A5-47DA-9E08-427C056DC2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820026-5D2E-444D-F20D-09B25E60382A}"/>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447"/>
                </a:solidFill>
                <a:latin typeface="Imprint MT Shadow" panose="04020605060303030202" pitchFamily="82" charset="0"/>
              </a:rPr>
              <a:t>MONTANA SUCCESS RECORD – OVER 500 ISSUED</a:t>
            </a:r>
          </a:p>
        </p:txBody>
      </p:sp>
      <p:sp>
        <p:nvSpPr>
          <p:cNvPr id="3" name="TextBox 2">
            <a:extLst>
              <a:ext uri="{FF2B5EF4-FFF2-40B4-BE49-F238E27FC236}">
                <a16:creationId xmlns:a16="http://schemas.microsoft.com/office/drawing/2014/main" id="{DA038935-6621-C542-4512-D039383F88BE}"/>
              </a:ext>
            </a:extLst>
          </p:cNvPr>
          <p:cNvSpPr txBox="1"/>
          <p:nvPr/>
        </p:nvSpPr>
        <p:spPr>
          <a:xfrm>
            <a:off x="330283" y="1118673"/>
            <a:ext cx="2938337" cy="4425696"/>
          </a:xfrm>
          <a:prstGeom prst="rect">
            <a:avLst/>
          </a:prstGeom>
          <a:noFill/>
          <a:ln w="38100">
            <a:solidFill>
              <a:srgbClr val="B89068"/>
            </a:solidFill>
          </a:ln>
        </p:spPr>
        <p:txBody>
          <a:bodyPr wrap="square" rtlCol="0">
            <a:spAutoFit/>
          </a:bodyPr>
          <a:lstStyle/>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Argentina</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Australia</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Austria</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Belgium</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Bolivia</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Bosnia &amp; Herzegovina</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Brazil</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Chile</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China</a:t>
            </a:r>
          </a:p>
          <a:p>
            <a:pPr marL="342900" indent="-342900">
              <a:lnSpc>
                <a:spcPct val="107000"/>
              </a:lnSpc>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Columbia</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Costa Rica</a:t>
            </a:r>
          </a:p>
        </p:txBody>
      </p:sp>
      <p:sp>
        <p:nvSpPr>
          <p:cNvPr id="6" name="TextBox 5">
            <a:extLst>
              <a:ext uri="{FF2B5EF4-FFF2-40B4-BE49-F238E27FC236}">
                <a16:creationId xmlns:a16="http://schemas.microsoft.com/office/drawing/2014/main" id="{B1E44423-86DC-AD6C-25D0-48B1BB485825}"/>
              </a:ext>
            </a:extLst>
          </p:cNvPr>
          <p:cNvSpPr txBox="1"/>
          <p:nvPr/>
        </p:nvSpPr>
        <p:spPr>
          <a:xfrm>
            <a:off x="609599" y="188116"/>
            <a:ext cx="10972801" cy="830997"/>
          </a:xfrm>
          <a:prstGeom prst="rect">
            <a:avLst/>
          </a:prstGeom>
          <a:noFill/>
        </p:spPr>
        <p:txBody>
          <a:bodyPr wrap="square" rtlCol="0">
            <a:spAutoFit/>
          </a:bodyPr>
          <a:lstStyle/>
          <a:p>
            <a:pPr algn="ctr"/>
            <a:r>
              <a:rPr lang="en-US" sz="4800" dirty="0">
                <a:solidFill>
                  <a:srgbClr val="B89068"/>
                </a:solidFill>
                <a:latin typeface="Imprint MT Shadow" panose="04020605060303030202" pitchFamily="82" charset="0"/>
              </a:rPr>
              <a:t>44 DESTINATION COUNTRIES</a:t>
            </a:r>
          </a:p>
        </p:txBody>
      </p:sp>
      <p:sp>
        <p:nvSpPr>
          <p:cNvPr id="7" name="TextBox 6">
            <a:extLst>
              <a:ext uri="{FF2B5EF4-FFF2-40B4-BE49-F238E27FC236}">
                <a16:creationId xmlns:a16="http://schemas.microsoft.com/office/drawing/2014/main" id="{A5D6DCE5-9312-966C-7A76-B927179AB23C}"/>
              </a:ext>
            </a:extLst>
          </p:cNvPr>
          <p:cNvSpPr txBox="1"/>
          <p:nvPr/>
        </p:nvSpPr>
        <p:spPr>
          <a:xfrm>
            <a:off x="3429656" y="1122647"/>
            <a:ext cx="2743200" cy="4421723"/>
          </a:xfrm>
          <a:prstGeom prst="rect">
            <a:avLst/>
          </a:prstGeom>
          <a:noFill/>
          <a:ln w="38100">
            <a:solidFill>
              <a:srgbClr val="B89068"/>
            </a:solidFill>
          </a:ln>
        </p:spPr>
        <p:txBody>
          <a:bodyPr wrap="square" rtlCol="0">
            <a:spAutoFit/>
          </a:bodyPr>
          <a:lstStyle/>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 Republic</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Salvador</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Georgia </a:t>
            </a:r>
            <a:r>
              <a:rPr lang="en-US" b="1" kern="100" dirty="0">
                <a:solidFill>
                  <a:srgbClr val="E4DFD2"/>
                </a:solidFill>
                <a:effectLst/>
                <a:latin typeface="Calibri" panose="020F0502020204030204" pitchFamily="34" charset="0"/>
                <a:ea typeface="Calibri" panose="020F0502020204030204" pitchFamily="34" charset="0"/>
                <a:cs typeface="Times New Roman" panose="02020603050405020304" pitchFamily="18" charset="0"/>
              </a:rPr>
              <a:t>(Country of)</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rgbClr val="BCB08E"/>
                </a:solidFill>
                <a:latin typeface="Calibri" panose="020F0502020204030204" pitchFamily="34" charset="0"/>
                <a:ea typeface="Calibri" panose="020F0502020204030204" pitchFamily="34" charset="0"/>
                <a:cs typeface="Times New Roman" panose="02020603050405020304" pitchFamily="18" charset="0"/>
              </a:rPr>
              <a:t>Germany</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Greece</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Guatemala</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Honduras</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Hungary</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India</a:t>
            </a:r>
          </a:p>
          <a:p>
            <a:pPr marL="342900" marR="0" lvl="0" indent="-342900">
              <a:lnSpc>
                <a:spcPct val="107000"/>
              </a:lnSpc>
              <a:spcBef>
                <a:spcPts val="0"/>
              </a:spcBef>
              <a:spcAft>
                <a:spcPts val="0"/>
              </a:spcAft>
              <a:buFont typeface="Wingdings" panose="05000000000000000000" pitchFamily="2" charset="2"/>
              <a:buChar char=""/>
            </a:pPr>
            <a:r>
              <a:rPr lang="en-US" sz="2400" b="1" kern="100" dirty="0">
                <a:solidFill>
                  <a:srgbClr val="E4DFD2"/>
                </a:solidFill>
                <a:latin typeface="Calibri" panose="020F0502020204030204" pitchFamily="34" charset="0"/>
                <a:ea typeface="Calibri" panose="020F0502020204030204" pitchFamily="34" charset="0"/>
                <a:cs typeface="Times New Roman" panose="02020603050405020304" pitchFamily="18" charset="0"/>
              </a:rPr>
              <a:t>Indonesia</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Ireland</a:t>
            </a:r>
          </a:p>
        </p:txBody>
      </p:sp>
      <p:sp>
        <p:nvSpPr>
          <p:cNvPr id="8" name="TextBox 7">
            <a:extLst>
              <a:ext uri="{FF2B5EF4-FFF2-40B4-BE49-F238E27FC236}">
                <a16:creationId xmlns:a16="http://schemas.microsoft.com/office/drawing/2014/main" id="{9810B35B-64A4-4501-23AD-645E71BE940B}"/>
              </a:ext>
            </a:extLst>
          </p:cNvPr>
          <p:cNvSpPr txBox="1"/>
          <p:nvPr/>
        </p:nvSpPr>
        <p:spPr>
          <a:xfrm>
            <a:off x="6333892" y="1122647"/>
            <a:ext cx="2743200" cy="4421723"/>
          </a:xfrm>
          <a:prstGeom prst="rect">
            <a:avLst/>
          </a:prstGeom>
          <a:noFill/>
          <a:ln w="38100">
            <a:solidFill>
              <a:srgbClr val="B89068"/>
            </a:solidFill>
          </a:ln>
        </p:spPr>
        <p:txBody>
          <a:bodyPr wrap="square" rtlCol="0">
            <a:spAutoFit/>
          </a:bodyPr>
          <a:lstStyle/>
          <a:p>
            <a:pPr marL="342900" indent="-342900">
              <a:lnSpc>
                <a:spcPct val="107000"/>
              </a:lnSpc>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Israel</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Italy</a:t>
            </a:r>
          </a:p>
          <a:p>
            <a:pPr marL="342900" indent="-342900">
              <a:lnSpc>
                <a:spcPct val="107000"/>
              </a:lnSpc>
              <a:buFont typeface="Wingdings" panose="05000000000000000000" pitchFamily="2" charset="2"/>
              <a:buChar char=""/>
            </a:pPr>
            <a:r>
              <a:rPr lang="en-US" sz="2400" b="1" kern="100" dirty="0">
                <a:solidFill>
                  <a:srgbClr val="BCB08E"/>
                </a:solidFill>
                <a:latin typeface="Calibri" panose="020F0502020204030204" pitchFamily="34" charset="0"/>
                <a:ea typeface="Calibri" panose="020F0502020204030204" pitchFamily="34" charset="0"/>
                <a:cs typeface="Times New Roman" panose="02020603050405020304" pitchFamily="18" charset="0"/>
              </a:rPr>
              <a:t>Jamaica</a:t>
            </a:r>
            <a:endPar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Latvia</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Luxembourg</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Mexico</a:t>
            </a:r>
          </a:p>
          <a:p>
            <a:pPr marL="342900" indent="-342900">
              <a:lnSpc>
                <a:spcPct val="107000"/>
              </a:lnSpc>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Moldova</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Netherlands</a:t>
            </a:r>
          </a:p>
          <a:p>
            <a:pPr marL="342900" indent="-342900">
              <a:lnSpc>
                <a:spcPct val="107000"/>
              </a:lnSpc>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Panama</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Peru</a:t>
            </a:r>
          </a:p>
          <a:p>
            <a:pPr marL="342900" indent="-342900">
              <a:lnSpc>
                <a:spcPct val="107000"/>
              </a:lnSpc>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Philippines</a:t>
            </a:r>
          </a:p>
        </p:txBody>
      </p:sp>
      <p:sp>
        <p:nvSpPr>
          <p:cNvPr id="9" name="TextBox 8">
            <a:extLst>
              <a:ext uri="{FF2B5EF4-FFF2-40B4-BE49-F238E27FC236}">
                <a16:creationId xmlns:a16="http://schemas.microsoft.com/office/drawing/2014/main" id="{DB63CC38-91C4-2DCF-B4AB-BDBB1BBCA483}"/>
              </a:ext>
            </a:extLst>
          </p:cNvPr>
          <p:cNvSpPr txBox="1"/>
          <p:nvPr/>
        </p:nvSpPr>
        <p:spPr>
          <a:xfrm>
            <a:off x="9238128" y="1122646"/>
            <a:ext cx="2743200" cy="4421723"/>
          </a:xfrm>
          <a:prstGeom prst="rect">
            <a:avLst/>
          </a:prstGeom>
          <a:noFill/>
          <a:ln w="38100">
            <a:solidFill>
              <a:srgbClr val="B89068"/>
            </a:solidFill>
          </a:ln>
        </p:spPr>
        <p:txBody>
          <a:bodyPr wrap="square" rtlCol="0">
            <a:spAutoFit/>
          </a:bodyPr>
          <a:lstStyle/>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Portugal</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Russia</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Saudi Arabia</a:t>
            </a:r>
          </a:p>
          <a:p>
            <a:pPr marL="342900" indent="-342900">
              <a:lnSpc>
                <a:spcPct val="107000"/>
              </a:lnSpc>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South Korea</a:t>
            </a:r>
          </a:p>
          <a:p>
            <a:pPr marL="342900" indent="-342900">
              <a:lnSpc>
                <a:spcPct val="107000"/>
              </a:lnSpc>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Spain</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Switzerland</a:t>
            </a:r>
          </a:p>
          <a:p>
            <a:pPr marL="342900" indent="-342900">
              <a:lnSpc>
                <a:spcPct val="107000"/>
              </a:lnSpc>
              <a:buFont typeface="Wingdings" panose="05000000000000000000" pitchFamily="2" charset="2"/>
              <a:buChar char=""/>
            </a:pPr>
            <a:r>
              <a:rPr lang="en-US" sz="2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Turkey</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Uruguay</a:t>
            </a:r>
          </a:p>
          <a:p>
            <a:pPr marL="342900" indent="-342900">
              <a:lnSpc>
                <a:spcPct val="107000"/>
              </a:lnSpc>
              <a:buFont typeface="Wingdings" panose="05000000000000000000" pitchFamily="2" charset="2"/>
              <a:buChar char=""/>
            </a:pPr>
            <a:r>
              <a:rPr lang="en-US" sz="2400" b="1" kern="100" dirty="0">
                <a:solidFill>
                  <a:srgbClr val="BCB08E"/>
                </a:solidFill>
                <a:effectLst/>
                <a:latin typeface="Calibri" panose="020F0502020204030204" pitchFamily="34" charset="0"/>
                <a:ea typeface="Calibri" panose="020F0502020204030204" pitchFamily="34" charset="0"/>
                <a:cs typeface="Times New Roman" panose="02020603050405020304" pitchFamily="18" charset="0"/>
              </a:rPr>
              <a:t>Ukraine</a:t>
            </a:r>
          </a:p>
          <a:p>
            <a:pPr marL="342900" indent="-342900">
              <a:lnSpc>
                <a:spcPct val="107000"/>
              </a:lnSpc>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United Kingdom</a:t>
            </a:r>
          </a:p>
          <a:p>
            <a:pPr marL="342900" indent="-342900">
              <a:lnSpc>
                <a:spcPct val="107000"/>
              </a:lnSpc>
              <a:spcAft>
                <a:spcPts val="800"/>
              </a:spcAft>
              <a:buFont typeface="Wingdings" panose="05000000000000000000" pitchFamily="2" charset="2"/>
              <a:buChar char=""/>
            </a:pPr>
            <a:r>
              <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Venezuela</a:t>
            </a:r>
          </a:p>
        </p:txBody>
      </p:sp>
    </p:spTree>
    <p:extLst>
      <p:ext uri="{BB962C8B-B14F-4D97-AF65-F5344CB8AC3E}">
        <p14:creationId xmlns:p14="http://schemas.microsoft.com/office/powerpoint/2010/main" val="334271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F7093-97E3-C451-6AF3-8AF0827EC4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986B1D-817C-1C6E-68DD-DD246FE7FA1D}"/>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2447"/>
                </a:solidFill>
                <a:latin typeface="Imprint MT Shadow" panose="04020605060303030202" pitchFamily="82" charset="0"/>
              </a:rPr>
              <a:t>BENEFITS</a:t>
            </a:r>
          </a:p>
        </p:txBody>
      </p:sp>
      <p:sp>
        <p:nvSpPr>
          <p:cNvPr id="3" name="TextBox 2">
            <a:extLst>
              <a:ext uri="{FF2B5EF4-FFF2-40B4-BE49-F238E27FC236}">
                <a16:creationId xmlns:a16="http://schemas.microsoft.com/office/drawing/2014/main" id="{53BAC4EC-E11C-BF5F-3E10-555A0EA8EEEE}"/>
              </a:ext>
            </a:extLst>
          </p:cNvPr>
          <p:cNvSpPr txBox="1"/>
          <p:nvPr/>
        </p:nvSpPr>
        <p:spPr>
          <a:xfrm>
            <a:off x="471736" y="1116513"/>
            <a:ext cx="4585795" cy="5170646"/>
          </a:xfrm>
          <a:prstGeom prst="rect">
            <a:avLst/>
          </a:prstGeom>
          <a:noFill/>
          <a:ln w="38100">
            <a:noFill/>
          </a:ln>
        </p:spPr>
        <p:txBody>
          <a:bodyPr wrap="square" rtlCol="0">
            <a:spAutoFit/>
          </a:bodyPr>
          <a:lstStyle/>
          <a:p>
            <a:pPr marL="285750" indent="-285750">
              <a:lnSpc>
                <a:spcPct val="150000"/>
              </a:lnSpc>
              <a:buFont typeface="Wingdings" panose="05000000000000000000" pitchFamily="2" charset="2"/>
              <a:buChar char="ü"/>
            </a:pPr>
            <a:r>
              <a:rPr lang="en-US" sz="3600" dirty="0">
                <a:solidFill>
                  <a:srgbClr val="F9F8F5"/>
                </a:solidFill>
              </a:rPr>
              <a:t>  </a:t>
            </a:r>
            <a:r>
              <a:rPr lang="en-US" sz="3600" b="1" dirty="0">
                <a:solidFill>
                  <a:srgbClr val="F9F8F5"/>
                </a:solidFill>
              </a:rPr>
              <a:t>FASTER</a:t>
            </a:r>
            <a:r>
              <a:rPr lang="en-US" sz="3600" dirty="0">
                <a:solidFill>
                  <a:srgbClr val="F9F8F5"/>
                </a:solidFill>
              </a:rPr>
              <a:t> </a:t>
            </a:r>
          </a:p>
          <a:p>
            <a:pPr marL="285750" indent="-285750">
              <a:lnSpc>
                <a:spcPct val="150000"/>
              </a:lnSpc>
              <a:buFont typeface="Wingdings" panose="05000000000000000000" pitchFamily="2" charset="2"/>
              <a:buChar char="ü"/>
            </a:pPr>
            <a:r>
              <a:rPr lang="en-US" sz="3600" dirty="0">
                <a:solidFill>
                  <a:srgbClr val="F9F8F5"/>
                </a:solidFill>
              </a:rPr>
              <a:t>  </a:t>
            </a:r>
            <a:r>
              <a:rPr lang="en-US" sz="3600" b="1" dirty="0">
                <a:solidFill>
                  <a:srgbClr val="F9F8F5"/>
                </a:solidFill>
              </a:rPr>
              <a:t>MORE RELIABLE</a:t>
            </a:r>
          </a:p>
          <a:p>
            <a:pPr marL="571500" indent="-571500">
              <a:lnSpc>
                <a:spcPct val="150000"/>
              </a:lnSpc>
              <a:buFont typeface="Wingdings" panose="05000000000000000000" pitchFamily="2" charset="2"/>
              <a:buChar char="ü"/>
            </a:pPr>
            <a:r>
              <a:rPr lang="en-US" sz="3600" b="1" dirty="0">
                <a:solidFill>
                  <a:srgbClr val="F9F8F5"/>
                </a:solidFill>
              </a:rPr>
              <a:t>MORE</a:t>
            </a:r>
            <a:r>
              <a:rPr lang="en-US" sz="3600" dirty="0">
                <a:solidFill>
                  <a:srgbClr val="F9F8F5"/>
                </a:solidFill>
              </a:rPr>
              <a:t> </a:t>
            </a:r>
            <a:r>
              <a:rPr lang="en-US" sz="3600" b="1" dirty="0">
                <a:solidFill>
                  <a:srgbClr val="F9F8F5"/>
                </a:solidFill>
              </a:rPr>
              <a:t>SECURE</a:t>
            </a:r>
            <a:r>
              <a:rPr lang="en-US" sz="3600" dirty="0">
                <a:solidFill>
                  <a:srgbClr val="F9F8F5"/>
                </a:solidFill>
              </a:rPr>
              <a:t> </a:t>
            </a:r>
          </a:p>
          <a:p>
            <a:pPr marL="571500" indent="-571500">
              <a:lnSpc>
                <a:spcPct val="150000"/>
              </a:lnSpc>
              <a:buFont typeface="Wingdings" panose="05000000000000000000" pitchFamily="2" charset="2"/>
              <a:buChar char="ü"/>
            </a:pPr>
            <a:r>
              <a:rPr lang="en-US" sz="3600" b="1" dirty="0">
                <a:solidFill>
                  <a:srgbClr val="F9F8F5"/>
                </a:solidFill>
              </a:rPr>
              <a:t>LESS EXPENSIVE</a:t>
            </a:r>
          </a:p>
          <a:p>
            <a:pPr marL="800100" lvl="1" indent="-342900">
              <a:buFont typeface="Wingdings" panose="05000000000000000000" pitchFamily="2" charset="2"/>
              <a:buChar char="§"/>
            </a:pPr>
            <a:r>
              <a:rPr lang="en-US" sz="2400" dirty="0">
                <a:solidFill>
                  <a:srgbClr val="F9F8F5"/>
                </a:solidFill>
              </a:rPr>
              <a:t>  No Shipping Costs</a:t>
            </a:r>
          </a:p>
          <a:p>
            <a:pPr marL="800100" lvl="1" indent="-342900">
              <a:buFont typeface="Wingdings" panose="05000000000000000000" pitchFamily="2" charset="2"/>
              <a:buChar char="§"/>
            </a:pPr>
            <a:r>
              <a:rPr lang="en-US" sz="2400" dirty="0">
                <a:solidFill>
                  <a:srgbClr val="F9F8F5"/>
                </a:solidFill>
              </a:rPr>
              <a:t>  One e-Ap – Multiple uses</a:t>
            </a:r>
          </a:p>
          <a:p>
            <a:pPr marL="800100" lvl="1" indent="-342900">
              <a:buFont typeface="Wingdings" panose="05000000000000000000" pitchFamily="2" charset="2"/>
              <a:buChar char="§"/>
            </a:pPr>
            <a:r>
              <a:rPr lang="en-US" sz="2400" dirty="0">
                <a:solidFill>
                  <a:srgbClr val="F9F8F5"/>
                </a:solidFill>
              </a:rPr>
              <a:t>  Easily replaced if lost or            	undelivered</a:t>
            </a:r>
          </a:p>
          <a:p>
            <a:pPr marL="285750" indent="-285750">
              <a:buFont typeface="Wingdings" panose="05000000000000000000" pitchFamily="2" charset="2"/>
              <a:buChar char="ü"/>
            </a:pPr>
            <a:endParaRPr lang="en-US" dirty="0">
              <a:solidFill>
                <a:srgbClr val="B89068"/>
              </a:solidFill>
            </a:endParaRPr>
          </a:p>
        </p:txBody>
      </p:sp>
      <p:sp>
        <p:nvSpPr>
          <p:cNvPr id="5" name="TextBox 4">
            <a:extLst>
              <a:ext uri="{FF2B5EF4-FFF2-40B4-BE49-F238E27FC236}">
                <a16:creationId xmlns:a16="http://schemas.microsoft.com/office/drawing/2014/main" id="{B6977836-3AC8-2BDF-4382-EA6AAA277064}"/>
              </a:ext>
            </a:extLst>
          </p:cNvPr>
          <p:cNvSpPr txBox="1"/>
          <p:nvPr/>
        </p:nvSpPr>
        <p:spPr>
          <a:xfrm>
            <a:off x="471736" y="210574"/>
            <a:ext cx="3680022" cy="769441"/>
          </a:xfrm>
          <a:prstGeom prst="rect">
            <a:avLst/>
          </a:prstGeom>
          <a:noFill/>
        </p:spPr>
        <p:txBody>
          <a:bodyPr wrap="square" rtlCol="0">
            <a:spAutoFit/>
          </a:bodyPr>
          <a:lstStyle/>
          <a:p>
            <a:pPr algn="just"/>
            <a:r>
              <a:rPr lang="en-US" sz="4400" dirty="0">
                <a:solidFill>
                  <a:srgbClr val="B89068"/>
                </a:solidFill>
                <a:latin typeface="Imprint MT Shadow" panose="04020605060303030202" pitchFamily="82" charset="0"/>
              </a:rPr>
              <a:t>CUSTOMER</a:t>
            </a:r>
            <a:endParaRPr lang="en-US" sz="3200" dirty="0">
              <a:solidFill>
                <a:srgbClr val="B89068"/>
              </a:solidFill>
              <a:latin typeface="Imprint MT Shadow" panose="04020605060303030202" pitchFamily="82" charset="0"/>
            </a:endParaRPr>
          </a:p>
        </p:txBody>
      </p:sp>
      <p:sp>
        <p:nvSpPr>
          <p:cNvPr id="7" name="TextBox 6">
            <a:extLst>
              <a:ext uri="{FF2B5EF4-FFF2-40B4-BE49-F238E27FC236}">
                <a16:creationId xmlns:a16="http://schemas.microsoft.com/office/drawing/2014/main" id="{8C1B354C-318F-EB61-0206-BC7D885E456E}"/>
              </a:ext>
            </a:extLst>
          </p:cNvPr>
          <p:cNvSpPr txBox="1"/>
          <p:nvPr/>
        </p:nvSpPr>
        <p:spPr>
          <a:xfrm>
            <a:off x="5731153" y="1374291"/>
            <a:ext cx="5787225" cy="433965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600" dirty="0">
                <a:solidFill>
                  <a:srgbClr val="F9F8F5"/>
                </a:solidFill>
              </a:rPr>
              <a:t>  </a:t>
            </a:r>
            <a:r>
              <a:rPr lang="en-US" sz="3600" b="1" dirty="0">
                <a:solidFill>
                  <a:srgbClr val="F9F8F5"/>
                </a:solidFill>
              </a:rPr>
              <a:t>FASTER</a:t>
            </a:r>
          </a:p>
          <a:p>
            <a:pPr marL="285750" indent="-285750">
              <a:lnSpc>
                <a:spcPct val="150000"/>
              </a:lnSpc>
              <a:buFont typeface="Wingdings" panose="05000000000000000000" pitchFamily="2" charset="2"/>
              <a:buChar char="ü"/>
            </a:pPr>
            <a:r>
              <a:rPr lang="en-US" sz="3600" b="1" dirty="0">
                <a:solidFill>
                  <a:srgbClr val="F9F8F5"/>
                </a:solidFill>
              </a:rPr>
              <a:t>  MORE SECURE</a:t>
            </a:r>
          </a:p>
          <a:p>
            <a:pPr marL="285750" indent="-285750">
              <a:lnSpc>
                <a:spcPct val="150000"/>
              </a:lnSpc>
              <a:buFont typeface="Wingdings" panose="05000000000000000000" pitchFamily="2" charset="2"/>
              <a:buChar char="ü"/>
            </a:pPr>
            <a:r>
              <a:rPr lang="en-US" sz="3600" b="1" dirty="0">
                <a:solidFill>
                  <a:srgbClr val="F9F8F5"/>
                </a:solidFill>
              </a:rPr>
              <a:t>  LESS STRESS </a:t>
            </a:r>
          </a:p>
          <a:p>
            <a:pPr marL="800100" lvl="1" indent="-342900">
              <a:buFont typeface="Wingdings" panose="05000000000000000000" pitchFamily="2" charset="2"/>
              <a:buChar char="§"/>
            </a:pPr>
            <a:r>
              <a:rPr lang="en-US" sz="2400" dirty="0">
                <a:solidFill>
                  <a:srgbClr val="F9F8F5"/>
                </a:solidFill>
              </a:rPr>
              <a:t>No Paper Handling</a:t>
            </a:r>
          </a:p>
          <a:p>
            <a:pPr marL="800100" lvl="1" indent="-342900">
              <a:buFont typeface="Wingdings" panose="05000000000000000000" pitchFamily="2" charset="2"/>
              <a:buChar char="§"/>
            </a:pPr>
            <a:r>
              <a:rPr lang="en-US" sz="2400" dirty="0">
                <a:solidFill>
                  <a:schemeClr val="bg1"/>
                </a:solidFill>
              </a:rPr>
              <a:t>No lost documents</a:t>
            </a:r>
          </a:p>
          <a:p>
            <a:pPr marL="285750" indent="-285750">
              <a:lnSpc>
                <a:spcPct val="150000"/>
              </a:lnSpc>
              <a:buFont typeface="Wingdings" panose="05000000000000000000" pitchFamily="2" charset="2"/>
              <a:buChar char="ü"/>
            </a:pPr>
            <a:r>
              <a:rPr lang="en-US" sz="3600" b="1" dirty="0">
                <a:solidFill>
                  <a:srgbClr val="F9F8F5"/>
                </a:solidFill>
              </a:rPr>
              <a:t>  MORE EFFICIENT</a:t>
            </a:r>
          </a:p>
          <a:p>
            <a:pPr lvl="1"/>
            <a:endParaRPr lang="en-US" sz="1200" dirty="0">
              <a:solidFill>
                <a:srgbClr val="F9F8F5"/>
              </a:solidFill>
            </a:endParaRPr>
          </a:p>
        </p:txBody>
      </p:sp>
      <p:cxnSp>
        <p:nvCxnSpPr>
          <p:cNvPr id="9" name="Straight Connector 8">
            <a:extLst>
              <a:ext uri="{FF2B5EF4-FFF2-40B4-BE49-F238E27FC236}">
                <a16:creationId xmlns:a16="http://schemas.microsoft.com/office/drawing/2014/main" id="{65F40266-CBFD-F07E-E8B6-047868199E2C}"/>
              </a:ext>
            </a:extLst>
          </p:cNvPr>
          <p:cNvCxnSpPr/>
          <p:nvPr/>
        </p:nvCxnSpPr>
        <p:spPr>
          <a:xfrm>
            <a:off x="5286456" y="1853980"/>
            <a:ext cx="0" cy="3510500"/>
          </a:xfrm>
          <a:prstGeom prst="line">
            <a:avLst/>
          </a:prstGeom>
          <a:ln w="57150">
            <a:solidFill>
              <a:srgbClr val="B89068"/>
            </a:soli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E80BBDD4-A8FD-1F4D-849B-B0D8DC8D1D94}"/>
              </a:ext>
            </a:extLst>
          </p:cNvPr>
          <p:cNvSpPr txBox="1"/>
          <p:nvPr/>
        </p:nvSpPr>
        <p:spPr>
          <a:xfrm>
            <a:off x="5286454" y="0"/>
            <a:ext cx="6799527" cy="1446550"/>
          </a:xfrm>
          <a:prstGeom prst="rect">
            <a:avLst/>
          </a:prstGeom>
          <a:noFill/>
        </p:spPr>
        <p:txBody>
          <a:bodyPr wrap="square" rtlCol="0">
            <a:spAutoFit/>
          </a:bodyPr>
          <a:lstStyle/>
          <a:p>
            <a:pPr algn="ctr"/>
            <a:r>
              <a:rPr lang="en-US" sz="4400" dirty="0">
                <a:solidFill>
                  <a:srgbClr val="B89068"/>
                </a:solidFill>
                <a:latin typeface="Imprint MT Shadow" panose="04020605060303030202" pitchFamily="82" charset="0"/>
              </a:rPr>
              <a:t>COMPETENT AUTHORITY</a:t>
            </a:r>
            <a:endParaRPr lang="en-US" sz="4400" dirty="0"/>
          </a:p>
        </p:txBody>
      </p:sp>
    </p:spTree>
    <p:extLst>
      <p:ext uri="{BB962C8B-B14F-4D97-AF65-F5344CB8AC3E}">
        <p14:creationId xmlns:p14="http://schemas.microsoft.com/office/powerpoint/2010/main" val="39838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44DF4-602F-30B9-F09A-0BF757B4D8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145B84-8E79-FC06-A773-109486BA19B8}"/>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447"/>
                </a:solidFill>
                <a:latin typeface="Imprint MT Shadow" panose="04020605060303030202" pitchFamily="82" charset="0"/>
              </a:rPr>
              <a:t>STORIES BEHIND THE NUMBERS</a:t>
            </a:r>
          </a:p>
        </p:txBody>
      </p:sp>
      <p:sp>
        <p:nvSpPr>
          <p:cNvPr id="5" name="TextBox 4">
            <a:extLst>
              <a:ext uri="{FF2B5EF4-FFF2-40B4-BE49-F238E27FC236}">
                <a16:creationId xmlns:a16="http://schemas.microsoft.com/office/drawing/2014/main" id="{107C9FC9-42F5-1299-79C2-875C74EF10B1}"/>
              </a:ext>
            </a:extLst>
          </p:cNvPr>
          <p:cNvSpPr txBox="1"/>
          <p:nvPr/>
        </p:nvSpPr>
        <p:spPr>
          <a:xfrm>
            <a:off x="545136" y="357098"/>
            <a:ext cx="10625559" cy="60631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dirty="0">
                <a:solidFill>
                  <a:srgbClr val="F2D9A6"/>
                </a:solidFill>
              </a:rPr>
              <a:t>A Montana company contracted with the government of South Korea to provide 45 trained forest firefighters during the peak fire season.  They needed all personnel to have FBI background checks submitted prior to departure in 30 days</a:t>
            </a:r>
            <a:r>
              <a:rPr kumimoji="0" lang="en-US" sz="3200" b="0" i="0" u="none" strike="noStrike" kern="1200" cap="none" spc="0" normalizeH="0" baseline="0" noProof="0" dirty="0">
                <a:ln>
                  <a:noFill/>
                </a:ln>
                <a:solidFill>
                  <a:srgbClr val="F2D9A6"/>
                </a:solidFill>
                <a:effectLst/>
                <a:uLnTx/>
                <a:uFillTx/>
                <a:latin typeface="Calibri" panose="020F0502020204030204"/>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400" dirty="0">
              <a:solidFill>
                <a:srgbClr val="F2D9A6"/>
              </a:solidFill>
              <a:latin typeface="Calibri" panose="020F0502020204030204"/>
            </a:endParaRPr>
          </a:p>
          <a:p>
            <a:pPr defTabSz="457200">
              <a:defRPr/>
            </a:pPr>
            <a:r>
              <a:rPr kumimoji="0" lang="en-US" sz="3200" b="1" i="0" u="none" strike="noStrike" kern="1200" cap="none" spc="0" normalizeH="0" baseline="0" noProof="0" dirty="0">
                <a:ln>
                  <a:noFill/>
                </a:ln>
                <a:solidFill>
                  <a:srgbClr val="F2D9A6"/>
                </a:solidFill>
                <a:effectLst>
                  <a:outerShdw blurRad="38100" dist="38100" dir="2700000" algn="tl">
                    <a:srgbClr val="000000">
                      <a:alpha val="43137"/>
                    </a:srgbClr>
                  </a:outerShdw>
                </a:effectLst>
                <a:uLnTx/>
                <a:uFillTx/>
                <a:ea typeface="+mn-ea"/>
                <a:cs typeface="+mn-cs"/>
              </a:rPr>
              <a:t>THE PROCESS</a:t>
            </a:r>
            <a:r>
              <a:rPr kumimoji="0" lang="en-US" sz="2400" b="0" i="0" u="none" strike="noStrike" kern="1200" cap="none" spc="0" normalizeH="0" baseline="0" noProof="0" dirty="0">
                <a:ln>
                  <a:noFill/>
                </a:ln>
                <a:solidFill>
                  <a:srgbClr val="F2D9A6"/>
                </a:solidFill>
                <a:effectLst/>
                <a:uLnTx/>
                <a:uFillTx/>
                <a:ea typeface="+mn-ea"/>
                <a:cs typeface="+mn-cs"/>
              </a:rPr>
              <a:t>:</a:t>
            </a:r>
          </a:p>
          <a:p>
            <a:pPr lvl="1" defTabSz="457200">
              <a:defRPr/>
            </a:pPr>
            <a:r>
              <a:rPr lang="en-US" sz="2800" b="1" dirty="0">
                <a:solidFill>
                  <a:srgbClr val="F9F8F5"/>
                </a:solidFill>
                <a:effectLst>
                  <a:outerShdw blurRad="38100" dist="38100" dir="2700000" algn="tl">
                    <a:srgbClr val="000000">
                      <a:alpha val="43137"/>
                    </a:srgbClr>
                  </a:outerShdw>
                </a:effectLst>
              </a:rPr>
              <a:t>Day 1</a:t>
            </a:r>
            <a:r>
              <a:rPr lang="en-US" sz="2800" dirty="0">
                <a:solidFill>
                  <a:srgbClr val="F2D9A6"/>
                </a:solidFill>
                <a:effectLst>
                  <a:outerShdw blurRad="38100" dist="38100" dir="2700000" algn="tl">
                    <a:srgbClr val="000000">
                      <a:alpha val="43137"/>
                    </a:srgbClr>
                  </a:outerShdw>
                </a:effectLst>
              </a:rPr>
              <a:t>: Employee obtains fingerprints locally </a:t>
            </a:r>
          </a:p>
          <a:p>
            <a:pPr marL="1714500" lvl="3" indent="-342900" defTabSz="457200">
              <a:buFont typeface="Wingdings" panose="05000000000000000000" pitchFamily="2" charset="2"/>
              <a:buChar char="ü"/>
              <a:defRPr/>
            </a:pPr>
            <a:r>
              <a:rPr lang="en-US" sz="2800" dirty="0">
                <a:solidFill>
                  <a:srgbClr val="F2D9A6"/>
                </a:solidFill>
                <a:effectLst>
                  <a:outerShdw blurRad="38100" dist="38100" dir="2700000" algn="tl">
                    <a:srgbClr val="000000">
                      <a:alpha val="43137"/>
                    </a:srgbClr>
                  </a:outerShdw>
                </a:effectLst>
              </a:rPr>
              <a:t> Contractor sends the electronic fingerprint card to the FBI </a:t>
            </a:r>
          </a:p>
          <a:p>
            <a:pPr marL="1714500" lvl="3" indent="-342900" defTabSz="457200">
              <a:buFont typeface="Wingdings" panose="05000000000000000000" pitchFamily="2" charset="2"/>
              <a:buChar char="ü"/>
              <a:defRPr/>
            </a:pPr>
            <a:r>
              <a:rPr lang="en-US" sz="2800" dirty="0">
                <a:solidFill>
                  <a:srgbClr val="F2D9A6"/>
                </a:solidFill>
                <a:effectLst>
                  <a:outerShdw blurRad="38100" dist="38100" dir="2700000" algn="tl">
                    <a:srgbClr val="000000">
                      <a:alpha val="43137"/>
                    </a:srgbClr>
                  </a:outerShdw>
                </a:effectLst>
              </a:rPr>
              <a:t>Electronic FBI report returned to Contractor</a:t>
            </a:r>
          </a:p>
          <a:p>
            <a:pPr lvl="1" defTabSz="457200">
              <a:defRPr/>
            </a:pPr>
            <a:r>
              <a:rPr lang="en-US" sz="2800" b="1" dirty="0">
                <a:solidFill>
                  <a:srgbClr val="F9F8F5"/>
                </a:solidFill>
                <a:effectLst>
                  <a:outerShdw blurRad="38100" dist="38100" dir="2700000" algn="tl">
                    <a:srgbClr val="000000">
                      <a:alpha val="43137"/>
                    </a:srgbClr>
                  </a:outerShdw>
                </a:effectLst>
              </a:rPr>
              <a:t>Day 2</a:t>
            </a:r>
            <a:r>
              <a:rPr lang="en-US" sz="2800" dirty="0">
                <a:solidFill>
                  <a:srgbClr val="F2D9A6"/>
                </a:solidFill>
                <a:effectLst>
                  <a:outerShdw blurRad="38100" dist="38100" dir="2700000" algn="tl">
                    <a:srgbClr val="000000">
                      <a:alpha val="43137"/>
                    </a:srgbClr>
                  </a:outerShdw>
                </a:effectLst>
              </a:rPr>
              <a:t>: FBI file sent to MT SOS for notarization and </a:t>
            </a:r>
            <a:r>
              <a:rPr lang="en-US" sz="2800" dirty="0" err="1">
                <a:solidFill>
                  <a:srgbClr val="F2D9A6"/>
                </a:solidFill>
                <a:effectLst>
                  <a:outerShdw blurRad="38100" dist="38100" dir="2700000" algn="tl">
                    <a:srgbClr val="000000">
                      <a:alpha val="43137"/>
                    </a:srgbClr>
                  </a:outerShdw>
                </a:effectLst>
              </a:rPr>
              <a:t>apostillisation</a:t>
            </a:r>
            <a:endParaRPr lang="en-US" sz="2800" dirty="0">
              <a:solidFill>
                <a:srgbClr val="F2D9A6"/>
              </a:solidFill>
              <a:effectLst>
                <a:outerShdw blurRad="38100" dist="38100" dir="2700000" algn="tl">
                  <a:srgbClr val="000000">
                    <a:alpha val="43137"/>
                  </a:srgbClr>
                </a:outerShdw>
              </a:effectLst>
            </a:endParaRPr>
          </a:p>
          <a:p>
            <a:pPr marL="1714500" lvl="3" indent="-342900" defTabSz="457200">
              <a:buFont typeface="Wingdings" panose="05000000000000000000" pitchFamily="2" charset="2"/>
              <a:buChar char="ü"/>
              <a:defRPr/>
            </a:pPr>
            <a:r>
              <a:rPr lang="en-US" sz="2800" dirty="0">
                <a:solidFill>
                  <a:srgbClr val="F2D9A6"/>
                </a:solidFill>
                <a:effectLst>
                  <a:outerShdw blurRad="38100" dist="38100" dir="2700000" algn="tl">
                    <a:srgbClr val="000000">
                      <a:alpha val="43137"/>
                    </a:srgbClr>
                  </a:outerShdw>
                </a:effectLst>
              </a:rPr>
              <a:t>Completed e-APP returned to Contractor</a:t>
            </a:r>
          </a:p>
          <a:p>
            <a:pPr lvl="1" defTabSz="457200">
              <a:defRPr/>
            </a:pPr>
            <a:r>
              <a:rPr lang="en-US" sz="2800" b="1" dirty="0">
                <a:solidFill>
                  <a:srgbClr val="F9F8F5"/>
                </a:solidFill>
                <a:effectLst>
                  <a:outerShdw blurRad="38100" dist="38100" dir="2700000" algn="tl">
                    <a:srgbClr val="000000">
                      <a:alpha val="43137"/>
                    </a:srgbClr>
                  </a:outerShdw>
                </a:effectLst>
              </a:rPr>
              <a:t>Day 3</a:t>
            </a:r>
            <a:r>
              <a:rPr lang="en-US" sz="2800" b="1" dirty="0">
                <a:solidFill>
                  <a:srgbClr val="F2D9A6"/>
                </a:solidFill>
                <a:effectLst>
                  <a:outerShdw blurRad="38100" dist="38100" dir="2700000" algn="tl">
                    <a:srgbClr val="000000">
                      <a:alpha val="43137"/>
                    </a:srgbClr>
                  </a:outerShdw>
                </a:effectLst>
              </a:rPr>
              <a:t>: File sent to South Korea Forest Service and accepted</a:t>
            </a:r>
          </a:p>
          <a:p>
            <a:pPr marL="1828800" marR="0" lvl="4"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D9A6"/>
              </a:solidFill>
              <a:effectLst/>
              <a:uLnTx/>
              <a:uFillTx/>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2D9A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8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anim calcmode="lin" valueType="num">
                                      <p:cBhvr>
                                        <p:cTn id="8"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000"/>
                                        <p:tgtEl>
                                          <p:spTgt spid="5">
                                            <p:txEl>
                                              <p:pRg st="3" end="3"/>
                                            </p:txEl>
                                          </p:spTgt>
                                        </p:tgtEl>
                                      </p:cBhvr>
                                    </p:animEffect>
                                    <p:anim calcmode="lin" valueType="num">
                                      <p:cBhvr>
                                        <p:cTn id="1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2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anim calcmode="lin" valueType="num">
                                      <p:cBhvr>
                                        <p:cTn id="18"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2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anim calcmode="lin" valueType="num">
                                      <p:cBhvr>
                                        <p:cTn id="2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500"/>
                                        <p:tgtEl>
                                          <p:spTgt spid="5">
                                            <p:txEl>
                                              <p:pRg st="6" end="6"/>
                                            </p:txEl>
                                          </p:spTgt>
                                        </p:tgtEl>
                                      </p:cBhvr>
                                    </p:animEffect>
                                    <p:anim calcmode="lin" valueType="num">
                                      <p:cBhvr>
                                        <p:cTn id="30" dur="1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5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2000"/>
                                        <p:tgtEl>
                                          <p:spTgt spid="5">
                                            <p:txEl>
                                              <p:pRg st="7" end="7"/>
                                            </p:txEl>
                                          </p:spTgt>
                                        </p:tgtEl>
                                      </p:cBhvr>
                                    </p:animEffect>
                                    <p:anim calcmode="lin" valueType="num">
                                      <p:cBhvr>
                                        <p:cTn id="35"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2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AA75-1700-953E-C1F8-A25A4A8141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65D0DE-41D1-C5E5-641B-390C35913C51}"/>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447"/>
                </a:solidFill>
                <a:latin typeface="Imprint MT Shadow" panose="04020605060303030202" pitchFamily="82" charset="0"/>
              </a:rPr>
              <a:t>STORIES BEHIND THE NUMBERS</a:t>
            </a:r>
          </a:p>
        </p:txBody>
      </p:sp>
      <p:sp>
        <p:nvSpPr>
          <p:cNvPr id="4" name="TextBox 3">
            <a:extLst>
              <a:ext uri="{FF2B5EF4-FFF2-40B4-BE49-F238E27FC236}">
                <a16:creationId xmlns:a16="http://schemas.microsoft.com/office/drawing/2014/main" id="{4AB18D0C-05F5-A5E2-F9BA-28943379A261}"/>
              </a:ext>
            </a:extLst>
          </p:cNvPr>
          <p:cNvSpPr txBox="1"/>
          <p:nvPr/>
        </p:nvSpPr>
        <p:spPr>
          <a:xfrm>
            <a:off x="161365" y="47166"/>
            <a:ext cx="11781083" cy="507831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D9A6"/>
                </a:solidFill>
                <a:effectLst/>
                <a:uLnTx/>
                <a:uFillTx/>
                <a:latin typeface="Imprint MT Shadow" panose="04020605060303030202" pitchFamily="82" charset="0"/>
              </a:rPr>
              <a:t>Financial Dossier – Paper Process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D9A6"/>
                </a:solidFill>
                <a:effectLst/>
                <a:uLnTx/>
                <a:uFillTx/>
                <a:latin typeface="Imprint MT Shadow" panose="04020605060303030202" pitchFamily="82" charset="0"/>
              </a:rPr>
              <a:t>Registering a Business Abroad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BFBF3"/>
                </a:solidFill>
                <a:effectLst/>
                <a:uLnTx/>
                <a:uFillTx/>
                <a:ea typeface="+mn-ea"/>
                <a:cs typeface="+mn-cs"/>
              </a:rPr>
              <a:t>(6 documents, 3 states, 2 countries)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BFBF3"/>
              </a:solidFill>
              <a:effectLst/>
              <a:uLnTx/>
              <a:uFillTx/>
              <a:ea typeface="+mn-ea"/>
              <a:cs typeface="+mn-cs"/>
            </a:endParaRPr>
          </a:p>
          <a:p>
            <a:pPr lvl="1" defTabSz="457200">
              <a:defRPr/>
            </a:pPr>
            <a:r>
              <a:rPr lang="en-US" sz="3200" dirty="0">
                <a:solidFill>
                  <a:srgbClr val="F2D9A6"/>
                </a:solidFill>
              </a:rPr>
              <a:t>Law firm in </a:t>
            </a:r>
            <a:r>
              <a:rPr lang="en-US" sz="3200" b="1" dirty="0">
                <a:solidFill>
                  <a:srgbClr val="FBFBF3"/>
                </a:solidFill>
              </a:rPr>
              <a:t>California</a:t>
            </a:r>
            <a:endParaRPr lang="en-US" sz="3200" dirty="0">
              <a:solidFill>
                <a:srgbClr val="FBFBF3"/>
              </a:solidFill>
            </a:endParaRPr>
          </a:p>
          <a:p>
            <a:pPr lvl="1" defTabSz="457200">
              <a:defRPr/>
            </a:pPr>
            <a:r>
              <a:rPr lang="en-US" sz="3200" dirty="0">
                <a:solidFill>
                  <a:srgbClr val="F2D9A6"/>
                </a:solidFill>
              </a:rPr>
              <a:t>Company registered in </a:t>
            </a:r>
            <a:r>
              <a:rPr lang="en-US" sz="3200" b="1" dirty="0">
                <a:solidFill>
                  <a:srgbClr val="FBFBF3"/>
                </a:solidFill>
              </a:rPr>
              <a:t>Texas</a:t>
            </a:r>
            <a:endParaRPr lang="en-US" sz="3200" dirty="0">
              <a:solidFill>
                <a:srgbClr val="FBFBF3"/>
              </a:solidFill>
            </a:endParaRPr>
          </a:p>
          <a:p>
            <a:pPr lvl="1" defTabSz="457200">
              <a:defRPr/>
            </a:pPr>
            <a:r>
              <a:rPr lang="en-US" sz="3200" dirty="0">
                <a:solidFill>
                  <a:srgbClr val="F2D9A6"/>
                </a:solidFill>
              </a:rPr>
              <a:t>Principals located in </a:t>
            </a:r>
            <a:r>
              <a:rPr lang="en-US" sz="3200" b="1" dirty="0">
                <a:solidFill>
                  <a:srgbClr val="FBFBF3"/>
                </a:solidFill>
              </a:rPr>
              <a:t>California</a:t>
            </a:r>
            <a:r>
              <a:rPr lang="en-US" sz="3200" dirty="0">
                <a:solidFill>
                  <a:srgbClr val="F2D9A6"/>
                </a:solidFill>
              </a:rPr>
              <a:t> and </a:t>
            </a:r>
            <a:r>
              <a:rPr lang="en-US" sz="3200" b="1" dirty="0">
                <a:solidFill>
                  <a:srgbClr val="FBFBF3"/>
                </a:solidFill>
              </a:rPr>
              <a:t>Peru</a:t>
            </a:r>
            <a:endParaRPr lang="en-US" sz="3200" dirty="0">
              <a:solidFill>
                <a:srgbClr val="FBFBF3"/>
              </a:solidFill>
            </a:endParaRPr>
          </a:p>
          <a:p>
            <a:pPr lvl="1" defTabSz="457200">
              <a:defRPr/>
            </a:pPr>
            <a:r>
              <a:rPr lang="en-US" sz="3200" dirty="0">
                <a:solidFill>
                  <a:srgbClr val="F2D9A6"/>
                </a:solidFill>
              </a:rPr>
              <a:t>Notaries in </a:t>
            </a:r>
            <a:r>
              <a:rPr lang="en-US" sz="3200" b="1" dirty="0">
                <a:solidFill>
                  <a:srgbClr val="FBFBF3"/>
                </a:solidFill>
              </a:rPr>
              <a:t>California</a:t>
            </a:r>
            <a:r>
              <a:rPr lang="en-US" sz="3200" dirty="0">
                <a:solidFill>
                  <a:srgbClr val="F2D9A6"/>
                </a:solidFill>
              </a:rPr>
              <a:t> and </a:t>
            </a:r>
            <a:r>
              <a:rPr lang="en-US" sz="3200" b="1" dirty="0">
                <a:solidFill>
                  <a:srgbClr val="FBFBF3"/>
                </a:solidFill>
              </a:rPr>
              <a:t>Montana </a:t>
            </a:r>
            <a:r>
              <a:rPr lang="en-US" sz="2800" dirty="0">
                <a:solidFill>
                  <a:srgbClr val="FBFBF3"/>
                </a:solidFill>
              </a:rPr>
              <a:t>(RON)</a:t>
            </a:r>
          </a:p>
          <a:p>
            <a:pPr lvl="1" defTabSz="457200">
              <a:defRPr/>
            </a:pPr>
            <a:r>
              <a:rPr lang="en-US" sz="3200" dirty="0">
                <a:solidFill>
                  <a:srgbClr val="F2D9A6"/>
                </a:solidFill>
              </a:rPr>
              <a:t>Transaction in </a:t>
            </a:r>
            <a:r>
              <a:rPr lang="en-US" sz="3200" b="1" dirty="0">
                <a:solidFill>
                  <a:srgbClr val="FBFBF3"/>
                </a:solidFill>
              </a:rPr>
              <a:t>Turkey</a:t>
            </a:r>
          </a:p>
          <a:p>
            <a:pPr marL="1257300" lvl="2" indent="-342900" defTabSz="457200">
              <a:buFont typeface="Wingdings" panose="05000000000000000000" pitchFamily="2" charset="2"/>
              <a:buChar char="Ø"/>
              <a:defRPr/>
            </a:pPr>
            <a:endParaRPr lang="en-US" sz="1200" b="1" dirty="0">
              <a:solidFill>
                <a:srgbClr val="F2D9A6"/>
              </a:solidFill>
            </a:endParaRPr>
          </a:p>
        </p:txBody>
      </p:sp>
      <p:sp>
        <p:nvSpPr>
          <p:cNvPr id="5" name="TextBox 4">
            <a:extLst>
              <a:ext uri="{FF2B5EF4-FFF2-40B4-BE49-F238E27FC236}">
                <a16:creationId xmlns:a16="http://schemas.microsoft.com/office/drawing/2014/main" id="{CE1F03C3-82A0-FAF2-8EE0-E430BE5DFBD8}"/>
              </a:ext>
            </a:extLst>
          </p:cNvPr>
          <p:cNvSpPr txBox="1"/>
          <p:nvPr/>
        </p:nvSpPr>
        <p:spPr>
          <a:xfrm>
            <a:off x="8232649" y="2205051"/>
            <a:ext cx="3591824" cy="2554545"/>
          </a:xfrm>
          <a:prstGeom prst="rect">
            <a:avLst/>
          </a:prstGeom>
          <a:solidFill>
            <a:schemeClr val="bg1"/>
          </a:solidFill>
          <a:ln w="38100">
            <a:solidFill>
              <a:srgbClr val="B89068"/>
            </a:solidFill>
          </a:ln>
        </p:spPr>
        <p:txBody>
          <a:bodyPr wrap="square" rtlCol="0">
            <a:spAutoFit/>
          </a:bodyPr>
          <a:lstStyle/>
          <a:p>
            <a:pPr algn="ctr"/>
            <a:r>
              <a:rPr lang="en-US" sz="4000" b="1" dirty="0">
                <a:solidFill>
                  <a:srgbClr val="002447"/>
                </a:solidFill>
                <a:effectLst>
                  <a:outerShdw blurRad="38100" dist="38100" dir="2700000" algn="tl">
                    <a:srgbClr val="000000">
                      <a:alpha val="43137"/>
                    </a:srgbClr>
                  </a:outerShdw>
                </a:effectLst>
                <a:latin typeface="Bradley Hand ITC" panose="03070402050302030203" pitchFamily="66" charset="0"/>
              </a:rPr>
              <a:t>Minimum</a:t>
            </a:r>
          </a:p>
          <a:p>
            <a:pPr algn="ctr"/>
            <a:r>
              <a:rPr lang="en-US" sz="4000" b="1" dirty="0">
                <a:solidFill>
                  <a:srgbClr val="002447"/>
                </a:solidFill>
                <a:effectLst>
                  <a:outerShdw blurRad="38100" dist="38100" dir="2700000" algn="tl">
                    <a:srgbClr val="000000">
                      <a:alpha val="43137"/>
                    </a:srgbClr>
                  </a:outerShdw>
                </a:effectLst>
                <a:latin typeface="Bradley Hand ITC" panose="03070402050302030203" pitchFamily="66" charset="0"/>
              </a:rPr>
              <a:t>At least </a:t>
            </a:r>
          </a:p>
          <a:p>
            <a:pPr algn="ctr"/>
            <a:r>
              <a:rPr lang="en-US" sz="4000" b="1" dirty="0">
                <a:solidFill>
                  <a:srgbClr val="002447"/>
                </a:solidFill>
                <a:effectLst>
                  <a:outerShdw blurRad="38100" dist="38100" dir="2700000" algn="tl">
                    <a:srgbClr val="000000">
                      <a:alpha val="43137"/>
                    </a:srgbClr>
                  </a:outerShdw>
                </a:effectLst>
                <a:latin typeface="Bradley Hand ITC" panose="03070402050302030203" pitchFamily="66" charset="0"/>
              </a:rPr>
              <a:t>24 – 30 days*</a:t>
            </a:r>
          </a:p>
          <a:p>
            <a:pPr algn="ctr"/>
            <a:r>
              <a:rPr lang="en-US" sz="4000" b="1" dirty="0">
                <a:solidFill>
                  <a:srgbClr val="002447"/>
                </a:solidFill>
                <a:effectLst>
                  <a:outerShdw blurRad="38100" dist="38100" dir="2700000" algn="tl">
                    <a:srgbClr val="000000">
                      <a:alpha val="43137"/>
                    </a:srgbClr>
                  </a:outerShdw>
                </a:effectLst>
                <a:latin typeface="Bradley Hand ITC" panose="03070402050302030203" pitchFamily="66" charset="0"/>
              </a:rPr>
              <a:t>$650 - $????</a:t>
            </a:r>
          </a:p>
        </p:txBody>
      </p:sp>
      <p:sp>
        <p:nvSpPr>
          <p:cNvPr id="6" name="TextBox 5">
            <a:extLst>
              <a:ext uri="{FF2B5EF4-FFF2-40B4-BE49-F238E27FC236}">
                <a16:creationId xmlns:a16="http://schemas.microsoft.com/office/drawing/2014/main" id="{767F7304-D705-4513-2E61-BD8C7F8563BA}"/>
              </a:ext>
            </a:extLst>
          </p:cNvPr>
          <p:cNvSpPr txBox="1"/>
          <p:nvPr/>
        </p:nvSpPr>
        <p:spPr>
          <a:xfrm>
            <a:off x="-249552" y="5487115"/>
            <a:ext cx="12192000" cy="523220"/>
          </a:xfrm>
          <a:prstGeom prst="rect">
            <a:avLst/>
          </a:prstGeom>
          <a:noFill/>
        </p:spPr>
        <p:txBody>
          <a:bodyPr wrap="square" rtlCol="0">
            <a:spAutoFit/>
          </a:bodyPr>
          <a:lstStyle/>
          <a:p>
            <a:pPr algn="r"/>
            <a:r>
              <a:rPr lang="en-US" sz="2800" dirty="0">
                <a:solidFill>
                  <a:srgbClr val="FBFBF3"/>
                </a:solidFill>
              </a:rPr>
              <a:t>* </a:t>
            </a:r>
            <a:r>
              <a:rPr lang="en-US" sz="2800" b="1" i="1" dirty="0">
                <a:solidFill>
                  <a:schemeClr val="bg1"/>
                </a:solidFill>
                <a:latin typeface="Bradley Hand ITC" panose="03070402050302030203" pitchFamily="66" charset="0"/>
              </a:rPr>
              <a:t>…and hope nothing gets lost in the mail along the way</a:t>
            </a:r>
          </a:p>
        </p:txBody>
      </p:sp>
    </p:spTree>
    <p:extLst>
      <p:ext uri="{BB962C8B-B14F-4D97-AF65-F5344CB8AC3E}">
        <p14:creationId xmlns:p14="http://schemas.microsoft.com/office/powerpoint/2010/main" val="22449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A27A-DF9E-B3F6-CB19-0294DE0D7F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42A71F-DD32-D997-97D6-D7A0C3EFF44C}"/>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447"/>
                </a:solidFill>
                <a:latin typeface="Imprint MT Shadow" panose="04020605060303030202" pitchFamily="82" charset="0"/>
              </a:rPr>
              <a:t>STORIES BEHIND THE NUMBERS</a:t>
            </a:r>
          </a:p>
        </p:txBody>
      </p:sp>
      <p:sp>
        <p:nvSpPr>
          <p:cNvPr id="7" name="TextBox 6">
            <a:extLst>
              <a:ext uri="{FF2B5EF4-FFF2-40B4-BE49-F238E27FC236}">
                <a16:creationId xmlns:a16="http://schemas.microsoft.com/office/drawing/2014/main" id="{BBB29102-AA3D-61D5-CA3F-8C58A71BB0DA}"/>
              </a:ext>
            </a:extLst>
          </p:cNvPr>
          <p:cNvSpPr txBox="1"/>
          <p:nvPr/>
        </p:nvSpPr>
        <p:spPr>
          <a:xfrm>
            <a:off x="0" y="2062812"/>
            <a:ext cx="11698942" cy="3447098"/>
          </a:xfrm>
          <a:prstGeom prst="rect">
            <a:avLst/>
          </a:prstGeom>
          <a:noFill/>
        </p:spPr>
        <p:txBody>
          <a:bodyPr wrap="square">
            <a:spAutoFit/>
          </a:bodyPr>
          <a:lstStyle/>
          <a:p>
            <a:pPr marL="342900" indent="-342900" defTabSz="457200">
              <a:buFont typeface="Wingdings" panose="05000000000000000000" pitchFamily="2" charset="2"/>
              <a:buChar char="Ø"/>
              <a:defRPr/>
            </a:pPr>
            <a:r>
              <a:rPr lang="en-US" sz="3200" b="1" dirty="0">
                <a:solidFill>
                  <a:srgbClr val="F2D9A6"/>
                </a:solidFill>
              </a:rPr>
              <a:t>Transaction initiated	</a:t>
            </a:r>
            <a:r>
              <a:rPr lang="en-US" sz="3200" b="1" dirty="0">
                <a:solidFill>
                  <a:srgbClr val="F9F8F5"/>
                </a:solidFill>
              </a:rPr>
              <a:t>3/11/24 - 10:30 a.m.</a:t>
            </a:r>
            <a:r>
              <a:rPr lang="en-US" sz="3200" dirty="0">
                <a:solidFill>
                  <a:srgbClr val="F2D9A6"/>
                </a:solidFill>
              </a:rPr>
              <a:t> </a:t>
            </a:r>
            <a:endParaRPr lang="en-US" sz="3200" b="1" dirty="0">
              <a:solidFill>
                <a:srgbClr val="F2D9A6"/>
              </a:solidFill>
            </a:endParaRPr>
          </a:p>
          <a:p>
            <a:pPr lvl="1" defTabSz="457200">
              <a:defRPr/>
            </a:pPr>
            <a:r>
              <a:rPr lang="en-US" sz="3200" dirty="0">
                <a:solidFill>
                  <a:srgbClr val="F2D9A6"/>
                </a:solidFill>
              </a:rPr>
              <a:t>    </a:t>
            </a:r>
            <a:r>
              <a:rPr lang="en-US" sz="2800" dirty="0">
                <a:solidFill>
                  <a:srgbClr val="D4CCB6"/>
                </a:solidFill>
              </a:rPr>
              <a:t>[details arranged with RON &amp; MT SOS] </a:t>
            </a:r>
          </a:p>
          <a:p>
            <a:pPr lvl="1" defTabSz="457200">
              <a:defRPr/>
            </a:pPr>
            <a:endParaRPr lang="en-US" sz="3200" dirty="0">
              <a:solidFill>
                <a:srgbClr val="F2D9A6"/>
              </a:solidFill>
            </a:endParaRPr>
          </a:p>
          <a:p>
            <a:pPr marL="800100" lvl="1" indent="-342900" defTabSz="457200">
              <a:buFont typeface="Wingdings" panose="05000000000000000000" pitchFamily="2" charset="2"/>
              <a:buChar char="ü"/>
              <a:defRPr/>
            </a:pPr>
            <a:r>
              <a:rPr lang="en-US" sz="2800" b="1" dirty="0">
                <a:solidFill>
                  <a:srgbClr val="F2D9A6"/>
                </a:solidFill>
              </a:rPr>
              <a:t>Documents notarized 	3/12/24 10:20 a.m.</a:t>
            </a:r>
          </a:p>
          <a:p>
            <a:pPr marL="1257300" lvl="2" indent="-342900" defTabSz="457200">
              <a:buFont typeface="Wingdings" panose="05000000000000000000" pitchFamily="2" charset="2"/>
              <a:buChar char="ü"/>
              <a:defRPr/>
            </a:pPr>
            <a:endParaRPr lang="en-US" sz="1200" b="1" dirty="0">
              <a:solidFill>
                <a:srgbClr val="F9F8F5"/>
              </a:solidFill>
            </a:endParaRPr>
          </a:p>
          <a:p>
            <a:pPr marL="800100" lvl="1" indent="-342900" defTabSz="457200">
              <a:buFont typeface="Wingdings" panose="05000000000000000000" pitchFamily="2" charset="2"/>
              <a:buChar char="ü"/>
              <a:defRPr/>
            </a:pPr>
            <a:r>
              <a:rPr lang="en-US" sz="2800" b="1" dirty="0">
                <a:solidFill>
                  <a:srgbClr val="F2D9A6"/>
                </a:solidFill>
              </a:rPr>
              <a:t>Apostilles  requested  	3/12/24  10:37 a.</a:t>
            </a:r>
            <a:r>
              <a:rPr lang="en-US" sz="3200" b="1" dirty="0">
                <a:solidFill>
                  <a:srgbClr val="F2D9A6"/>
                </a:solidFill>
              </a:rPr>
              <a:t>m.</a:t>
            </a:r>
          </a:p>
          <a:p>
            <a:pPr marL="1257300" lvl="2" indent="-342900" defTabSz="457200">
              <a:buFont typeface="Wingdings" panose="05000000000000000000" pitchFamily="2" charset="2"/>
              <a:buChar char="ü"/>
              <a:defRPr/>
            </a:pPr>
            <a:endParaRPr lang="en-US" b="1" dirty="0">
              <a:solidFill>
                <a:srgbClr val="F2D9A6"/>
              </a:solidFill>
            </a:endParaRPr>
          </a:p>
          <a:p>
            <a:pPr marL="342900" indent="-342900" defTabSz="457200">
              <a:buFont typeface="Wingdings" panose="05000000000000000000" pitchFamily="2" charset="2"/>
              <a:buChar char="Ø"/>
              <a:defRPr/>
            </a:pPr>
            <a:r>
              <a:rPr lang="en-US" sz="3200" dirty="0">
                <a:solidFill>
                  <a:srgbClr val="F2D9A6"/>
                </a:solidFill>
              </a:rPr>
              <a:t> </a:t>
            </a:r>
            <a:r>
              <a:rPr lang="en-US" sz="3200" b="1" dirty="0">
                <a:solidFill>
                  <a:srgbClr val="F2D9A6"/>
                </a:solidFill>
              </a:rPr>
              <a:t>e-APPs sent to &amp; accepted in Turkey  </a:t>
            </a:r>
            <a:r>
              <a:rPr lang="en-US" sz="3200" b="1" dirty="0">
                <a:solidFill>
                  <a:srgbClr val="F9F8F5"/>
                </a:solidFill>
              </a:rPr>
              <a:t>3/12/24</a:t>
            </a:r>
            <a:r>
              <a:rPr lang="en-US" sz="3200" b="1" dirty="0">
                <a:solidFill>
                  <a:srgbClr val="F2D9A6"/>
                </a:solidFill>
              </a:rPr>
              <a:t>  -   </a:t>
            </a:r>
            <a:r>
              <a:rPr lang="en-US" sz="3200" b="1" dirty="0">
                <a:solidFill>
                  <a:srgbClr val="F9F8F5"/>
                </a:solidFill>
              </a:rPr>
              <a:t>2:13 p.m.</a:t>
            </a:r>
          </a:p>
        </p:txBody>
      </p:sp>
      <p:sp>
        <p:nvSpPr>
          <p:cNvPr id="9" name="TextBox 8">
            <a:extLst>
              <a:ext uri="{FF2B5EF4-FFF2-40B4-BE49-F238E27FC236}">
                <a16:creationId xmlns:a16="http://schemas.microsoft.com/office/drawing/2014/main" id="{91A026FA-E8B6-92A4-EC01-61BED49FCD16}"/>
              </a:ext>
            </a:extLst>
          </p:cNvPr>
          <p:cNvSpPr txBox="1"/>
          <p:nvPr/>
        </p:nvSpPr>
        <p:spPr>
          <a:xfrm>
            <a:off x="712695" y="122798"/>
            <a:ext cx="10959352"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D9A6"/>
                </a:solidFill>
                <a:effectLst/>
                <a:uLnTx/>
                <a:uFillTx/>
                <a:latin typeface="Imprint MT Shadow" panose="04020605060303030202" pitchFamily="82" charset="0"/>
              </a:rPr>
              <a:t>Financial Dossier – e-Apostilles Process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2D9A6"/>
                </a:solidFill>
                <a:effectLst/>
                <a:uLnTx/>
                <a:uFillTx/>
                <a:latin typeface="Imprint MT Shadow" panose="04020605060303030202" pitchFamily="82" charset="0"/>
              </a:rPr>
              <a:t>Registering a Business Abroad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BFBF3"/>
                </a:solidFill>
                <a:effectLst/>
                <a:uLnTx/>
                <a:uFillTx/>
                <a:latin typeface="Imprint MT Shadow" panose="04020605060303030202" pitchFamily="82" charset="0"/>
              </a:rPr>
              <a:t>(6 documents, 3 states, 2 countries)</a:t>
            </a:r>
          </a:p>
        </p:txBody>
      </p:sp>
      <p:sp>
        <p:nvSpPr>
          <p:cNvPr id="10" name="TextBox 9">
            <a:extLst>
              <a:ext uri="{FF2B5EF4-FFF2-40B4-BE49-F238E27FC236}">
                <a16:creationId xmlns:a16="http://schemas.microsoft.com/office/drawing/2014/main" id="{D5BB2705-241D-411C-30F6-C0C59AA80CBB}"/>
              </a:ext>
            </a:extLst>
          </p:cNvPr>
          <p:cNvSpPr txBox="1"/>
          <p:nvPr/>
        </p:nvSpPr>
        <p:spPr>
          <a:xfrm>
            <a:off x="8579223" y="2211196"/>
            <a:ext cx="3119719" cy="2677656"/>
          </a:xfrm>
          <a:prstGeom prst="rect">
            <a:avLst/>
          </a:prstGeom>
          <a:solidFill>
            <a:schemeClr val="bg1"/>
          </a:solidFill>
          <a:ln w="38100">
            <a:solidFill>
              <a:srgbClr val="B89068"/>
            </a:solidFill>
          </a:ln>
        </p:spPr>
        <p:txBody>
          <a:bodyPr wrap="square" rtlCol="0">
            <a:spAutoFit/>
          </a:bodyPr>
          <a:lstStyle/>
          <a:p>
            <a:r>
              <a:rPr lang="en-US" sz="4000" b="1" i="1" dirty="0">
                <a:solidFill>
                  <a:srgbClr val="002447"/>
                </a:solidFill>
                <a:effectLst>
                  <a:outerShdw blurRad="38100" dist="38100" dir="2700000" algn="tl">
                    <a:srgbClr val="000000">
                      <a:alpha val="43137"/>
                    </a:srgbClr>
                  </a:outerShdw>
                </a:effectLst>
                <a:latin typeface="Bradley Hand ITC" panose="03070402050302030203" pitchFamily="66" charset="0"/>
              </a:rPr>
              <a:t>Total Time: </a:t>
            </a:r>
          </a:p>
          <a:p>
            <a:r>
              <a:rPr lang="en-US" sz="2400" b="1" i="1" dirty="0">
                <a:solidFill>
                  <a:srgbClr val="002447"/>
                </a:solidFill>
                <a:effectLst>
                  <a:outerShdw blurRad="38100" dist="38100" dir="2700000" algn="tl">
                    <a:srgbClr val="000000">
                      <a:alpha val="43137"/>
                    </a:srgbClr>
                  </a:outerShdw>
                </a:effectLst>
                <a:latin typeface="Bradley Hand ITC" panose="03070402050302030203" pitchFamily="66" charset="0"/>
              </a:rPr>
              <a:t>     &lt; </a:t>
            </a:r>
            <a:r>
              <a:rPr lang="en-US" sz="3600" b="1" i="1" dirty="0">
                <a:solidFill>
                  <a:srgbClr val="002447"/>
                </a:solidFill>
                <a:effectLst>
                  <a:outerShdw blurRad="38100" dist="38100" dir="2700000" algn="tl">
                    <a:srgbClr val="000000">
                      <a:alpha val="43137"/>
                    </a:srgbClr>
                  </a:outerShdw>
                </a:effectLst>
                <a:latin typeface="Bradley Hand ITC" panose="03070402050302030203" pitchFamily="66" charset="0"/>
              </a:rPr>
              <a:t>28 hours</a:t>
            </a:r>
          </a:p>
          <a:p>
            <a:endParaRPr lang="en-US" sz="1600" b="1" i="1" dirty="0">
              <a:solidFill>
                <a:srgbClr val="002447"/>
              </a:solidFill>
              <a:latin typeface="Bradley Hand ITC" panose="03070402050302030203" pitchFamily="66" charset="0"/>
            </a:endParaRPr>
          </a:p>
          <a:p>
            <a:r>
              <a:rPr lang="en-US" sz="4000" b="1" i="1" dirty="0">
                <a:solidFill>
                  <a:srgbClr val="002447"/>
                </a:solidFill>
                <a:effectLst>
                  <a:outerShdw blurRad="38100" dist="38100" dir="2700000" algn="tl">
                    <a:srgbClr val="000000">
                      <a:alpha val="43137"/>
                    </a:srgbClr>
                  </a:outerShdw>
                </a:effectLst>
                <a:latin typeface="Bradley Hand ITC" panose="03070402050302030203" pitchFamily="66" charset="0"/>
              </a:rPr>
              <a:t>Est. cost:</a:t>
            </a:r>
          </a:p>
          <a:p>
            <a:r>
              <a:rPr lang="en-US" sz="3600" b="1" i="1" dirty="0">
                <a:solidFill>
                  <a:srgbClr val="002447"/>
                </a:solidFill>
                <a:effectLst>
                  <a:outerShdw blurRad="38100" dist="38100" dir="2700000" algn="tl">
                    <a:srgbClr val="000000">
                      <a:alpha val="43137"/>
                    </a:srgbClr>
                  </a:outerShdw>
                </a:effectLst>
                <a:latin typeface="Bradley Hand ITC" panose="03070402050302030203" pitchFamily="66" charset="0"/>
              </a:rPr>
              <a:t>$250  - $350</a:t>
            </a:r>
          </a:p>
        </p:txBody>
      </p:sp>
    </p:spTree>
    <p:extLst>
      <p:ext uri="{BB962C8B-B14F-4D97-AF65-F5344CB8AC3E}">
        <p14:creationId xmlns:p14="http://schemas.microsoft.com/office/powerpoint/2010/main" val="34083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404EDF9-93BC-2CB0-7D06-7172B178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426" y="964015"/>
            <a:ext cx="10068408" cy="49413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A4247CE-E657-F852-DAFF-1A7222489AC3}"/>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sp>
        <p:nvSpPr>
          <p:cNvPr id="4" name="TextBox 3">
            <a:extLst>
              <a:ext uri="{FF2B5EF4-FFF2-40B4-BE49-F238E27FC236}">
                <a16:creationId xmlns:a16="http://schemas.microsoft.com/office/drawing/2014/main" id="{4DDC0DCA-EDE2-58CE-0724-F91F52BB53F9}"/>
              </a:ext>
            </a:extLst>
          </p:cNvPr>
          <p:cNvSpPr txBox="1"/>
          <p:nvPr/>
        </p:nvSpPr>
        <p:spPr>
          <a:xfrm>
            <a:off x="1073424" y="6027003"/>
            <a:ext cx="10068409" cy="830997"/>
          </a:xfrm>
          <a:prstGeom prst="rect">
            <a:avLst/>
          </a:prstGeom>
          <a:noFill/>
        </p:spPr>
        <p:txBody>
          <a:bodyPr wrap="square" rtlCol="0">
            <a:spAutoFit/>
          </a:bodyPr>
          <a:lstStyle/>
          <a:p>
            <a:pPr algn="ctr"/>
            <a:r>
              <a:rPr lang="en-US" sz="4800" dirty="0">
                <a:solidFill>
                  <a:srgbClr val="002447"/>
                </a:solidFill>
                <a:latin typeface="Imprint MT Shadow" panose="04020605060303030202" pitchFamily="82" charset="0"/>
              </a:rPr>
              <a:t>126 CONTRACTING PARTIES</a:t>
            </a:r>
          </a:p>
        </p:txBody>
      </p:sp>
      <p:sp>
        <p:nvSpPr>
          <p:cNvPr id="5" name="TextBox 4">
            <a:extLst>
              <a:ext uri="{FF2B5EF4-FFF2-40B4-BE49-F238E27FC236}">
                <a16:creationId xmlns:a16="http://schemas.microsoft.com/office/drawing/2014/main" id="{49688D12-2C98-5342-2376-AA94FA81FB0B}"/>
              </a:ext>
            </a:extLst>
          </p:cNvPr>
          <p:cNvSpPr txBox="1"/>
          <p:nvPr/>
        </p:nvSpPr>
        <p:spPr>
          <a:xfrm>
            <a:off x="934276" y="238684"/>
            <a:ext cx="10346704" cy="646331"/>
          </a:xfrm>
          <a:prstGeom prst="rect">
            <a:avLst/>
          </a:prstGeom>
          <a:noFill/>
        </p:spPr>
        <p:txBody>
          <a:bodyPr wrap="square" rtlCol="0">
            <a:spAutoFit/>
          </a:bodyPr>
          <a:lstStyle/>
          <a:p>
            <a:pPr algn="ctr"/>
            <a:r>
              <a:rPr lang="en-US" sz="3600" b="1" dirty="0">
                <a:solidFill>
                  <a:schemeClr val="bg1"/>
                </a:solidFill>
                <a:latin typeface="Imprint MT Shadow" panose="04020605060303030202" pitchFamily="82" charset="0"/>
              </a:rPr>
              <a:t>COVERAGE OF APOSTILLE CONVENTION</a:t>
            </a:r>
          </a:p>
        </p:txBody>
      </p:sp>
    </p:spTree>
    <p:extLst>
      <p:ext uri="{BB962C8B-B14F-4D97-AF65-F5344CB8AC3E}">
        <p14:creationId xmlns:p14="http://schemas.microsoft.com/office/powerpoint/2010/main" val="281055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A27A-DF9E-B3F6-CB19-0294DE0D7F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42A71F-DD32-D997-97D6-D7A0C3EFF44C}"/>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447"/>
                </a:solidFill>
                <a:latin typeface="Imprint MT Shadow" panose="04020605060303030202" pitchFamily="82" charset="0"/>
              </a:rPr>
              <a:t>STORIES BEHIND THE NUMBERS</a:t>
            </a:r>
          </a:p>
        </p:txBody>
      </p:sp>
      <p:sp>
        <p:nvSpPr>
          <p:cNvPr id="7" name="TextBox 6">
            <a:extLst>
              <a:ext uri="{FF2B5EF4-FFF2-40B4-BE49-F238E27FC236}">
                <a16:creationId xmlns:a16="http://schemas.microsoft.com/office/drawing/2014/main" id="{BBB29102-AA3D-61D5-CA3F-8C58A71BB0DA}"/>
              </a:ext>
            </a:extLst>
          </p:cNvPr>
          <p:cNvSpPr txBox="1"/>
          <p:nvPr/>
        </p:nvSpPr>
        <p:spPr>
          <a:xfrm>
            <a:off x="-698410" y="1382700"/>
            <a:ext cx="7319204" cy="4524315"/>
          </a:xfrm>
          <a:prstGeom prst="rect">
            <a:avLst/>
          </a:prstGeom>
          <a:noFill/>
        </p:spPr>
        <p:txBody>
          <a:bodyPr wrap="square">
            <a:spAutoFit/>
          </a:bodyPr>
          <a:lstStyle/>
          <a:p>
            <a:pPr defTabSz="457200">
              <a:defRPr/>
            </a:pPr>
            <a:r>
              <a:rPr lang="en-US" sz="3200" b="1" dirty="0">
                <a:solidFill>
                  <a:srgbClr val="F9F8F5"/>
                </a:solidFill>
              </a:rPr>
              <a:t>  			Medical Certificates</a:t>
            </a:r>
          </a:p>
          <a:p>
            <a:pPr lvl="2" defTabSz="457200">
              <a:defRPr/>
            </a:pPr>
            <a:r>
              <a:rPr lang="en-US" sz="3200" b="1" dirty="0">
                <a:solidFill>
                  <a:srgbClr val="F9F8F5"/>
                </a:solidFill>
              </a:rPr>
              <a:t>	Copies of Passports</a:t>
            </a:r>
          </a:p>
          <a:p>
            <a:pPr lvl="2" defTabSz="457200">
              <a:defRPr/>
            </a:pPr>
            <a:r>
              <a:rPr lang="en-US" sz="3200" b="1" dirty="0">
                <a:solidFill>
                  <a:srgbClr val="F9F8F5"/>
                </a:solidFill>
              </a:rPr>
              <a:t>	Background Checks (State &amp; FBI)</a:t>
            </a:r>
          </a:p>
          <a:p>
            <a:pPr lvl="2" defTabSz="457200">
              <a:defRPr/>
            </a:pPr>
            <a:r>
              <a:rPr lang="en-US" sz="3200" b="1" dirty="0">
                <a:solidFill>
                  <a:srgbClr val="F9F8F5"/>
                </a:solidFill>
              </a:rPr>
              <a:t>	Reference Letters</a:t>
            </a:r>
          </a:p>
          <a:p>
            <a:pPr lvl="2" defTabSz="457200">
              <a:defRPr/>
            </a:pPr>
            <a:r>
              <a:rPr lang="en-US" sz="3200" b="1" dirty="0">
                <a:solidFill>
                  <a:srgbClr val="F9F8F5"/>
                </a:solidFill>
              </a:rPr>
              <a:t>	Employment Verification</a:t>
            </a:r>
          </a:p>
          <a:p>
            <a:pPr lvl="2" defTabSz="457200">
              <a:defRPr/>
            </a:pPr>
            <a:r>
              <a:rPr lang="en-US" sz="3200" b="1" dirty="0">
                <a:solidFill>
                  <a:srgbClr val="F9F8F5"/>
                </a:solidFill>
              </a:rPr>
              <a:t>	Home Study</a:t>
            </a:r>
          </a:p>
          <a:p>
            <a:pPr lvl="2" defTabSz="457200">
              <a:defRPr/>
            </a:pPr>
            <a:r>
              <a:rPr lang="en-US" sz="3200" b="1" dirty="0">
                <a:solidFill>
                  <a:srgbClr val="F9F8F5"/>
                </a:solidFill>
              </a:rPr>
              <a:t>	Psych Evaluations</a:t>
            </a:r>
          </a:p>
          <a:p>
            <a:pPr lvl="2" defTabSz="457200">
              <a:defRPr/>
            </a:pPr>
            <a:r>
              <a:rPr lang="en-US" sz="3200" b="1" dirty="0">
                <a:solidFill>
                  <a:srgbClr val="F9F8F5"/>
                </a:solidFill>
              </a:rPr>
              <a:t>	Marriage Certificate</a:t>
            </a:r>
          </a:p>
          <a:p>
            <a:pPr lvl="2" defTabSz="457200">
              <a:defRPr/>
            </a:pPr>
            <a:r>
              <a:rPr lang="en-US" sz="3200" b="1" dirty="0">
                <a:solidFill>
                  <a:srgbClr val="F9F8F5"/>
                </a:solidFill>
              </a:rPr>
              <a:t>	</a:t>
            </a:r>
            <a:r>
              <a:rPr lang="en-US" sz="3200" i="1" dirty="0">
                <a:solidFill>
                  <a:srgbClr val="F9F8F5"/>
                </a:solidFill>
              </a:rPr>
              <a:t>Birth Certificates*</a:t>
            </a:r>
          </a:p>
        </p:txBody>
      </p:sp>
      <p:sp>
        <p:nvSpPr>
          <p:cNvPr id="9" name="TextBox 8">
            <a:extLst>
              <a:ext uri="{FF2B5EF4-FFF2-40B4-BE49-F238E27FC236}">
                <a16:creationId xmlns:a16="http://schemas.microsoft.com/office/drawing/2014/main" id="{91A026FA-E8B6-92A4-EC01-61BED49FCD16}"/>
              </a:ext>
            </a:extLst>
          </p:cNvPr>
          <p:cNvSpPr txBox="1"/>
          <p:nvPr/>
        </p:nvSpPr>
        <p:spPr>
          <a:xfrm>
            <a:off x="712695" y="-2295"/>
            <a:ext cx="10959352"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2D9A6"/>
                </a:solidFill>
                <a:effectLst/>
                <a:uLnTx/>
                <a:uFillTx/>
                <a:latin typeface="Imprint MT Shadow" panose="04020605060303030202" pitchFamily="82" charset="0"/>
              </a:rPr>
              <a:t>ADOPTION DOSSIER FOR INDIA</a:t>
            </a:r>
            <a:endParaRPr kumimoji="0" lang="en-US" sz="5400" b="1" i="0" u="none" strike="noStrike" kern="1200" cap="none" spc="0" normalizeH="0" baseline="0" noProof="0" dirty="0">
              <a:ln>
                <a:noFill/>
              </a:ln>
              <a:solidFill>
                <a:srgbClr val="FBFBF3"/>
              </a:solidFill>
              <a:effectLst/>
              <a:uLnTx/>
              <a:uFillTx/>
              <a:latin typeface="Imprint MT Shadow" panose="04020605060303030202" pitchFamily="82" charset="0"/>
            </a:endParaRPr>
          </a:p>
        </p:txBody>
      </p:sp>
      <p:pic>
        <p:nvPicPr>
          <p:cNvPr id="1027" name="Picture 3">
            <a:extLst>
              <a:ext uri="{FF2B5EF4-FFF2-40B4-BE49-F238E27FC236}">
                <a16:creationId xmlns:a16="http://schemas.microsoft.com/office/drawing/2014/main" id="{8A228377-D0A1-E723-E705-0D67EE6EB8F2}"/>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4015949" y="431347"/>
            <a:ext cx="4352843" cy="58037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DC35070-B9D5-FFCA-7CED-8B5E9E59CCDE}"/>
              </a:ext>
            </a:extLst>
          </p:cNvPr>
          <p:cNvSpPr txBox="1"/>
          <p:nvPr/>
        </p:nvSpPr>
        <p:spPr>
          <a:xfrm>
            <a:off x="7664161" y="1320318"/>
            <a:ext cx="4712517" cy="3785652"/>
          </a:xfrm>
          <a:prstGeom prst="rect">
            <a:avLst/>
          </a:prstGeom>
          <a:noFill/>
        </p:spPr>
        <p:txBody>
          <a:bodyPr wrap="square" rtlCol="0">
            <a:spAutoFit/>
          </a:bodyPr>
          <a:lstStyle/>
          <a:p>
            <a:r>
              <a:rPr lang="en-US" sz="4000" b="1" dirty="0">
                <a:solidFill>
                  <a:srgbClr val="B89068"/>
                </a:solidFill>
                <a:effectLst>
                  <a:outerShdw blurRad="38100" dist="38100" dir="2700000" algn="tl">
                    <a:srgbClr val="000000">
                      <a:alpha val="43137"/>
                    </a:srgbClr>
                  </a:outerShdw>
                </a:effectLst>
              </a:rPr>
              <a:t>All documents  were created, notarized, </a:t>
            </a:r>
          </a:p>
          <a:p>
            <a:r>
              <a:rPr lang="en-US" sz="4000" b="1" dirty="0">
                <a:solidFill>
                  <a:srgbClr val="B89068"/>
                </a:solidFill>
                <a:effectLst>
                  <a:outerShdw blurRad="38100" dist="38100" dir="2700000" algn="tl">
                    <a:srgbClr val="000000">
                      <a:alpha val="43137"/>
                    </a:srgbClr>
                  </a:outerShdw>
                </a:effectLst>
              </a:rPr>
              <a:t>e-Apostillised, submitted, and accepted in less than three weeks!</a:t>
            </a:r>
          </a:p>
        </p:txBody>
      </p:sp>
    </p:spTree>
    <p:extLst>
      <p:ext uri="{BB962C8B-B14F-4D97-AF65-F5344CB8AC3E}">
        <p14:creationId xmlns:p14="http://schemas.microsoft.com/office/powerpoint/2010/main" val="306037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B078-8D43-EB36-1286-B3E00DF155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2AE7EE-0727-5DA1-C4C9-CFA8DF46E092}"/>
              </a:ext>
            </a:extLst>
          </p:cNvPr>
          <p:cNvSpPr txBox="1"/>
          <p:nvPr/>
        </p:nvSpPr>
        <p:spPr>
          <a:xfrm>
            <a:off x="609600" y="174720"/>
            <a:ext cx="10972800" cy="1200329"/>
          </a:xfrm>
          <a:prstGeom prst="rect">
            <a:avLst/>
          </a:prstGeom>
          <a:noFill/>
        </p:spPr>
        <p:txBody>
          <a:bodyPr wrap="square" rtlCol="0">
            <a:spAutoFit/>
          </a:bodyPr>
          <a:lstStyle/>
          <a:p>
            <a:pPr algn="ctr"/>
            <a:r>
              <a:rPr lang="en-US" sz="7200" b="1" dirty="0">
                <a:solidFill>
                  <a:srgbClr val="B89068"/>
                </a:solidFill>
                <a:latin typeface="Imprint MT Shadow" panose="04020605060303030202" pitchFamily="82" charset="0"/>
              </a:rPr>
              <a:t>PASS UP THE PAPER</a:t>
            </a:r>
            <a:endParaRPr lang="en-US" sz="7200" dirty="0">
              <a:solidFill>
                <a:srgbClr val="B89068"/>
              </a:solidFill>
              <a:latin typeface="Imprint MT Shadow" panose="04020605060303030202" pitchFamily="82" charset="0"/>
            </a:endParaRPr>
          </a:p>
        </p:txBody>
      </p:sp>
      <p:sp>
        <p:nvSpPr>
          <p:cNvPr id="5" name="TextBox 4">
            <a:extLst>
              <a:ext uri="{FF2B5EF4-FFF2-40B4-BE49-F238E27FC236}">
                <a16:creationId xmlns:a16="http://schemas.microsoft.com/office/drawing/2014/main" id="{51D9C638-8E17-7418-AFB5-D2410DA4A330}"/>
              </a:ext>
            </a:extLst>
          </p:cNvPr>
          <p:cNvSpPr txBox="1"/>
          <p:nvPr/>
        </p:nvSpPr>
        <p:spPr>
          <a:xfrm>
            <a:off x="575218" y="1255774"/>
            <a:ext cx="9617860" cy="4770537"/>
          </a:xfrm>
          <a:prstGeom prst="rect">
            <a:avLst/>
          </a:prstGeom>
          <a:noFill/>
        </p:spPr>
        <p:txBody>
          <a:bodyPr wrap="square" rtlCol="0">
            <a:spAutoFit/>
          </a:bodyPr>
          <a:lstStyle/>
          <a:p>
            <a:r>
              <a:rPr lang="en-US" sz="1400" b="1" dirty="0">
                <a:solidFill>
                  <a:srgbClr val="E4DFD2"/>
                </a:solidFill>
              </a:rPr>
              <a:t> </a:t>
            </a:r>
            <a:endParaRPr lang="en-US" sz="1400" b="1" dirty="0">
              <a:solidFill>
                <a:srgbClr val="E4DFD2"/>
              </a:solidFill>
              <a:latin typeface="Imprint MT Shadow" panose="04020605060303030202" pitchFamily="82" charset="0"/>
            </a:endParaRPr>
          </a:p>
          <a:p>
            <a:pPr marL="1028700" lvl="1" indent="-571500">
              <a:buFont typeface="Arial" panose="020B0604020202020204" pitchFamily="34" charset="0"/>
              <a:buChar char="•"/>
            </a:pPr>
            <a:r>
              <a:rPr lang="en-US" sz="5400" dirty="0">
                <a:solidFill>
                  <a:srgbClr val="E4DFD2"/>
                </a:solidFill>
                <a:latin typeface="Imprint MT Shadow" panose="04020605060303030202" pitchFamily="82" charset="0"/>
              </a:rPr>
              <a:t>Give up the Grommets</a:t>
            </a:r>
          </a:p>
          <a:p>
            <a:pPr marL="1028700" lvl="1" indent="-571500">
              <a:buFont typeface="Arial" panose="020B0604020202020204" pitchFamily="34" charset="0"/>
              <a:buChar char="•"/>
            </a:pPr>
            <a:r>
              <a:rPr lang="en-US" sz="5400" dirty="0">
                <a:solidFill>
                  <a:srgbClr val="E4DFD2"/>
                </a:solidFill>
                <a:latin typeface="Imprint MT Shadow" panose="04020605060303030202" pitchFamily="82" charset="0"/>
              </a:rPr>
              <a:t>Skip the Staples</a:t>
            </a:r>
          </a:p>
          <a:p>
            <a:pPr marL="1028700" lvl="1" indent="-571500">
              <a:buFont typeface="Arial" panose="020B0604020202020204" pitchFamily="34" charset="0"/>
              <a:buChar char="•"/>
            </a:pPr>
            <a:r>
              <a:rPr lang="en-US" sz="5400" dirty="0">
                <a:solidFill>
                  <a:srgbClr val="E4DFD2"/>
                </a:solidFill>
                <a:latin typeface="Imprint MT Shadow" panose="04020605060303030202" pitchFamily="82" charset="0"/>
              </a:rPr>
              <a:t>Stop with the Stamp</a:t>
            </a:r>
          </a:p>
          <a:p>
            <a:pPr marL="1028700" lvl="1" indent="-571500">
              <a:buFont typeface="Arial" panose="020B0604020202020204" pitchFamily="34" charset="0"/>
              <a:buChar char="•"/>
            </a:pPr>
            <a:r>
              <a:rPr lang="en-US" sz="5400" dirty="0">
                <a:solidFill>
                  <a:srgbClr val="E4DFD2"/>
                </a:solidFill>
                <a:latin typeface="Imprint MT Shadow" panose="04020605060303030202" pitchFamily="82" charset="0"/>
              </a:rPr>
              <a:t>Embrace the FOMO</a:t>
            </a:r>
          </a:p>
          <a:p>
            <a:pPr marL="1028700" lvl="1" indent="-571500">
              <a:buFont typeface="Arial" panose="020B0604020202020204" pitchFamily="34" charset="0"/>
              <a:buChar char="•"/>
            </a:pPr>
            <a:r>
              <a:rPr lang="en-US" sz="5400" dirty="0">
                <a:solidFill>
                  <a:srgbClr val="E4DFD2"/>
                </a:solidFill>
                <a:latin typeface="Imprint MT Shadow" panose="04020605060303030202" pitchFamily="82" charset="0"/>
              </a:rPr>
              <a:t>Get over </a:t>
            </a:r>
            <a:r>
              <a:rPr lang="en-US" sz="5400">
                <a:solidFill>
                  <a:srgbClr val="E4DFD2"/>
                </a:solidFill>
                <a:latin typeface="Imprint MT Shadow" panose="04020605060303030202" pitchFamily="82" charset="0"/>
              </a:rPr>
              <a:t>the FOF</a:t>
            </a:r>
            <a:endParaRPr lang="en-US" sz="5400" dirty="0">
              <a:solidFill>
                <a:srgbClr val="E4DFD2"/>
              </a:solidFill>
              <a:latin typeface="Imprint MT Shadow" panose="04020605060303030202" pitchFamily="82" charset="0"/>
            </a:endParaRPr>
          </a:p>
          <a:p>
            <a:pPr lvl="1"/>
            <a:endParaRPr lang="en-US" sz="2000" b="1" dirty="0">
              <a:solidFill>
                <a:srgbClr val="E4DFD2"/>
              </a:solidFill>
            </a:endParaRPr>
          </a:p>
        </p:txBody>
      </p:sp>
      <p:sp>
        <p:nvSpPr>
          <p:cNvPr id="3" name="Rectangle 2">
            <a:extLst>
              <a:ext uri="{FF2B5EF4-FFF2-40B4-BE49-F238E27FC236}">
                <a16:creationId xmlns:a16="http://schemas.microsoft.com/office/drawing/2014/main" id="{03E9FD37-34E2-8719-6F34-384683DF0572}"/>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002447"/>
              </a:solidFill>
              <a:latin typeface="Imprint MT Shadow" panose="04020605060303030202" pitchFamily="82" charset="0"/>
            </a:endParaRPr>
          </a:p>
        </p:txBody>
      </p:sp>
      <p:pic>
        <p:nvPicPr>
          <p:cNvPr id="2052" name="Picture 4" descr="thumbs-up - Suntana UK">
            <a:extLst>
              <a:ext uri="{FF2B5EF4-FFF2-40B4-BE49-F238E27FC236}">
                <a16:creationId xmlns:a16="http://schemas.microsoft.com/office/drawing/2014/main" id="{4AF2109A-6570-F5DF-895C-B926BA331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29" b="42985"/>
          <a:stretch/>
        </p:blipFill>
        <p:spPr bwMode="auto">
          <a:xfrm>
            <a:off x="2535382" y="6063400"/>
            <a:ext cx="6511636" cy="7945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CEA9FF9-99B3-585B-B9A1-0F117D3DE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818" y="3773988"/>
            <a:ext cx="2515167" cy="26410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34E31C0F-E2C8-4F80-9184-C3B4A692E135}"/>
              </a:ext>
            </a:extLst>
          </p:cNvPr>
          <p:cNvSpPr/>
          <p:nvPr/>
        </p:nvSpPr>
        <p:spPr>
          <a:xfrm>
            <a:off x="8746434" y="1517990"/>
            <a:ext cx="3445566" cy="2510672"/>
          </a:xfrm>
          <a:prstGeom prst="wedgeEllipseCallout">
            <a:avLst/>
          </a:prstGeom>
          <a:solidFill>
            <a:srgbClr val="F2D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e-Apostilles are stress-free, sufficient, and secure, with immediate results. </a:t>
            </a:r>
          </a:p>
          <a:p>
            <a:pPr marL="0" marR="0" algn="ctr">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It’s instant gratification for both the sending and receiving parties. </a:t>
            </a:r>
          </a:p>
          <a:p>
            <a:pPr marL="0" marR="0" algn="ctr">
              <a:spcBef>
                <a:spcPts val="0"/>
              </a:spcBef>
              <a:spcAft>
                <a:spcPts val="0"/>
              </a:spcAft>
            </a:pPr>
            <a:r>
              <a:rPr lang="en-US" dirty="0">
                <a:solidFill>
                  <a:schemeClr val="tx1"/>
                </a:solidFill>
                <a:latin typeface="Calibri" panose="020F0502020204030204" pitchFamily="34" charset="0"/>
                <a:ea typeface="Calibri" panose="020F0502020204030204" pitchFamily="34" charset="0"/>
              </a:rPr>
              <a:t>~ Em</a:t>
            </a:r>
            <a:endParaRPr lang="en-US" sz="18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65202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er&#10;&#10;Description automatically generated">
            <a:extLst>
              <a:ext uri="{FF2B5EF4-FFF2-40B4-BE49-F238E27FC236}">
                <a16:creationId xmlns:a16="http://schemas.microsoft.com/office/drawing/2014/main" id="{814E50DF-4593-8EBA-C726-E74662A1935D}"/>
              </a:ext>
            </a:extLst>
          </p:cNvPr>
          <p:cNvPicPr>
            <a:picLocks noChangeAspect="1"/>
          </p:cNvPicPr>
          <p:nvPr/>
        </p:nvPicPr>
        <p:blipFill rotWithShape="1">
          <a:blip r:embed="rId2">
            <a:extLst>
              <a:ext uri="{28A0092B-C50C-407E-A947-70E740481C1C}">
                <a14:useLocalDpi xmlns:a14="http://schemas.microsoft.com/office/drawing/2010/main" val="0"/>
              </a:ext>
            </a:extLst>
          </a:blip>
          <a:srcRect t="6333" b="2221"/>
          <a:stretch/>
        </p:blipFill>
        <p:spPr>
          <a:xfrm>
            <a:off x="0" y="1281"/>
            <a:ext cx="12192000" cy="6856729"/>
          </a:xfrm>
          <a:prstGeom prst="rect">
            <a:avLst/>
          </a:prstGeom>
        </p:spPr>
      </p:pic>
    </p:spTree>
    <p:extLst>
      <p:ext uri="{BB962C8B-B14F-4D97-AF65-F5344CB8AC3E}">
        <p14:creationId xmlns:p14="http://schemas.microsoft.com/office/powerpoint/2010/main" val="745832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988B54-5167-C320-4EC1-B512DCB8768C}"/>
              </a:ext>
            </a:extLst>
          </p:cNvPr>
          <p:cNvSpPr/>
          <p:nvPr/>
        </p:nvSpPr>
        <p:spPr>
          <a:xfrm>
            <a:off x="586155" y="181167"/>
            <a:ext cx="5509845" cy="5636159"/>
          </a:xfrm>
          <a:prstGeom prst="rect">
            <a:avLst/>
          </a:prstGeom>
          <a:solidFill>
            <a:schemeClr val="tx1"/>
          </a:solidFill>
          <a:ln w="127000" cmpd="dbl">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7F1398D-BA14-E368-62C0-6B400BE1D6DB}"/>
              </a:ext>
            </a:extLst>
          </p:cNvPr>
          <p:cNvSpPr txBox="1"/>
          <p:nvPr/>
        </p:nvSpPr>
        <p:spPr>
          <a:xfrm>
            <a:off x="6880634" y="445628"/>
            <a:ext cx="4925085" cy="54476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For more information or to register for the e-APP Symposium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5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media.sosmt.gov/2024-symposium</a:t>
            </a:r>
          </a:p>
        </p:txBody>
      </p:sp>
      <p:pic>
        <p:nvPicPr>
          <p:cNvPr id="5" name="Picture 4" descr="A qr code with a cell phone&#10;&#10;Description automatically generated">
            <a:extLst>
              <a:ext uri="{FF2B5EF4-FFF2-40B4-BE49-F238E27FC236}">
                <a16:creationId xmlns:a16="http://schemas.microsoft.com/office/drawing/2014/main" id="{E64B838E-1842-4282-2372-C866D6510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93" y="527255"/>
            <a:ext cx="4876800" cy="4876800"/>
          </a:xfrm>
          <a:prstGeom prst="rect">
            <a:avLst/>
          </a:prstGeom>
        </p:spPr>
      </p:pic>
      <p:sp>
        <p:nvSpPr>
          <p:cNvPr id="4" name="Rectangle 3">
            <a:extLst>
              <a:ext uri="{FF2B5EF4-FFF2-40B4-BE49-F238E27FC236}">
                <a16:creationId xmlns:a16="http://schemas.microsoft.com/office/drawing/2014/main" id="{012E1355-7ED1-B855-DAAB-2EFDC936BF78}"/>
              </a:ext>
            </a:extLst>
          </p:cNvPr>
          <p:cNvSpPr/>
          <p:nvPr/>
        </p:nvSpPr>
        <p:spPr>
          <a:xfrm>
            <a:off x="0" y="6163414"/>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447"/>
                </a:solidFill>
                <a:latin typeface="Imprint MT Shadow" panose="04020605060303030202" pitchFamily="82" charset="0"/>
              </a:rPr>
              <a:t>DON’T MISS IT!</a:t>
            </a:r>
          </a:p>
        </p:txBody>
      </p:sp>
    </p:spTree>
    <p:extLst>
      <p:ext uri="{BB962C8B-B14F-4D97-AF65-F5344CB8AC3E}">
        <p14:creationId xmlns:p14="http://schemas.microsoft.com/office/powerpoint/2010/main" val="384726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FF31B-4ED7-CB58-2614-697131BB07B6}"/>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sp>
        <p:nvSpPr>
          <p:cNvPr id="3" name="TextBox 2">
            <a:extLst>
              <a:ext uri="{FF2B5EF4-FFF2-40B4-BE49-F238E27FC236}">
                <a16:creationId xmlns:a16="http://schemas.microsoft.com/office/drawing/2014/main" id="{FA7B96A0-749B-7167-44FE-E40A7CD892B7}"/>
              </a:ext>
            </a:extLst>
          </p:cNvPr>
          <p:cNvSpPr txBox="1"/>
          <p:nvPr/>
        </p:nvSpPr>
        <p:spPr>
          <a:xfrm>
            <a:off x="1332690" y="6106757"/>
            <a:ext cx="9183757"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Imprint MT Shadow" panose="04020605060303030202" pitchFamily="82" charset="0"/>
              </a:rPr>
              <a:t>What Is the e-APP?</a:t>
            </a:r>
          </a:p>
        </p:txBody>
      </p:sp>
      <p:sp>
        <p:nvSpPr>
          <p:cNvPr id="4" name="Content Placeholder 2">
            <a:extLst>
              <a:ext uri="{FF2B5EF4-FFF2-40B4-BE49-F238E27FC236}">
                <a16:creationId xmlns:a16="http://schemas.microsoft.com/office/drawing/2014/main" id="{9E4BB22D-C4AC-AC8F-3A90-02662C808344}"/>
              </a:ext>
            </a:extLst>
          </p:cNvPr>
          <p:cNvSpPr txBox="1">
            <a:spLocks/>
          </p:cNvSpPr>
          <p:nvPr/>
        </p:nvSpPr>
        <p:spPr>
          <a:xfrm>
            <a:off x="519063" y="1841826"/>
            <a:ext cx="10972801" cy="42649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rgbClr val="D4CCB6"/>
                </a:solidFill>
              </a:rPr>
              <a:t>Seeks to promote and encourage the use of technology under </a:t>
            </a:r>
            <a:br>
              <a:rPr lang="en-GB" sz="3200" dirty="0">
                <a:solidFill>
                  <a:srgbClr val="D4CCB6"/>
                </a:solidFill>
              </a:rPr>
            </a:br>
            <a:r>
              <a:rPr lang="en-GB" sz="3200" dirty="0">
                <a:solidFill>
                  <a:srgbClr val="D4CCB6"/>
                </a:solidFill>
              </a:rPr>
              <a:t>the Apostille Convention</a:t>
            </a:r>
          </a:p>
          <a:p>
            <a:pPr marL="0" indent="0">
              <a:buNone/>
            </a:pPr>
            <a:endParaRPr lang="en-GB" sz="1600" dirty="0">
              <a:solidFill>
                <a:srgbClr val="D4CCB6"/>
              </a:solidFill>
            </a:endParaRPr>
          </a:p>
          <a:p>
            <a:r>
              <a:rPr lang="en-GB" sz="3200" dirty="0">
                <a:solidFill>
                  <a:srgbClr val="D4CCB6"/>
                </a:solidFill>
              </a:rPr>
              <a:t>Improves accessibility and usability of the Convention using commonly available technologies</a:t>
            </a:r>
          </a:p>
          <a:p>
            <a:pPr marL="0" indent="0">
              <a:buNone/>
            </a:pPr>
            <a:endParaRPr lang="en-GB" sz="1600" dirty="0">
              <a:solidFill>
                <a:srgbClr val="D4CCB6"/>
              </a:solidFill>
            </a:endParaRPr>
          </a:p>
          <a:p>
            <a:r>
              <a:rPr lang="en-GB" sz="3200" dirty="0">
                <a:solidFill>
                  <a:srgbClr val="D4CCB6"/>
                </a:solidFill>
              </a:rPr>
              <a:t>Streamlines work processes of Competent Authorities, </a:t>
            </a:r>
            <a:br>
              <a:rPr lang="en-GB" sz="3200" dirty="0">
                <a:solidFill>
                  <a:srgbClr val="D4CCB6"/>
                </a:solidFill>
              </a:rPr>
            </a:br>
            <a:r>
              <a:rPr lang="en-GB" sz="3200" dirty="0">
                <a:solidFill>
                  <a:srgbClr val="D4CCB6"/>
                </a:solidFill>
              </a:rPr>
              <a:t>generates more user-friendly Apostilles, and enhances security </a:t>
            </a:r>
            <a:br>
              <a:rPr lang="en-GB" sz="3200" dirty="0">
                <a:solidFill>
                  <a:srgbClr val="D4CCB6"/>
                </a:solidFill>
              </a:rPr>
            </a:br>
            <a:r>
              <a:rPr lang="en-GB" sz="3200" dirty="0">
                <a:solidFill>
                  <a:srgbClr val="D4CCB6"/>
                </a:solidFill>
              </a:rPr>
              <a:t>of cross-border transfer of documents</a:t>
            </a:r>
          </a:p>
        </p:txBody>
      </p:sp>
      <p:sp>
        <p:nvSpPr>
          <p:cNvPr id="5" name="TextBox 4">
            <a:extLst>
              <a:ext uri="{FF2B5EF4-FFF2-40B4-BE49-F238E27FC236}">
                <a16:creationId xmlns:a16="http://schemas.microsoft.com/office/drawing/2014/main" id="{6F17B161-3A65-A7C5-F74C-BE4E774245EC}"/>
              </a:ext>
            </a:extLst>
          </p:cNvPr>
          <p:cNvSpPr txBox="1"/>
          <p:nvPr/>
        </p:nvSpPr>
        <p:spPr>
          <a:xfrm>
            <a:off x="609600" y="43357"/>
            <a:ext cx="10972800" cy="1846659"/>
          </a:xfrm>
          <a:prstGeom prst="rect">
            <a:avLst/>
          </a:prstGeom>
          <a:noFill/>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Imprint MT Shadow" panose="04020605060303030202" pitchFamily="82" charset="0"/>
              </a:rPr>
              <a:t>The Electronic-Apostille </a:t>
            </a:r>
            <a:r>
              <a:rPr lang="en-US" sz="4800" dirty="0" err="1">
                <a:solidFill>
                  <a:schemeClr val="bg1"/>
                </a:solidFill>
                <a:effectLst>
                  <a:outerShdw blurRad="38100" dist="38100" dir="2700000" algn="tl">
                    <a:srgbClr val="000000">
                      <a:alpha val="43137"/>
                    </a:srgbClr>
                  </a:outerShdw>
                </a:effectLst>
                <a:latin typeface="Imprint MT Shadow" panose="04020605060303030202" pitchFamily="82" charset="0"/>
              </a:rPr>
              <a:t>Programme</a:t>
            </a:r>
            <a:r>
              <a:rPr lang="en-US" sz="4800" dirty="0">
                <a:solidFill>
                  <a:schemeClr val="bg1"/>
                </a:solidFill>
                <a:effectLst>
                  <a:outerShdw blurRad="38100" dist="38100" dir="2700000" algn="tl">
                    <a:srgbClr val="000000">
                      <a:alpha val="43137"/>
                    </a:srgbClr>
                  </a:outerShdw>
                </a:effectLst>
                <a:latin typeface="Imprint MT Shadow" panose="04020605060303030202" pitchFamily="82" charset="0"/>
              </a:rPr>
              <a:t>  </a:t>
            </a:r>
          </a:p>
          <a:p>
            <a:pPr algn="ctr"/>
            <a:r>
              <a:rPr lang="en-US" sz="6600" dirty="0">
                <a:solidFill>
                  <a:schemeClr val="bg1"/>
                </a:solidFill>
                <a:effectLst>
                  <a:outerShdw blurRad="38100" dist="38100" dir="2700000" algn="tl">
                    <a:srgbClr val="000000">
                      <a:alpha val="43137"/>
                    </a:srgbClr>
                  </a:outerShdw>
                </a:effectLst>
                <a:latin typeface="Imprint MT Shadow" panose="04020605060303030202" pitchFamily="82" charset="0"/>
              </a:rPr>
              <a:t>“e-APP”</a:t>
            </a:r>
          </a:p>
        </p:txBody>
      </p:sp>
    </p:spTree>
    <p:extLst>
      <p:ext uri="{BB962C8B-B14F-4D97-AF65-F5344CB8AC3E}">
        <p14:creationId xmlns:p14="http://schemas.microsoft.com/office/powerpoint/2010/main" val="236492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8A353-1AFF-F6E4-384D-696039B022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67E6AF-5806-77CB-9FF2-FB40277C49A1}"/>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sp>
        <p:nvSpPr>
          <p:cNvPr id="3" name="TextBox 2">
            <a:extLst>
              <a:ext uri="{FF2B5EF4-FFF2-40B4-BE49-F238E27FC236}">
                <a16:creationId xmlns:a16="http://schemas.microsoft.com/office/drawing/2014/main" id="{275CEC18-20A4-5274-6297-DA4B2105D2B0}"/>
              </a:ext>
            </a:extLst>
          </p:cNvPr>
          <p:cNvSpPr txBox="1"/>
          <p:nvPr/>
        </p:nvSpPr>
        <p:spPr>
          <a:xfrm>
            <a:off x="556181" y="6088559"/>
            <a:ext cx="1103878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Imprint MT Shadow" panose="04020605060303030202" pitchFamily="82" charset="0"/>
              </a:rPr>
              <a:t>e-APP COMPONENTS</a:t>
            </a:r>
          </a:p>
        </p:txBody>
      </p:sp>
      <p:sp>
        <p:nvSpPr>
          <p:cNvPr id="4" name="Content Placeholder 2">
            <a:extLst>
              <a:ext uri="{FF2B5EF4-FFF2-40B4-BE49-F238E27FC236}">
                <a16:creationId xmlns:a16="http://schemas.microsoft.com/office/drawing/2014/main" id="{EA5EF4EA-E3E5-FC70-1852-7512E7CA0CE6}"/>
              </a:ext>
            </a:extLst>
          </p:cNvPr>
          <p:cNvSpPr txBox="1">
            <a:spLocks/>
          </p:cNvSpPr>
          <p:nvPr/>
        </p:nvSpPr>
        <p:spPr>
          <a:xfrm>
            <a:off x="556181" y="567871"/>
            <a:ext cx="5249393" cy="5482951"/>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7300" dirty="0">
                <a:solidFill>
                  <a:srgbClr val="F2D9A6"/>
                </a:solidFill>
                <a:latin typeface="Imprint MT Shadow" panose="04020605060303030202" pitchFamily="82" charset="0"/>
              </a:rPr>
              <a:t>e-Apostille</a:t>
            </a:r>
          </a:p>
          <a:p>
            <a:pPr marL="0" indent="0">
              <a:buFont typeface="Arial" panose="020B0604020202020204" pitchFamily="34" charset="0"/>
              <a:buNone/>
            </a:pPr>
            <a:endParaRPr lang="en-GB" sz="3600" dirty="0">
              <a:solidFill>
                <a:srgbClr val="9B8A5B"/>
              </a:solidFill>
              <a:latin typeface="Imprint MT Shadow" panose="04020605060303030202" pitchFamily="82" charset="0"/>
            </a:endParaRPr>
          </a:p>
          <a:p>
            <a:r>
              <a:rPr lang="en-GB" sz="5100" dirty="0">
                <a:solidFill>
                  <a:schemeClr val="bg1"/>
                </a:solidFill>
              </a:rPr>
              <a:t>An Article 3(1) Certificate issued in electronic form</a:t>
            </a:r>
          </a:p>
          <a:p>
            <a:pPr marL="0" indent="0">
              <a:buNone/>
            </a:pPr>
            <a:endParaRPr lang="en-GB" sz="2500" dirty="0">
              <a:solidFill>
                <a:schemeClr val="bg1"/>
              </a:solidFill>
            </a:endParaRPr>
          </a:p>
          <a:p>
            <a:r>
              <a:rPr lang="en-GB" sz="5100" dirty="0">
                <a:solidFill>
                  <a:schemeClr val="bg1"/>
                </a:solidFill>
              </a:rPr>
              <a:t>Signed by electronic signature with a digital certificate</a:t>
            </a:r>
          </a:p>
          <a:p>
            <a:endParaRPr lang="en-GB" sz="2500" dirty="0">
              <a:solidFill>
                <a:schemeClr val="bg1"/>
              </a:solidFill>
            </a:endParaRPr>
          </a:p>
          <a:p>
            <a:r>
              <a:rPr lang="en-GB" sz="5100" dirty="0">
                <a:solidFill>
                  <a:schemeClr val="bg1"/>
                </a:solidFill>
              </a:rPr>
              <a:t>e-Apostilles may be issued on: </a:t>
            </a:r>
          </a:p>
          <a:p>
            <a:pPr lvl="1">
              <a:buFont typeface="Wingdings" panose="05000000000000000000" pitchFamily="2" charset="2"/>
              <a:buChar char="§"/>
            </a:pPr>
            <a:r>
              <a:rPr lang="en-GB" sz="4700" dirty="0">
                <a:solidFill>
                  <a:schemeClr val="bg1"/>
                </a:solidFill>
              </a:rPr>
              <a:t>electronic documents </a:t>
            </a:r>
          </a:p>
          <a:p>
            <a:pPr marL="0" indent="0" algn="ctr">
              <a:buNone/>
            </a:pPr>
            <a:r>
              <a:rPr lang="en-GB" sz="5100" i="1" dirty="0">
                <a:solidFill>
                  <a:schemeClr val="bg1"/>
                </a:solidFill>
              </a:rPr>
              <a:t>or</a:t>
            </a:r>
            <a:r>
              <a:rPr lang="en-GB" sz="5100" dirty="0">
                <a:solidFill>
                  <a:schemeClr val="bg1"/>
                </a:solidFill>
              </a:rPr>
              <a:t>  </a:t>
            </a:r>
            <a:endParaRPr lang="en-GB" sz="5100" b="1" dirty="0">
              <a:solidFill>
                <a:schemeClr val="bg1"/>
              </a:solidFill>
            </a:endParaRPr>
          </a:p>
          <a:p>
            <a:pPr lvl="1">
              <a:buFont typeface="Wingdings" panose="05000000000000000000" pitchFamily="2" charset="2"/>
              <a:buChar char="§"/>
            </a:pPr>
            <a:r>
              <a:rPr lang="en-GB" sz="4700" b="1" dirty="0">
                <a:solidFill>
                  <a:srgbClr val="F2D9A6"/>
                </a:solidFill>
              </a:rPr>
              <a:t>paper documents that have been scanned/converted into electronic form</a:t>
            </a:r>
          </a:p>
        </p:txBody>
      </p:sp>
      <p:sp>
        <p:nvSpPr>
          <p:cNvPr id="5" name="Content Placeholder 3">
            <a:extLst>
              <a:ext uri="{FF2B5EF4-FFF2-40B4-BE49-F238E27FC236}">
                <a16:creationId xmlns:a16="http://schemas.microsoft.com/office/drawing/2014/main" id="{EC58CF31-75EE-97F3-0050-43D1FA8C53F6}"/>
              </a:ext>
            </a:extLst>
          </p:cNvPr>
          <p:cNvSpPr txBox="1">
            <a:spLocks/>
          </p:cNvSpPr>
          <p:nvPr/>
        </p:nvSpPr>
        <p:spPr>
          <a:xfrm>
            <a:off x="6491924" y="364656"/>
            <a:ext cx="5296525" cy="5429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dirty="0">
                <a:solidFill>
                  <a:srgbClr val="F2D9A6"/>
                </a:solidFill>
                <a:latin typeface="Imprint MT Shadow" panose="04020605060303030202" pitchFamily="82" charset="0"/>
              </a:rPr>
              <a:t>e-Register</a:t>
            </a:r>
          </a:p>
          <a:p>
            <a:pPr marL="0" indent="0">
              <a:buFont typeface="Arial" panose="020B0604020202020204" pitchFamily="34" charset="0"/>
              <a:buNone/>
            </a:pPr>
            <a:endParaRPr lang="en-GB" sz="1000" dirty="0">
              <a:solidFill>
                <a:srgbClr val="9B8A5B"/>
              </a:solidFill>
              <a:latin typeface="Imprint MT Shadow" panose="04020605060303030202" pitchFamily="82" charset="0"/>
            </a:endParaRPr>
          </a:p>
          <a:p>
            <a:r>
              <a:rPr lang="en-GB" sz="2600" dirty="0">
                <a:solidFill>
                  <a:schemeClr val="bg1"/>
                </a:solidFill>
              </a:rPr>
              <a:t>The Article 7(1) Register maintained in a publicly accessible, electronic form</a:t>
            </a:r>
          </a:p>
          <a:p>
            <a:pPr marL="0" indent="0">
              <a:buNone/>
            </a:pPr>
            <a:endParaRPr lang="en-GB" sz="1200" dirty="0">
              <a:solidFill>
                <a:schemeClr val="bg1"/>
              </a:solidFill>
            </a:endParaRPr>
          </a:p>
          <a:p>
            <a:r>
              <a:rPr lang="en-GB" sz="2600" dirty="0">
                <a:solidFill>
                  <a:schemeClr val="bg1"/>
                </a:solidFill>
              </a:rPr>
              <a:t>Allows any interested person to verify their Apostille online</a:t>
            </a:r>
          </a:p>
          <a:p>
            <a:pPr marL="0" indent="0">
              <a:buNone/>
            </a:pPr>
            <a:endParaRPr lang="en-GB" sz="1200" dirty="0">
              <a:solidFill>
                <a:schemeClr val="bg1"/>
              </a:solidFill>
            </a:endParaRPr>
          </a:p>
          <a:p>
            <a:r>
              <a:rPr lang="en-GB" sz="2600" dirty="0">
                <a:solidFill>
                  <a:schemeClr val="bg1"/>
                </a:solidFill>
              </a:rPr>
              <a:t>While many Contracting Parties maintain an electronic register, the </a:t>
            </a:r>
            <a:r>
              <a:rPr lang="en-GB" sz="2600" b="1" dirty="0">
                <a:solidFill>
                  <a:srgbClr val="F2D9A6"/>
                </a:solidFill>
              </a:rPr>
              <a:t>publicly accessible element is what determines whether it will be classified as an e-Register</a:t>
            </a:r>
          </a:p>
        </p:txBody>
      </p:sp>
    </p:spTree>
    <p:extLst>
      <p:ext uri="{BB962C8B-B14F-4D97-AF65-F5344CB8AC3E}">
        <p14:creationId xmlns:p14="http://schemas.microsoft.com/office/powerpoint/2010/main" val="216910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053281-E175-C1C8-A592-29EF19A6E3D3}"/>
              </a:ext>
            </a:extLst>
          </p:cNvPr>
          <p:cNvSpPr txBox="1"/>
          <p:nvPr/>
        </p:nvSpPr>
        <p:spPr>
          <a:xfrm>
            <a:off x="6430566" y="2206182"/>
            <a:ext cx="538674" cy="369332"/>
          </a:xfrm>
          <a:prstGeom prst="rect">
            <a:avLst/>
          </a:prstGeom>
          <a:noFill/>
        </p:spPr>
        <p:txBody>
          <a:bodyPr wrap="none" rtlCol="0">
            <a:spAutoFit/>
          </a:bodyPr>
          <a:lstStyle/>
          <a:p>
            <a:r>
              <a:rPr lang="en-US" dirty="0">
                <a:solidFill>
                  <a:srgbClr val="002447"/>
                </a:solidFill>
              </a:rPr>
              <a:t>test</a:t>
            </a:r>
          </a:p>
        </p:txBody>
      </p:sp>
      <p:sp>
        <p:nvSpPr>
          <p:cNvPr id="6" name="Rectangle 5">
            <a:extLst>
              <a:ext uri="{FF2B5EF4-FFF2-40B4-BE49-F238E27FC236}">
                <a16:creationId xmlns:a16="http://schemas.microsoft.com/office/drawing/2014/main" id="{3B964223-3288-9CDB-8A11-17614673BFEB}"/>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pic>
        <p:nvPicPr>
          <p:cNvPr id="7" name="Picture 6">
            <a:extLst>
              <a:ext uri="{FF2B5EF4-FFF2-40B4-BE49-F238E27FC236}">
                <a16:creationId xmlns:a16="http://schemas.microsoft.com/office/drawing/2014/main" id="{D48AD222-252E-3B8A-0E8F-0C0250D88EDD}"/>
              </a:ext>
            </a:extLst>
          </p:cNvPr>
          <p:cNvPicPr>
            <a:picLocks noChangeAspect="1"/>
          </p:cNvPicPr>
          <p:nvPr/>
        </p:nvPicPr>
        <p:blipFill>
          <a:blip r:embed="rId2"/>
          <a:stretch>
            <a:fillRect/>
          </a:stretch>
        </p:blipFill>
        <p:spPr>
          <a:xfrm>
            <a:off x="1145431" y="1095223"/>
            <a:ext cx="9636089" cy="4523699"/>
          </a:xfrm>
          <a:prstGeom prst="rect">
            <a:avLst/>
          </a:prstGeom>
        </p:spPr>
      </p:pic>
      <p:sp>
        <p:nvSpPr>
          <p:cNvPr id="8" name="TextBox 7">
            <a:extLst>
              <a:ext uri="{FF2B5EF4-FFF2-40B4-BE49-F238E27FC236}">
                <a16:creationId xmlns:a16="http://schemas.microsoft.com/office/drawing/2014/main" id="{2FBB1497-3CA2-F8BF-B783-64D80AA03D43}"/>
              </a:ext>
            </a:extLst>
          </p:cNvPr>
          <p:cNvSpPr txBox="1"/>
          <p:nvPr/>
        </p:nvSpPr>
        <p:spPr>
          <a:xfrm>
            <a:off x="1145431" y="218517"/>
            <a:ext cx="9636089" cy="830997"/>
          </a:xfrm>
          <a:prstGeom prst="rect">
            <a:avLst/>
          </a:prstGeom>
          <a:noFill/>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Imprint MT Shadow" panose="04020605060303030202" pitchFamily="82" charset="0"/>
              </a:rPr>
              <a:t>e-APP IMPLEMENTATION</a:t>
            </a:r>
          </a:p>
        </p:txBody>
      </p:sp>
      <p:sp>
        <p:nvSpPr>
          <p:cNvPr id="9" name="TextBox 8">
            <a:extLst>
              <a:ext uri="{FF2B5EF4-FFF2-40B4-BE49-F238E27FC236}">
                <a16:creationId xmlns:a16="http://schemas.microsoft.com/office/drawing/2014/main" id="{01EE5CF5-DB47-3D58-C39C-AD56BD47B3C0}"/>
              </a:ext>
            </a:extLst>
          </p:cNvPr>
          <p:cNvSpPr txBox="1"/>
          <p:nvPr/>
        </p:nvSpPr>
        <p:spPr>
          <a:xfrm>
            <a:off x="463826" y="6168312"/>
            <a:ext cx="1146313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Imprint MT Shadow" panose="04020605060303030202" pitchFamily="82" charset="0"/>
              </a:rPr>
              <a:t>32 e-APOSTILLE &amp; e-REGISTER</a:t>
            </a:r>
            <a:r>
              <a:rPr lang="en-US" sz="3200" dirty="0">
                <a:latin typeface="Imprint MT Shadow" panose="04020605060303030202" pitchFamily="82" charset="0"/>
              </a:rPr>
              <a:t>  *  </a:t>
            </a:r>
            <a:r>
              <a:rPr lang="en-US" sz="3200" dirty="0">
                <a:solidFill>
                  <a:schemeClr val="accent5">
                    <a:lumMod val="40000"/>
                    <a:lumOff val="60000"/>
                  </a:schemeClr>
                </a:solidFill>
                <a:effectLst>
                  <a:outerShdw blurRad="38100" dist="38100" dir="2700000" algn="tl">
                    <a:srgbClr val="000000">
                      <a:alpha val="43137"/>
                    </a:srgbClr>
                  </a:outerShdw>
                </a:effectLst>
                <a:latin typeface="Imprint MT Shadow" panose="04020605060303030202" pitchFamily="82" charset="0"/>
              </a:rPr>
              <a:t>53 e-REGISTER</a:t>
            </a:r>
            <a:r>
              <a:rPr lang="en-US" sz="2800" dirty="0">
                <a:solidFill>
                  <a:schemeClr val="accent5">
                    <a:lumMod val="40000"/>
                    <a:lumOff val="60000"/>
                  </a:schemeClr>
                </a:solidFill>
                <a:effectLst>
                  <a:outerShdw blurRad="38100" dist="38100" dir="2700000" algn="tl">
                    <a:srgbClr val="000000">
                      <a:alpha val="43137"/>
                    </a:srgbClr>
                  </a:outerShdw>
                </a:effectLst>
                <a:latin typeface="Imprint MT Shadow" panose="04020605060303030202" pitchFamily="82" charset="0"/>
              </a:rPr>
              <a:t> </a:t>
            </a:r>
            <a:r>
              <a:rPr lang="en-US" dirty="0">
                <a:solidFill>
                  <a:schemeClr val="accent5">
                    <a:lumMod val="40000"/>
                    <a:lumOff val="60000"/>
                  </a:schemeClr>
                </a:solidFill>
                <a:effectLst>
                  <a:outerShdw blurRad="38100" dist="38100" dir="2700000" algn="tl">
                    <a:srgbClr val="000000">
                      <a:alpha val="43137"/>
                    </a:srgbClr>
                  </a:outerShdw>
                </a:effectLst>
                <a:latin typeface="Imprint MT Shadow" panose="04020605060303030202" pitchFamily="82" charset="0"/>
              </a:rPr>
              <a:t>(ONLY)</a:t>
            </a:r>
          </a:p>
        </p:txBody>
      </p:sp>
    </p:spTree>
    <p:extLst>
      <p:ext uri="{BB962C8B-B14F-4D97-AF65-F5344CB8AC3E}">
        <p14:creationId xmlns:p14="http://schemas.microsoft.com/office/powerpoint/2010/main" val="176111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4BC5-6FF8-C21C-C2D8-31809EFD5A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6492CE-26B8-9FD5-4635-F243A635C8F7}"/>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grpSp>
        <p:nvGrpSpPr>
          <p:cNvPr id="4" name="Shape 1384">
            <a:extLst>
              <a:ext uri="{FF2B5EF4-FFF2-40B4-BE49-F238E27FC236}">
                <a16:creationId xmlns:a16="http://schemas.microsoft.com/office/drawing/2014/main" id="{3E53731E-4CA7-04A2-6AA5-68F60CEBBD7C}"/>
              </a:ext>
            </a:extLst>
          </p:cNvPr>
          <p:cNvGrpSpPr/>
          <p:nvPr/>
        </p:nvGrpSpPr>
        <p:grpSpPr>
          <a:xfrm>
            <a:off x="2091126" y="550153"/>
            <a:ext cx="8445496" cy="5183611"/>
            <a:chOff x="5157992" y="1665628"/>
            <a:chExt cx="2936367" cy="1919172"/>
          </a:xfrm>
          <a:solidFill>
            <a:schemeClr val="bg1"/>
          </a:solidFill>
        </p:grpSpPr>
        <p:sp>
          <p:nvSpPr>
            <p:cNvPr id="5" name="Shape 1385">
              <a:extLst>
                <a:ext uri="{FF2B5EF4-FFF2-40B4-BE49-F238E27FC236}">
                  <a16:creationId xmlns:a16="http://schemas.microsoft.com/office/drawing/2014/main" id="{493F046D-17DB-0343-BFD5-8A1482F7851D}"/>
                </a:ext>
              </a:extLst>
            </p:cNvPr>
            <p:cNvSpPr/>
            <p:nvPr/>
          </p:nvSpPr>
          <p:spPr>
            <a:xfrm>
              <a:off x="5379187" y="1665628"/>
              <a:ext cx="365958" cy="271518"/>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rgbClr val="9B8A5B"/>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 name="Shape 1386">
              <a:extLst>
                <a:ext uri="{FF2B5EF4-FFF2-40B4-BE49-F238E27FC236}">
                  <a16:creationId xmlns:a16="http://schemas.microsoft.com/office/drawing/2014/main" id="{036E4F10-E69F-67EB-8B1D-F5758B8EF01A}"/>
                </a:ext>
              </a:extLst>
            </p:cNvPr>
            <p:cNvSpPr/>
            <p:nvPr/>
          </p:nvSpPr>
          <p:spPr>
            <a:xfrm>
              <a:off x="5920590" y="2600763"/>
              <a:ext cx="384509" cy="394627"/>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 name="Shape 1387">
              <a:extLst>
                <a:ext uri="{FF2B5EF4-FFF2-40B4-BE49-F238E27FC236}">
                  <a16:creationId xmlns:a16="http://schemas.microsoft.com/office/drawing/2014/main" id="{AAEF3EF4-536B-4312-6F7D-0E7D642D699F}"/>
                </a:ext>
              </a:extLst>
            </p:cNvPr>
            <p:cNvSpPr/>
            <p:nvPr/>
          </p:nvSpPr>
          <p:spPr>
            <a:xfrm>
              <a:off x="6065566" y="2660598"/>
              <a:ext cx="775570" cy="746058"/>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 name="Shape 1388">
              <a:extLst>
                <a:ext uri="{FF2B5EF4-FFF2-40B4-BE49-F238E27FC236}">
                  <a16:creationId xmlns:a16="http://schemas.microsoft.com/office/drawing/2014/main" id="{D7A0ACC0-26AC-5999-64E3-8398A60C90EC}"/>
                </a:ext>
              </a:extLst>
            </p:cNvPr>
            <p:cNvSpPr/>
            <p:nvPr/>
          </p:nvSpPr>
          <p:spPr>
            <a:xfrm>
              <a:off x="5613601" y="2560287"/>
              <a:ext cx="369329" cy="435102"/>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rgbClr val="F9F8F5"/>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45713" tIns="22850" rIns="45713" bIns="22850" anchor="t" anchorCtr="0">
              <a:noAutofit/>
            </a:bodyPr>
            <a:lstStyle/>
            <a:p>
              <a:pPr algn="ctr" defTabSz="457200"/>
              <a:r>
                <a:rPr lang="en-US" kern="0" dirty="0">
                  <a:solidFill>
                    <a:schemeClr val="bg1"/>
                  </a:solidFill>
                  <a:latin typeface="Calibri" panose="020F0502020204030204" pitchFamily="34" charset="0"/>
                  <a:ea typeface="Source Sans Pro"/>
                  <a:cs typeface="Calibri" panose="020F0502020204030204" pitchFamily="34" charset="0"/>
                  <a:sym typeface="Source Sans Pro"/>
                </a:rPr>
                <a:t>69</a:t>
              </a:r>
              <a:endParaRPr kern="0" dirty="0">
                <a:solidFill>
                  <a:schemeClr val="bg1"/>
                </a:solidFill>
                <a:latin typeface="Calibri" panose="020F0502020204030204" pitchFamily="34" charset="0"/>
                <a:ea typeface="Source Sans Pro"/>
                <a:cs typeface="Calibri" panose="020F0502020204030204" pitchFamily="34" charset="0"/>
                <a:sym typeface="Source Sans Pro"/>
              </a:endParaRPr>
            </a:p>
          </p:txBody>
        </p:sp>
        <p:sp>
          <p:nvSpPr>
            <p:cNvPr id="9" name="Shape 1389">
              <a:extLst>
                <a:ext uri="{FF2B5EF4-FFF2-40B4-BE49-F238E27FC236}">
                  <a16:creationId xmlns:a16="http://schemas.microsoft.com/office/drawing/2014/main" id="{110867BB-B408-D201-727C-2F44196FF0F1}"/>
                </a:ext>
              </a:extLst>
            </p:cNvPr>
            <p:cNvSpPr/>
            <p:nvPr/>
          </p:nvSpPr>
          <p:spPr>
            <a:xfrm>
              <a:off x="5230360" y="2093141"/>
              <a:ext cx="455900" cy="750466"/>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 name="Shape 1390">
              <a:extLst>
                <a:ext uri="{FF2B5EF4-FFF2-40B4-BE49-F238E27FC236}">
                  <a16:creationId xmlns:a16="http://schemas.microsoft.com/office/drawing/2014/main" id="{36BB09C5-8A40-45FB-6A63-F2116F345C07}"/>
                </a:ext>
              </a:extLst>
            </p:cNvPr>
            <p:cNvSpPr/>
            <p:nvPr/>
          </p:nvSpPr>
          <p:spPr>
            <a:xfrm>
              <a:off x="6286725" y="2662314"/>
              <a:ext cx="507036" cy="271235"/>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 name="Shape 1391">
              <a:extLst>
                <a:ext uri="{FF2B5EF4-FFF2-40B4-BE49-F238E27FC236}">
                  <a16:creationId xmlns:a16="http://schemas.microsoft.com/office/drawing/2014/main" id="{D5F59371-920B-0149-28D4-9837FAE05D96}"/>
                </a:ext>
              </a:extLst>
            </p:cNvPr>
            <p:cNvSpPr/>
            <p:nvPr/>
          </p:nvSpPr>
          <p:spPr>
            <a:xfrm>
              <a:off x="6352651" y="2448136"/>
              <a:ext cx="410864" cy="236103"/>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 name="Shape 1392">
              <a:extLst>
                <a:ext uri="{FF2B5EF4-FFF2-40B4-BE49-F238E27FC236}">
                  <a16:creationId xmlns:a16="http://schemas.microsoft.com/office/drawing/2014/main" id="{B861449C-1001-D0FC-25D3-30C66736C67F}"/>
                </a:ext>
              </a:extLst>
            </p:cNvPr>
            <p:cNvSpPr/>
            <p:nvPr/>
          </p:nvSpPr>
          <p:spPr>
            <a:xfrm>
              <a:off x="6267099" y="2240274"/>
              <a:ext cx="466301" cy="229786"/>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3" name="Shape 1393">
              <a:extLst>
                <a:ext uri="{FF2B5EF4-FFF2-40B4-BE49-F238E27FC236}">
                  <a16:creationId xmlns:a16="http://schemas.microsoft.com/office/drawing/2014/main" id="{27CEAEAD-18E8-CBFA-A84C-9B18E6D882AA}"/>
                </a:ext>
              </a:extLst>
            </p:cNvPr>
            <p:cNvSpPr/>
            <p:nvPr/>
          </p:nvSpPr>
          <p:spPr>
            <a:xfrm>
              <a:off x="6293239" y="2040018"/>
              <a:ext cx="384509" cy="256339"/>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r>
                <a:rPr lang="en-US" kern="0" dirty="0">
                  <a:solidFill>
                    <a:srgbClr val="7F7F7F"/>
                  </a:solidFill>
                  <a:latin typeface="Calibri" panose="020F0502020204030204" pitchFamily="34" charset="0"/>
                  <a:ea typeface="Source Sans Pro"/>
                  <a:cs typeface="Calibri" panose="020F0502020204030204" pitchFamily="34" charset="0"/>
                  <a:sym typeface="Source Sans Pro"/>
                </a:rPr>
                <a:t>*  </a:t>
              </a:r>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4" name="Shape 1395">
              <a:extLst>
                <a:ext uri="{FF2B5EF4-FFF2-40B4-BE49-F238E27FC236}">
                  <a16:creationId xmlns:a16="http://schemas.microsoft.com/office/drawing/2014/main" id="{0A0ACC11-B627-26BC-6A43-35D7F5E5F5ED}"/>
                </a:ext>
              </a:extLst>
            </p:cNvPr>
            <p:cNvSpPr/>
            <p:nvPr/>
          </p:nvSpPr>
          <p:spPr>
            <a:xfrm>
              <a:off x="6313476" y="1829213"/>
              <a:ext cx="359212" cy="240177"/>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5" name="Shape 1396">
              <a:extLst>
                <a:ext uri="{FF2B5EF4-FFF2-40B4-BE49-F238E27FC236}">
                  <a16:creationId xmlns:a16="http://schemas.microsoft.com/office/drawing/2014/main" id="{51C12A56-8560-FFE6-B265-CFE67E2544A4}"/>
                </a:ext>
              </a:extLst>
            </p:cNvPr>
            <p:cNvSpPr/>
            <p:nvPr/>
          </p:nvSpPr>
          <p:spPr>
            <a:xfrm>
              <a:off x="5981501" y="2348638"/>
              <a:ext cx="402804" cy="315364"/>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6" name="Shape 1397">
              <a:extLst>
                <a:ext uri="{FF2B5EF4-FFF2-40B4-BE49-F238E27FC236}">
                  <a16:creationId xmlns:a16="http://schemas.microsoft.com/office/drawing/2014/main" id="{812CE23C-0332-9A72-D286-25D7FE74492C}"/>
                </a:ext>
              </a:extLst>
            </p:cNvPr>
            <p:cNvSpPr/>
            <p:nvPr/>
          </p:nvSpPr>
          <p:spPr>
            <a:xfrm>
              <a:off x="5715195" y="2213723"/>
              <a:ext cx="309038" cy="392940"/>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rgbClr val="9B8A5B"/>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7" name="Shape 1398">
              <a:extLst>
                <a:ext uri="{FF2B5EF4-FFF2-40B4-BE49-F238E27FC236}">
                  <a16:creationId xmlns:a16="http://schemas.microsoft.com/office/drawing/2014/main" id="{5D2487EF-1B6E-D9BA-9F76-0CE460A8648D}"/>
                </a:ext>
              </a:extLst>
            </p:cNvPr>
            <p:cNvSpPr/>
            <p:nvPr/>
          </p:nvSpPr>
          <p:spPr>
            <a:xfrm>
              <a:off x="5431721" y="2147949"/>
              <a:ext cx="354152" cy="535487"/>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8" name="Shape 1399">
              <a:extLst>
                <a:ext uri="{FF2B5EF4-FFF2-40B4-BE49-F238E27FC236}">
                  <a16:creationId xmlns:a16="http://schemas.microsoft.com/office/drawing/2014/main" id="{629EF2A0-3C4F-195E-174A-5C74DAD8AA60}"/>
                </a:ext>
              </a:extLst>
            </p:cNvPr>
            <p:cNvSpPr/>
            <p:nvPr/>
          </p:nvSpPr>
          <p:spPr>
            <a:xfrm>
              <a:off x="5278001" y="1816567"/>
              <a:ext cx="440161" cy="372704"/>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9" name="Shape 1400">
              <a:extLst>
                <a:ext uri="{FF2B5EF4-FFF2-40B4-BE49-F238E27FC236}">
                  <a16:creationId xmlns:a16="http://schemas.microsoft.com/office/drawing/2014/main" id="{FC2C4B87-D9B6-86CC-7B9F-835AABDAA320}"/>
                </a:ext>
              </a:extLst>
            </p:cNvPr>
            <p:cNvSpPr/>
            <p:nvPr/>
          </p:nvSpPr>
          <p:spPr>
            <a:xfrm>
              <a:off x="5620045" y="1735519"/>
              <a:ext cx="371438" cy="504755"/>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0" name="Shape 1401">
              <a:extLst>
                <a:ext uri="{FF2B5EF4-FFF2-40B4-BE49-F238E27FC236}">
                  <a16:creationId xmlns:a16="http://schemas.microsoft.com/office/drawing/2014/main" id="{75D312E9-E6A7-D4D0-0658-7F18CF1121A5}"/>
                </a:ext>
              </a:extLst>
            </p:cNvPr>
            <p:cNvSpPr/>
            <p:nvPr/>
          </p:nvSpPr>
          <p:spPr>
            <a:xfrm>
              <a:off x="5775501" y="1743205"/>
              <a:ext cx="558211" cy="360899"/>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rgbClr val="9B8A5B"/>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C00000"/>
                </a:solidFill>
                <a:latin typeface="Calibri" panose="020F0502020204030204" pitchFamily="34" charset="0"/>
                <a:ea typeface="Source Sans Pro"/>
                <a:cs typeface="Calibri" panose="020F0502020204030204" pitchFamily="34" charset="0"/>
                <a:sym typeface="Source Sans Pro"/>
              </a:endParaRPr>
            </a:p>
          </p:txBody>
        </p:sp>
        <p:sp>
          <p:nvSpPr>
            <p:cNvPr id="21" name="Shape 1402">
              <a:extLst>
                <a:ext uri="{FF2B5EF4-FFF2-40B4-BE49-F238E27FC236}">
                  <a16:creationId xmlns:a16="http://schemas.microsoft.com/office/drawing/2014/main" id="{32DB2426-DDC1-129B-8815-9DBE8A64336F}"/>
                </a:ext>
              </a:extLst>
            </p:cNvPr>
            <p:cNvSpPr/>
            <p:nvPr/>
          </p:nvSpPr>
          <p:spPr>
            <a:xfrm>
              <a:off x="7897045" y="1787052"/>
              <a:ext cx="197314" cy="315364"/>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2" name="Shape 1403">
              <a:extLst>
                <a:ext uri="{FF2B5EF4-FFF2-40B4-BE49-F238E27FC236}">
                  <a16:creationId xmlns:a16="http://schemas.microsoft.com/office/drawing/2014/main" id="{7614EBD6-3E26-AAB2-F8A4-DA767CD01EB4}"/>
                </a:ext>
              </a:extLst>
            </p:cNvPr>
            <p:cNvSpPr/>
            <p:nvPr/>
          </p:nvSpPr>
          <p:spPr>
            <a:xfrm>
              <a:off x="7517596" y="2002917"/>
              <a:ext cx="408118" cy="300186"/>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3" name="Shape 1404">
              <a:extLst>
                <a:ext uri="{FF2B5EF4-FFF2-40B4-BE49-F238E27FC236}">
                  <a16:creationId xmlns:a16="http://schemas.microsoft.com/office/drawing/2014/main" id="{5A2AC299-7BA4-DD34-6144-5B8825EB5EE6}"/>
                </a:ext>
              </a:extLst>
            </p:cNvPr>
            <p:cNvSpPr/>
            <p:nvPr/>
          </p:nvSpPr>
          <p:spPr>
            <a:xfrm>
              <a:off x="7792485" y="1982680"/>
              <a:ext cx="94441" cy="170331"/>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4" name="Shape 1405">
              <a:extLst>
                <a:ext uri="{FF2B5EF4-FFF2-40B4-BE49-F238E27FC236}">
                  <a16:creationId xmlns:a16="http://schemas.microsoft.com/office/drawing/2014/main" id="{10367B7F-25D2-6022-2EB3-59841E498260}"/>
                </a:ext>
              </a:extLst>
            </p:cNvPr>
            <p:cNvSpPr/>
            <p:nvPr/>
          </p:nvSpPr>
          <p:spPr>
            <a:xfrm>
              <a:off x="7862154" y="1960755"/>
              <a:ext cx="94441" cy="187194"/>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5" name="Shape 1406">
              <a:extLst>
                <a:ext uri="{FF2B5EF4-FFF2-40B4-BE49-F238E27FC236}">
                  <a16:creationId xmlns:a16="http://schemas.microsoft.com/office/drawing/2014/main" id="{B6F5FCB7-832A-93DC-8740-FCC009C9D535}"/>
                </a:ext>
              </a:extLst>
            </p:cNvPr>
            <p:cNvSpPr/>
            <p:nvPr/>
          </p:nvSpPr>
          <p:spPr>
            <a:xfrm>
              <a:off x="7834647" y="2188425"/>
              <a:ext cx="94441" cy="86008"/>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rgbClr val="9B8A5B"/>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6" name="Shape 1407">
              <a:extLst>
                <a:ext uri="{FF2B5EF4-FFF2-40B4-BE49-F238E27FC236}">
                  <a16:creationId xmlns:a16="http://schemas.microsoft.com/office/drawing/2014/main" id="{00A907D8-8A3E-CE5D-6CB5-EBE8AEEB927D}"/>
                </a:ext>
              </a:extLst>
            </p:cNvPr>
            <p:cNvSpPr/>
            <p:nvPr/>
          </p:nvSpPr>
          <p:spPr>
            <a:xfrm>
              <a:off x="7918970" y="2179992"/>
              <a:ext cx="40475" cy="52279"/>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solidFill>
              <a:srgbClr val="95864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7" name="Shape 1408">
              <a:extLst>
                <a:ext uri="{FF2B5EF4-FFF2-40B4-BE49-F238E27FC236}">
                  <a16:creationId xmlns:a16="http://schemas.microsoft.com/office/drawing/2014/main" id="{DEACEA84-3EE6-CB86-396F-0871EBB3F2C3}"/>
                </a:ext>
              </a:extLst>
            </p:cNvPr>
            <p:cNvSpPr/>
            <p:nvPr/>
          </p:nvSpPr>
          <p:spPr>
            <a:xfrm>
              <a:off x="7834647" y="2119281"/>
              <a:ext cx="183821" cy="92755"/>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8" name="Shape 1409">
              <a:extLst>
                <a:ext uri="{FF2B5EF4-FFF2-40B4-BE49-F238E27FC236}">
                  <a16:creationId xmlns:a16="http://schemas.microsoft.com/office/drawing/2014/main" id="{8AD8BF4C-5DA9-0CF7-135E-CB35A46DF8E3}"/>
                </a:ext>
              </a:extLst>
            </p:cNvPr>
            <p:cNvSpPr/>
            <p:nvPr/>
          </p:nvSpPr>
          <p:spPr>
            <a:xfrm>
              <a:off x="7976309" y="2205290"/>
              <a:ext cx="16863" cy="11806"/>
            </a:xfrm>
            <a:custGeom>
              <a:avLst/>
              <a:gdLst/>
              <a:ahLst/>
              <a:cxnLst/>
              <a:rect l="0" t="0" r="0" b="0"/>
              <a:pathLst>
                <a:path w="120000" h="120000" extrusionOk="0">
                  <a:moveTo>
                    <a:pt x="30000" y="120000"/>
                  </a:moveTo>
                  <a:cubicBezTo>
                    <a:pt x="70000" y="120000"/>
                    <a:pt x="70000" y="120000"/>
                    <a:pt x="70000" y="120000"/>
                  </a:cubicBezTo>
                  <a:cubicBezTo>
                    <a:pt x="100000" y="80000"/>
                    <a:pt x="100000" y="80000"/>
                    <a:pt x="100000" y="80000"/>
                  </a:cubicBezTo>
                  <a:cubicBezTo>
                    <a:pt x="120000" y="53333"/>
                    <a:pt x="120000" y="53333"/>
                    <a:pt x="120000" y="53333"/>
                  </a:cubicBezTo>
                  <a:cubicBezTo>
                    <a:pt x="80000" y="26666"/>
                    <a:pt x="80000" y="26666"/>
                    <a:pt x="80000" y="26666"/>
                  </a:cubicBezTo>
                  <a:cubicBezTo>
                    <a:pt x="80000" y="26666"/>
                    <a:pt x="50000" y="0"/>
                    <a:pt x="40000" y="13333"/>
                  </a:cubicBezTo>
                  <a:cubicBezTo>
                    <a:pt x="40000" y="26666"/>
                    <a:pt x="0" y="93333"/>
                    <a:pt x="0" y="93333"/>
                  </a:cubicBezTo>
                  <a:lnTo>
                    <a:pt x="30000" y="120000"/>
                  </a:lnTo>
                  <a:close/>
                </a:path>
              </a:pathLst>
            </a:custGeom>
            <a:solidFill>
              <a:schemeClr val="tx1"/>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9" name="Shape 1410">
              <a:extLst>
                <a:ext uri="{FF2B5EF4-FFF2-40B4-BE49-F238E27FC236}">
                  <a16:creationId xmlns:a16="http://schemas.microsoft.com/office/drawing/2014/main" id="{FFF2DF2E-F096-874D-E6CB-99D49A5A6959}"/>
                </a:ext>
              </a:extLst>
            </p:cNvPr>
            <p:cNvSpPr/>
            <p:nvPr/>
          </p:nvSpPr>
          <p:spPr>
            <a:xfrm>
              <a:off x="7763817" y="2269375"/>
              <a:ext cx="70829" cy="158525"/>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0" name="Shape 1411">
              <a:extLst>
                <a:ext uri="{FF2B5EF4-FFF2-40B4-BE49-F238E27FC236}">
                  <a16:creationId xmlns:a16="http://schemas.microsoft.com/office/drawing/2014/main" id="{AAA13044-1D6F-F0F9-CC1C-AEDCA37A88D1}"/>
                </a:ext>
              </a:extLst>
            </p:cNvPr>
            <p:cNvSpPr/>
            <p:nvPr/>
          </p:nvSpPr>
          <p:spPr>
            <a:xfrm>
              <a:off x="7750325" y="2378993"/>
              <a:ext cx="55651" cy="91067"/>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solidFill>
              <a:srgbClr val="BCB08E"/>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 name="Shape 1412">
              <a:extLst>
                <a:ext uri="{FF2B5EF4-FFF2-40B4-BE49-F238E27FC236}">
                  <a16:creationId xmlns:a16="http://schemas.microsoft.com/office/drawing/2014/main" id="{FA4A2100-EEFD-3726-4258-11CDDC795787}"/>
                </a:ext>
              </a:extLst>
            </p:cNvPr>
            <p:cNvSpPr/>
            <p:nvPr/>
          </p:nvSpPr>
          <p:spPr>
            <a:xfrm>
              <a:off x="7480495" y="2227213"/>
              <a:ext cx="317051" cy="205745"/>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 name="Shape 1413">
              <a:extLst>
                <a:ext uri="{FF2B5EF4-FFF2-40B4-BE49-F238E27FC236}">
                  <a16:creationId xmlns:a16="http://schemas.microsoft.com/office/drawing/2014/main" id="{459C5A5C-0358-F714-ECE7-CADDF0CC4D31}"/>
                </a:ext>
              </a:extLst>
            </p:cNvPr>
            <p:cNvSpPr/>
            <p:nvPr/>
          </p:nvSpPr>
          <p:spPr>
            <a:xfrm>
              <a:off x="7183681" y="3051884"/>
              <a:ext cx="490753" cy="384509"/>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 name="Shape 1414">
              <a:extLst>
                <a:ext uri="{FF2B5EF4-FFF2-40B4-BE49-F238E27FC236}">
                  <a16:creationId xmlns:a16="http://schemas.microsoft.com/office/drawing/2014/main" id="{16DBB690-7BE5-7D9C-E043-BE36ABCA6EFD}"/>
                </a:ext>
              </a:extLst>
            </p:cNvPr>
            <p:cNvSpPr/>
            <p:nvPr/>
          </p:nvSpPr>
          <p:spPr>
            <a:xfrm>
              <a:off x="6802545" y="2950697"/>
              <a:ext cx="306933" cy="271518"/>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 name="Shape 1415">
              <a:extLst>
                <a:ext uri="{FF2B5EF4-FFF2-40B4-BE49-F238E27FC236}">
                  <a16:creationId xmlns:a16="http://schemas.microsoft.com/office/drawing/2014/main" id="{B642E742-9F3B-EFF9-9E7E-44FAC9B7E71B}"/>
                </a:ext>
              </a:extLst>
            </p:cNvPr>
            <p:cNvSpPr/>
            <p:nvPr/>
          </p:nvSpPr>
          <p:spPr>
            <a:xfrm>
              <a:off x="6765442" y="2707850"/>
              <a:ext cx="274889" cy="247907"/>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 name="Shape 1416">
              <a:extLst>
                <a:ext uri="{FF2B5EF4-FFF2-40B4-BE49-F238E27FC236}">
                  <a16:creationId xmlns:a16="http://schemas.microsoft.com/office/drawing/2014/main" id="{A09CA41F-5977-17C2-0F9F-780B7383FE1D}"/>
                </a:ext>
              </a:extLst>
            </p:cNvPr>
            <p:cNvSpPr/>
            <p:nvPr/>
          </p:nvSpPr>
          <p:spPr>
            <a:xfrm>
              <a:off x="7011664" y="2657257"/>
              <a:ext cx="465457" cy="151778"/>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 name="Shape 1417">
              <a:extLst>
                <a:ext uri="{FF2B5EF4-FFF2-40B4-BE49-F238E27FC236}">
                  <a16:creationId xmlns:a16="http://schemas.microsoft.com/office/drawing/2014/main" id="{57D0E8FE-4257-8C88-01E1-FAE184D8BAF9}"/>
                </a:ext>
              </a:extLst>
            </p:cNvPr>
            <p:cNvSpPr/>
            <p:nvPr/>
          </p:nvSpPr>
          <p:spPr>
            <a:xfrm>
              <a:off x="7342207" y="2606663"/>
              <a:ext cx="465457" cy="205745"/>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7" name="Shape 1418">
              <a:extLst>
                <a:ext uri="{FF2B5EF4-FFF2-40B4-BE49-F238E27FC236}">
                  <a16:creationId xmlns:a16="http://schemas.microsoft.com/office/drawing/2014/main" id="{D34B1EAF-7A73-ECB4-5C4C-AD11E7DF2D1C}"/>
                </a:ext>
              </a:extLst>
            </p:cNvPr>
            <p:cNvSpPr/>
            <p:nvPr/>
          </p:nvSpPr>
          <p:spPr>
            <a:xfrm>
              <a:off x="7274749" y="2775308"/>
              <a:ext cx="286694" cy="308619"/>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9F9EA2"/>
                </a:solidFill>
                <a:latin typeface="Calibri" panose="020F0502020204030204" pitchFamily="34" charset="0"/>
                <a:ea typeface="Source Sans Pro"/>
                <a:cs typeface="Calibri" panose="020F0502020204030204" pitchFamily="34" charset="0"/>
                <a:sym typeface="Source Sans Pro"/>
              </a:endParaRPr>
            </a:p>
          </p:txBody>
        </p:sp>
        <p:sp>
          <p:nvSpPr>
            <p:cNvPr id="38" name="Shape 1419">
              <a:extLst>
                <a:ext uri="{FF2B5EF4-FFF2-40B4-BE49-F238E27FC236}">
                  <a16:creationId xmlns:a16="http://schemas.microsoft.com/office/drawing/2014/main" id="{8D75EEB6-CF39-FDE4-5547-CF099260EB5F}"/>
                </a:ext>
              </a:extLst>
            </p:cNvPr>
            <p:cNvSpPr/>
            <p:nvPr/>
          </p:nvSpPr>
          <p:spPr>
            <a:xfrm>
              <a:off x="7369189" y="2432959"/>
              <a:ext cx="418238" cy="234415"/>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chemeClr val="accent4">
                    <a:lumMod val="50000"/>
                  </a:schemeClr>
                </a:solidFill>
                <a:latin typeface="Calibri" panose="020F0502020204030204" pitchFamily="34" charset="0"/>
                <a:ea typeface="Source Sans Pro"/>
                <a:cs typeface="Calibri" panose="020F0502020204030204" pitchFamily="34" charset="0"/>
                <a:sym typeface="Source Sans Pro"/>
              </a:endParaRPr>
            </a:p>
          </p:txBody>
        </p:sp>
        <p:sp>
          <p:nvSpPr>
            <p:cNvPr id="39" name="Shape 1420">
              <a:extLst>
                <a:ext uri="{FF2B5EF4-FFF2-40B4-BE49-F238E27FC236}">
                  <a16:creationId xmlns:a16="http://schemas.microsoft.com/office/drawing/2014/main" id="{DE491032-474E-85DF-6FC9-CAC4965524FB}"/>
                </a:ext>
              </a:extLst>
            </p:cNvPr>
            <p:cNvSpPr/>
            <p:nvPr/>
          </p:nvSpPr>
          <p:spPr>
            <a:xfrm>
              <a:off x="7406290" y="2750010"/>
              <a:ext cx="269831" cy="209119"/>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0" name="Shape 1421">
              <a:extLst>
                <a:ext uri="{FF2B5EF4-FFF2-40B4-BE49-F238E27FC236}">
                  <a16:creationId xmlns:a16="http://schemas.microsoft.com/office/drawing/2014/main" id="{F0DCABB5-38B1-8A30-761D-1D403B117E08}"/>
                </a:ext>
              </a:extLst>
            </p:cNvPr>
            <p:cNvSpPr/>
            <p:nvPr/>
          </p:nvSpPr>
          <p:spPr>
            <a:xfrm>
              <a:off x="7128028" y="2788799"/>
              <a:ext cx="212491" cy="340660"/>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1" name="Shape 1422">
              <a:extLst>
                <a:ext uri="{FF2B5EF4-FFF2-40B4-BE49-F238E27FC236}">
                  <a16:creationId xmlns:a16="http://schemas.microsoft.com/office/drawing/2014/main" id="{1DBD0E3E-FD31-589F-011C-66E9BEBDC218}"/>
                </a:ext>
              </a:extLst>
            </p:cNvPr>
            <p:cNvSpPr/>
            <p:nvPr/>
          </p:nvSpPr>
          <p:spPr>
            <a:xfrm>
              <a:off x="6942518" y="2800603"/>
              <a:ext cx="195628" cy="342347"/>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2" name="Shape 1423">
              <a:extLst>
                <a:ext uri="{FF2B5EF4-FFF2-40B4-BE49-F238E27FC236}">
                  <a16:creationId xmlns:a16="http://schemas.microsoft.com/office/drawing/2014/main" id="{91A0E06E-58EA-F4BE-7D5B-7632D9D7F4DB}"/>
                </a:ext>
              </a:extLst>
            </p:cNvPr>
            <p:cNvSpPr/>
            <p:nvPr/>
          </p:nvSpPr>
          <p:spPr>
            <a:xfrm>
              <a:off x="7559757" y="2387425"/>
              <a:ext cx="242848" cy="177077"/>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rgbClr val="9B8A5B"/>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1424">
              <a:extLst>
                <a:ext uri="{FF2B5EF4-FFF2-40B4-BE49-F238E27FC236}">
                  <a16:creationId xmlns:a16="http://schemas.microsoft.com/office/drawing/2014/main" id="{D060CF3A-3752-D9FD-08E5-07F42EC6BB34}"/>
                </a:ext>
              </a:extLst>
            </p:cNvPr>
            <p:cNvSpPr/>
            <p:nvPr/>
          </p:nvSpPr>
          <p:spPr>
            <a:xfrm>
              <a:off x="7411350" y="2367189"/>
              <a:ext cx="249594" cy="246220"/>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rgbClr val="D4CCB6"/>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4" name="Shape 1425">
              <a:extLst>
                <a:ext uri="{FF2B5EF4-FFF2-40B4-BE49-F238E27FC236}">
                  <a16:creationId xmlns:a16="http://schemas.microsoft.com/office/drawing/2014/main" id="{CC1AB4E2-F51F-6A64-42EF-0DB619045787}"/>
                </a:ext>
              </a:extLst>
            </p:cNvPr>
            <p:cNvSpPr/>
            <p:nvPr/>
          </p:nvSpPr>
          <p:spPr>
            <a:xfrm>
              <a:off x="7045392" y="2498731"/>
              <a:ext cx="397999" cy="205745"/>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1426">
              <a:extLst>
                <a:ext uri="{FF2B5EF4-FFF2-40B4-BE49-F238E27FC236}">
                  <a16:creationId xmlns:a16="http://schemas.microsoft.com/office/drawing/2014/main" id="{60522147-5D4A-178D-8810-136CD715D70F}"/>
                </a:ext>
              </a:extLst>
            </p:cNvPr>
            <p:cNvSpPr/>
            <p:nvPr/>
          </p:nvSpPr>
          <p:spPr>
            <a:xfrm>
              <a:off x="6697917" y="2419437"/>
              <a:ext cx="389440" cy="330722"/>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6" name="Shape 1427">
              <a:extLst>
                <a:ext uri="{FF2B5EF4-FFF2-40B4-BE49-F238E27FC236}">
                  <a16:creationId xmlns:a16="http://schemas.microsoft.com/office/drawing/2014/main" id="{255420FB-C965-A57C-A311-DC1C63121065}"/>
                </a:ext>
              </a:extLst>
            </p:cNvPr>
            <p:cNvSpPr/>
            <p:nvPr/>
          </p:nvSpPr>
          <p:spPr>
            <a:xfrm>
              <a:off x="6642332" y="1820781"/>
              <a:ext cx="350780" cy="408118"/>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rgbClr val="9B8A5B"/>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9B8A5B"/>
                </a:solidFill>
                <a:latin typeface="Calibri" panose="020F0502020204030204" pitchFamily="34" charset="0"/>
                <a:ea typeface="Source Sans Pro"/>
                <a:cs typeface="Calibri" panose="020F0502020204030204" pitchFamily="34" charset="0"/>
                <a:sym typeface="Source Sans Pro"/>
              </a:endParaRPr>
            </a:p>
          </p:txBody>
        </p:sp>
        <p:cxnSp>
          <p:nvCxnSpPr>
            <p:cNvPr id="47" name="Shape 1428">
              <a:extLst>
                <a:ext uri="{FF2B5EF4-FFF2-40B4-BE49-F238E27FC236}">
                  <a16:creationId xmlns:a16="http://schemas.microsoft.com/office/drawing/2014/main" id="{C990FC9A-C845-F6D9-0B39-465D9CC27332}"/>
                </a:ext>
              </a:extLst>
            </p:cNvPr>
            <p:cNvCxnSpPr/>
            <p:nvPr/>
          </p:nvCxnSpPr>
          <p:spPr>
            <a:xfrm>
              <a:off x="6881807" y="2014722"/>
              <a:ext cx="0" cy="0"/>
            </a:xfrm>
            <a:prstGeom prst="straightConnector1">
              <a:avLst/>
            </a:prstGeom>
            <a:grpFill/>
            <a:ln w="3175" cap="flat" cmpd="sng">
              <a:solidFill>
                <a:schemeClr val="tx1"/>
              </a:solidFill>
              <a:prstDash val="solid"/>
              <a:round/>
              <a:headEnd type="none" w="med" len="med"/>
              <a:tailEnd type="none" w="med" len="med"/>
            </a:ln>
          </p:spPr>
        </p:cxnSp>
        <p:cxnSp>
          <p:nvCxnSpPr>
            <p:cNvPr id="48" name="Shape 1429">
              <a:extLst>
                <a:ext uri="{FF2B5EF4-FFF2-40B4-BE49-F238E27FC236}">
                  <a16:creationId xmlns:a16="http://schemas.microsoft.com/office/drawing/2014/main" id="{DD7CDB5A-DECA-A6B7-83CE-A5654D416C30}"/>
                </a:ext>
              </a:extLst>
            </p:cNvPr>
            <p:cNvCxnSpPr/>
            <p:nvPr/>
          </p:nvCxnSpPr>
          <p:spPr>
            <a:xfrm>
              <a:off x="6881807" y="2014722"/>
              <a:ext cx="0" cy="0"/>
            </a:xfrm>
            <a:prstGeom prst="straightConnector1">
              <a:avLst/>
            </a:prstGeom>
            <a:grpFill/>
            <a:ln w="3175" cap="flat" cmpd="sng">
              <a:solidFill>
                <a:schemeClr val="tx1"/>
              </a:solidFill>
              <a:prstDash val="solid"/>
              <a:miter/>
              <a:headEnd type="none" w="med" len="med"/>
              <a:tailEnd type="none" w="med" len="med"/>
            </a:ln>
          </p:spPr>
        </p:cxnSp>
        <p:sp>
          <p:nvSpPr>
            <p:cNvPr id="49" name="Shape 1430">
              <a:extLst>
                <a:ext uri="{FF2B5EF4-FFF2-40B4-BE49-F238E27FC236}">
                  <a16:creationId xmlns:a16="http://schemas.microsoft.com/office/drawing/2014/main" id="{077AB728-B51E-49FC-1580-BB8DA274AEA3}"/>
                </a:ext>
              </a:extLst>
            </p:cNvPr>
            <p:cNvSpPr/>
            <p:nvPr/>
          </p:nvSpPr>
          <p:spPr>
            <a:xfrm>
              <a:off x="6964443" y="1940518"/>
              <a:ext cx="409805" cy="386195"/>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1431">
              <a:extLst>
                <a:ext uri="{FF2B5EF4-FFF2-40B4-BE49-F238E27FC236}">
                  <a16:creationId xmlns:a16="http://schemas.microsoft.com/office/drawing/2014/main" id="{7B2A0474-B886-10AD-3B65-78505D08AEE1}"/>
                </a:ext>
              </a:extLst>
            </p:cNvPr>
            <p:cNvSpPr/>
            <p:nvPr/>
          </p:nvSpPr>
          <p:spPr>
            <a:xfrm>
              <a:off x="6848078" y="1986052"/>
              <a:ext cx="286694" cy="305247"/>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1432">
              <a:extLst>
                <a:ext uri="{FF2B5EF4-FFF2-40B4-BE49-F238E27FC236}">
                  <a16:creationId xmlns:a16="http://schemas.microsoft.com/office/drawing/2014/main" id="{2FF0FE1A-7F51-AC7F-0B13-520D28F9C3CA}"/>
                </a:ext>
              </a:extLst>
            </p:cNvPr>
            <p:cNvSpPr/>
            <p:nvPr/>
          </p:nvSpPr>
          <p:spPr>
            <a:xfrm>
              <a:off x="7268003" y="2274433"/>
              <a:ext cx="229356" cy="263085"/>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2" name="Shape 1433">
              <a:extLst>
                <a:ext uri="{FF2B5EF4-FFF2-40B4-BE49-F238E27FC236}">
                  <a16:creationId xmlns:a16="http://schemas.microsoft.com/office/drawing/2014/main" id="{3CCC8173-6B90-7407-E3F7-4634C39F38BC}"/>
                </a:ext>
              </a:extLst>
            </p:cNvPr>
            <p:cNvSpPr/>
            <p:nvPr/>
          </p:nvSpPr>
          <p:spPr>
            <a:xfrm>
              <a:off x="7119596" y="2319968"/>
              <a:ext cx="168644" cy="290068"/>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3" name="Shape 1434">
              <a:extLst>
                <a:ext uri="{FF2B5EF4-FFF2-40B4-BE49-F238E27FC236}">
                  <a16:creationId xmlns:a16="http://schemas.microsoft.com/office/drawing/2014/main" id="{8347ACA2-32BE-FB27-FEF4-BF4C03E4530E}"/>
                </a:ext>
              </a:extLst>
            </p:cNvPr>
            <p:cNvSpPr/>
            <p:nvPr/>
          </p:nvSpPr>
          <p:spPr>
            <a:xfrm>
              <a:off x="6929028" y="2282866"/>
              <a:ext cx="217551" cy="381136"/>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4" name="Shape 1435">
              <a:extLst>
                <a:ext uri="{FF2B5EF4-FFF2-40B4-BE49-F238E27FC236}">
                  <a16:creationId xmlns:a16="http://schemas.microsoft.com/office/drawing/2014/main" id="{5246D391-D88D-B584-CC25-7AFE80062436}"/>
                </a:ext>
              </a:extLst>
            </p:cNvPr>
            <p:cNvSpPr/>
            <p:nvPr/>
          </p:nvSpPr>
          <p:spPr>
            <a:xfrm>
              <a:off x="6662570" y="2179322"/>
              <a:ext cx="330542" cy="262070"/>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5" name="Shape 1436">
              <a:extLst>
                <a:ext uri="{FF2B5EF4-FFF2-40B4-BE49-F238E27FC236}">
                  <a16:creationId xmlns:a16="http://schemas.microsoft.com/office/drawing/2014/main" id="{1E9510E8-5B13-02B6-F65B-4431583F98A6}"/>
                </a:ext>
              </a:extLst>
            </p:cNvPr>
            <p:cNvSpPr/>
            <p:nvPr/>
          </p:nvSpPr>
          <p:spPr>
            <a:xfrm>
              <a:off x="5157992" y="3013096"/>
              <a:ext cx="735560" cy="571704"/>
            </a:xfrm>
            <a:custGeom>
              <a:avLst/>
              <a:gdLst/>
              <a:ahLst/>
              <a:cxnLst/>
              <a:rect l="0" t="0" r="0" b="0"/>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6" name="Shape 1437">
              <a:extLst>
                <a:ext uri="{FF2B5EF4-FFF2-40B4-BE49-F238E27FC236}">
                  <a16:creationId xmlns:a16="http://schemas.microsoft.com/office/drawing/2014/main" id="{0ABFC809-AD7C-8719-4BC3-8AF0003BD8D2}"/>
                </a:ext>
              </a:extLst>
            </p:cNvPr>
            <p:cNvSpPr/>
            <p:nvPr/>
          </p:nvSpPr>
          <p:spPr>
            <a:xfrm>
              <a:off x="5957637" y="3282926"/>
              <a:ext cx="448593" cy="285010"/>
            </a:xfrm>
            <a:custGeom>
              <a:avLst/>
              <a:gdLst/>
              <a:ahLst/>
              <a:cxnLst/>
              <a:rect l="0" t="0" r="0" b="0"/>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7" name="Shape 1394">
              <a:extLst>
                <a:ext uri="{FF2B5EF4-FFF2-40B4-BE49-F238E27FC236}">
                  <a16:creationId xmlns:a16="http://schemas.microsoft.com/office/drawing/2014/main" id="{9376A310-08A4-7497-CA9E-C6EB9C7121B5}"/>
                </a:ext>
              </a:extLst>
            </p:cNvPr>
            <p:cNvSpPr/>
            <p:nvPr/>
          </p:nvSpPr>
          <p:spPr>
            <a:xfrm>
              <a:off x="5920282" y="2058568"/>
              <a:ext cx="388134" cy="318738"/>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rgbClr val="F9F8F5"/>
            </a:solidFill>
            <a:ln w="3175" cap="flat" cmpd="sng">
              <a:solidFill>
                <a:schemeClr val="tx1"/>
              </a:solidFill>
              <a:prstDash val="solid"/>
              <a:miter/>
              <a:headEnd type="none" w="med" len="med"/>
              <a:tailEnd type="none" w="med" len="med"/>
            </a:ln>
          </p:spPr>
          <p:txBody>
            <a:bodyPr lIns="45713" tIns="22850" rIns="45713" bIns="22850" anchor="t" anchorCtr="0">
              <a:noAutofit/>
            </a:bodyPr>
            <a:lstStyle/>
            <a:p>
              <a:pPr algn="ct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58" name="TextBox 57">
            <a:extLst>
              <a:ext uri="{FF2B5EF4-FFF2-40B4-BE49-F238E27FC236}">
                <a16:creationId xmlns:a16="http://schemas.microsoft.com/office/drawing/2014/main" id="{877C2A07-3CD5-AD49-F393-C4B3FE6B6D4C}"/>
              </a:ext>
            </a:extLst>
          </p:cNvPr>
          <p:cNvSpPr txBox="1"/>
          <p:nvPr/>
        </p:nvSpPr>
        <p:spPr>
          <a:xfrm>
            <a:off x="1371600" y="6150114"/>
            <a:ext cx="9183757"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Imprint MT Shadow" panose="04020605060303030202" pitchFamily="82" charset="0"/>
              </a:rPr>
              <a:t>e-APP IN THE UNITED STATES</a:t>
            </a:r>
          </a:p>
        </p:txBody>
      </p:sp>
      <p:sp>
        <p:nvSpPr>
          <p:cNvPr id="59" name="TextBox 58">
            <a:extLst>
              <a:ext uri="{FF2B5EF4-FFF2-40B4-BE49-F238E27FC236}">
                <a16:creationId xmlns:a16="http://schemas.microsoft.com/office/drawing/2014/main" id="{1A88EA2A-6181-6668-11AB-9E4696C8CCCF}"/>
              </a:ext>
            </a:extLst>
          </p:cNvPr>
          <p:cNvSpPr txBox="1"/>
          <p:nvPr/>
        </p:nvSpPr>
        <p:spPr>
          <a:xfrm>
            <a:off x="332011" y="513946"/>
            <a:ext cx="2423376" cy="4124206"/>
          </a:xfrm>
          <a:prstGeom prst="rect">
            <a:avLst/>
          </a:prstGeom>
          <a:noFill/>
        </p:spPr>
        <p:txBody>
          <a:bodyPr wrap="square" rtlCol="0">
            <a:spAutoFit/>
          </a:bodyPr>
          <a:lstStyle/>
          <a:p>
            <a:r>
              <a:rPr lang="en-US" sz="2800" b="1" dirty="0">
                <a:solidFill>
                  <a:srgbClr val="D4CCB6"/>
                </a:solidFill>
                <a:effectLst>
                  <a:outerShdw blurRad="38100" dist="38100" dir="2700000" algn="tl">
                    <a:srgbClr val="000000">
                      <a:alpha val="43137"/>
                    </a:srgbClr>
                  </a:outerShdw>
                </a:effectLst>
              </a:rPr>
              <a:t>E-Registers </a:t>
            </a:r>
            <a:r>
              <a:rPr lang="en-US" dirty="0">
                <a:solidFill>
                  <a:srgbClr val="D4CCB6"/>
                </a:solidFill>
              </a:rPr>
              <a:t>(only)</a:t>
            </a:r>
          </a:p>
          <a:p>
            <a:endParaRPr lang="en-US" dirty="0">
              <a:solidFill>
                <a:srgbClr val="D4CCB6"/>
              </a:solidFill>
            </a:endParaRPr>
          </a:p>
          <a:p>
            <a:r>
              <a:rPr lang="en-US" sz="2400" dirty="0">
                <a:solidFill>
                  <a:srgbClr val="D4CCB6"/>
                </a:solidFill>
              </a:rPr>
              <a:t>Arkansas</a:t>
            </a:r>
          </a:p>
          <a:p>
            <a:r>
              <a:rPr lang="en-US" sz="2400" dirty="0">
                <a:solidFill>
                  <a:srgbClr val="D4CCB6"/>
                </a:solidFill>
              </a:rPr>
              <a:t>California</a:t>
            </a:r>
          </a:p>
          <a:p>
            <a:r>
              <a:rPr lang="en-US" sz="2400" dirty="0">
                <a:solidFill>
                  <a:srgbClr val="D4CCB6"/>
                </a:solidFill>
              </a:rPr>
              <a:t>Colorado</a:t>
            </a:r>
          </a:p>
          <a:p>
            <a:r>
              <a:rPr lang="en-US" sz="2400" dirty="0">
                <a:solidFill>
                  <a:srgbClr val="D4CCB6"/>
                </a:solidFill>
              </a:rPr>
              <a:t>Delaware</a:t>
            </a:r>
          </a:p>
          <a:p>
            <a:r>
              <a:rPr lang="en-US" sz="2400" dirty="0">
                <a:solidFill>
                  <a:srgbClr val="D4CCB6"/>
                </a:solidFill>
              </a:rPr>
              <a:t>New York</a:t>
            </a:r>
          </a:p>
          <a:p>
            <a:r>
              <a:rPr lang="en-US" sz="2400" dirty="0">
                <a:solidFill>
                  <a:srgbClr val="D4CCB6"/>
                </a:solidFill>
              </a:rPr>
              <a:t>North Carolina</a:t>
            </a:r>
          </a:p>
          <a:p>
            <a:r>
              <a:rPr lang="en-US" sz="2400" dirty="0">
                <a:solidFill>
                  <a:srgbClr val="D4CCB6"/>
                </a:solidFill>
              </a:rPr>
              <a:t>Tennessee</a:t>
            </a:r>
          </a:p>
          <a:p>
            <a:r>
              <a:rPr lang="en-US" sz="2400" dirty="0">
                <a:solidFill>
                  <a:srgbClr val="D4CCB6"/>
                </a:solidFill>
              </a:rPr>
              <a:t>Texas</a:t>
            </a:r>
          </a:p>
          <a:p>
            <a:r>
              <a:rPr lang="en-US" sz="2400" dirty="0">
                <a:solidFill>
                  <a:srgbClr val="D4CCB6"/>
                </a:solidFill>
              </a:rPr>
              <a:t>West Virginia</a:t>
            </a:r>
          </a:p>
        </p:txBody>
      </p:sp>
      <p:sp>
        <p:nvSpPr>
          <p:cNvPr id="60" name="TextBox 59">
            <a:extLst>
              <a:ext uri="{FF2B5EF4-FFF2-40B4-BE49-F238E27FC236}">
                <a16:creationId xmlns:a16="http://schemas.microsoft.com/office/drawing/2014/main" id="{4979C755-16BA-37DC-FD35-E0C779604DE4}"/>
              </a:ext>
            </a:extLst>
          </p:cNvPr>
          <p:cNvSpPr txBox="1"/>
          <p:nvPr/>
        </p:nvSpPr>
        <p:spPr>
          <a:xfrm>
            <a:off x="10113872" y="463075"/>
            <a:ext cx="2087227" cy="4401205"/>
          </a:xfrm>
          <a:prstGeom prst="rect">
            <a:avLst/>
          </a:prstGeom>
          <a:noFill/>
        </p:spPr>
        <p:txBody>
          <a:bodyPr wrap="square" rtlCol="0">
            <a:spAutoFit/>
          </a:bodyPr>
          <a:lstStyle/>
          <a:p>
            <a:pPr algn="ctr"/>
            <a:r>
              <a:rPr lang="en-US" sz="2800" b="1" dirty="0">
                <a:solidFill>
                  <a:srgbClr val="9B8A5B"/>
                </a:solidFill>
                <a:effectLst>
                  <a:outerShdw blurRad="38100" dist="38100" dir="2700000" algn="tl">
                    <a:srgbClr val="000000">
                      <a:alpha val="43137"/>
                    </a:srgbClr>
                  </a:outerShdw>
                </a:effectLst>
              </a:rPr>
              <a:t>E-Apostilles &amp; </a:t>
            </a:r>
          </a:p>
          <a:p>
            <a:pPr algn="ctr"/>
            <a:r>
              <a:rPr lang="en-US" sz="2800" b="1" dirty="0">
                <a:solidFill>
                  <a:srgbClr val="9B8A5B"/>
                </a:solidFill>
                <a:effectLst>
                  <a:outerShdw blurRad="38100" dist="38100" dir="2700000" algn="tl">
                    <a:srgbClr val="000000">
                      <a:alpha val="43137"/>
                    </a:srgbClr>
                  </a:outerShdw>
                </a:effectLst>
              </a:rPr>
              <a:t>e-Registers</a:t>
            </a:r>
          </a:p>
          <a:p>
            <a:pPr algn="ctr"/>
            <a:endParaRPr lang="en-US" sz="2800" b="1" dirty="0">
              <a:solidFill>
                <a:srgbClr val="9B8A5B"/>
              </a:solidFill>
              <a:effectLst>
                <a:outerShdw blurRad="38100" dist="38100" dir="2700000" algn="tl">
                  <a:srgbClr val="000000">
                    <a:alpha val="43137"/>
                  </a:srgbClr>
                </a:outerShdw>
              </a:effectLst>
            </a:endParaRPr>
          </a:p>
          <a:p>
            <a:r>
              <a:rPr lang="en-US" sz="2400" b="1" dirty="0">
                <a:solidFill>
                  <a:srgbClr val="9B8A5B"/>
                </a:solidFill>
                <a:effectLst>
                  <a:outerShdw blurRad="38100" dist="38100" dir="2700000" algn="tl">
                    <a:srgbClr val="000000">
                      <a:alpha val="43137"/>
                    </a:srgbClr>
                  </a:outerShdw>
                </a:effectLst>
              </a:rPr>
              <a:t>Connecticut</a:t>
            </a:r>
          </a:p>
          <a:p>
            <a:r>
              <a:rPr lang="en-US" sz="2400" b="1" dirty="0">
                <a:solidFill>
                  <a:srgbClr val="9B8A5B"/>
                </a:solidFill>
                <a:effectLst>
                  <a:outerShdw blurRad="38100" dist="38100" dir="2700000" algn="tl">
                    <a:srgbClr val="000000">
                      <a:alpha val="43137"/>
                    </a:srgbClr>
                  </a:outerShdw>
                </a:effectLst>
              </a:rPr>
              <a:t>Maryland</a:t>
            </a:r>
          </a:p>
          <a:p>
            <a:r>
              <a:rPr lang="en-US" sz="2400" b="1" dirty="0">
                <a:solidFill>
                  <a:srgbClr val="9B8A5B"/>
                </a:solidFill>
              </a:rPr>
              <a:t>Minnesota</a:t>
            </a:r>
          </a:p>
          <a:p>
            <a:r>
              <a:rPr lang="en-US" sz="2400" b="1" dirty="0">
                <a:solidFill>
                  <a:srgbClr val="9B8A5B"/>
                </a:solidFill>
                <a:effectLst>
                  <a:outerShdw blurRad="38100" dist="38100" dir="2700000" algn="tl">
                    <a:srgbClr val="000000">
                      <a:alpha val="43137"/>
                    </a:srgbClr>
                  </a:outerShdw>
                </a:effectLst>
              </a:rPr>
              <a:t>Montana</a:t>
            </a:r>
          </a:p>
          <a:p>
            <a:r>
              <a:rPr lang="en-US" sz="2400" b="1" dirty="0">
                <a:solidFill>
                  <a:srgbClr val="9B8A5B"/>
                </a:solidFill>
                <a:effectLst>
                  <a:outerShdw blurRad="38100" dist="38100" dir="2700000" algn="tl">
                    <a:srgbClr val="000000">
                      <a:alpha val="43137"/>
                    </a:srgbClr>
                  </a:outerShdw>
                </a:effectLst>
              </a:rPr>
              <a:t>Rhode Island</a:t>
            </a:r>
          </a:p>
          <a:p>
            <a:r>
              <a:rPr lang="en-US" sz="2400" b="1" dirty="0">
                <a:solidFill>
                  <a:srgbClr val="9B8A5B"/>
                </a:solidFill>
                <a:effectLst>
                  <a:outerShdw blurRad="38100" dist="38100" dir="2700000" algn="tl">
                    <a:srgbClr val="000000">
                      <a:alpha val="43137"/>
                    </a:srgbClr>
                  </a:outerShdw>
                </a:effectLst>
              </a:rPr>
              <a:t>Utah</a:t>
            </a:r>
          </a:p>
          <a:p>
            <a:r>
              <a:rPr lang="en-US" sz="2400" b="1" dirty="0">
                <a:solidFill>
                  <a:srgbClr val="9B8A5B"/>
                </a:solidFill>
                <a:effectLst>
                  <a:outerShdw blurRad="38100" dist="38100" dir="2700000" algn="tl">
                    <a:srgbClr val="000000">
                      <a:alpha val="43137"/>
                    </a:srgbClr>
                  </a:outerShdw>
                </a:effectLst>
              </a:rPr>
              <a:t>Washington</a:t>
            </a:r>
          </a:p>
        </p:txBody>
      </p:sp>
    </p:spTree>
    <p:extLst>
      <p:ext uri="{BB962C8B-B14F-4D97-AF65-F5344CB8AC3E}">
        <p14:creationId xmlns:p14="http://schemas.microsoft.com/office/powerpoint/2010/main" val="12566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500"/>
                                        <p:tgtEl>
                                          <p:spTgt spid="59"/>
                                        </p:tgtEl>
                                      </p:cBhvr>
                                    </p:animEffect>
                                    <p:anim calcmode="lin" valueType="num">
                                      <p:cBhvr>
                                        <p:cTn id="8" dur="1500" fill="hold"/>
                                        <p:tgtEl>
                                          <p:spTgt spid="59"/>
                                        </p:tgtEl>
                                        <p:attrNameLst>
                                          <p:attrName>ppt_x</p:attrName>
                                        </p:attrNameLst>
                                      </p:cBhvr>
                                      <p:tavLst>
                                        <p:tav tm="0">
                                          <p:val>
                                            <p:strVal val="#ppt_x"/>
                                          </p:val>
                                        </p:tav>
                                        <p:tav tm="100000">
                                          <p:val>
                                            <p:strVal val="#ppt_x"/>
                                          </p:val>
                                        </p:tav>
                                      </p:tavLst>
                                    </p:anim>
                                    <p:anim calcmode="lin" valueType="num">
                                      <p:cBhvr>
                                        <p:cTn id="9"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2000"/>
                                        <p:tgtEl>
                                          <p:spTgt spid="60"/>
                                        </p:tgtEl>
                                      </p:cBhvr>
                                    </p:animEffect>
                                    <p:anim calcmode="lin" valueType="num">
                                      <p:cBhvr>
                                        <p:cTn id="15" dur="2000" fill="hold"/>
                                        <p:tgtEl>
                                          <p:spTgt spid="60"/>
                                        </p:tgtEl>
                                        <p:attrNameLst>
                                          <p:attrName>ppt_x</p:attrName>
                                        </p:attrNameLst>
                                      </p:cBhvr>
                                      <p:tavLst>
                                        <p:tav tm="0">
                                          <p:val>
                                            <p:strVal val="#ppt_x"/>
                                          </p:val>
                                        </p:tav>
                                        <p:tav tm="100000">
                                          <p:val>
                                            <p:strVal val="#ppt_x"/>
                                          </p:val>
                                        </p:tav>
                                      </p:tavLst>
                                    </p:anim>
                                    <p:anim calcmode="lin" valueType="num">
                                      <p:cBhvr>
                                        <p:cTn id="16" dur="2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BF6FC-A715-F009-9736-A82C95C22EA3}"/>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sp>
        <p:nvSpPr>
          <p:cNvPr id="3" name="TextBox 2">
            <a:extLst>
              <a:ext uri="{FF2B5EF4-FFF2-40B4-BE49-F238E27FC236}">
                <a16:creationId xmlns:a16="http://schemas.microsoft.com/office/drawing/2014/main" id="{4AAB0140-675E-6A96-3139-C50555A5A26F}"/>
              </a:ext>
            </a:extLst>
          </p:cNvPr>
          <p:cNvSpPr txBox="1"/>
          <p:nvPr/>
        </p:nvSpPr>
        <p:spPr>
          <a:xfrm>
            <a:off x="596347" y="6063401"/>
            <a:ext cx="11039062"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latin typeface="Imprint MT Shadow" panose="04020605060303030202" pitchFamily="82" charset="0"/>
              </a:rPr>
              <a:t>The Rules</a:t>
            </a:r>
          </a:p>
        </p:txBody>
      </p:sp>
      <p:sp>
        <p:nvSpPr>
          <p:cNvPr id="5" name="TextBox 4">
            <a:extLst>
              <a:ext uri="{FF2B5EF4-FFF2-40B4-BE49-F238E27FC236}">
                <a16:creationId xmlns:a16="http://schemas.microsoft.com/office/drawing/2014/main" id="{95F4C8E9-99A5-AA76-32BD-44BDF4F96A3D}"/>
              </a:ext>
            </a:extLst>
          </p:cNvPr>
          <p:cNvSpPr txBox="1"/>
          <p:nvPr/>
        </p:nvSpPr>
        <p:spPr>
          <a:xfrm>
            <a:off x="596347" y="301013"/>
            <a:ext cx="11198087" cy="6032421"/>
          </a:xfrm>
          <a:prstGeom prst="rect">
            <a:avLst/>
          </a:prstGeom>
          <a:noFill/>
        </p:spPr>
        <p:txBody>
          <a:bodyPr wrap="square">
            <a:spAutoFit/>
          </a:bodyPr>
          <a:lstStyle/>
          <a:p>
            <a:pPr marL="457200" indent="-457200">
              <a:buFont typeface="Wingdings" panose="05000000000000000000" pitchFamily="2" charset="2"/>
              <a:buChar char="ü"/>
            </a:pPr>
            <a:r>
              <a:rPr lang="en-GB" sz="3000" dirty="0">
                <a:solidFill>
                  <a:schemeClr val="bg1"/>
                </a:solidFill>
              </a:rPr>
              <a:t>An Apostille, or e-Apostille, validly issued by one Contracting Party </a:t>
            </a:r>
            <a:r>
              <a:rPr lang="en-GB" sz="3000" b="1" i="1" dirty="0">
                <a:solidFill>
                  <a:srgbClr val="F2D9A6"/>
                </a:solidFill>
              </a:rPr>
              <a:t>must be accepted </a:t>
            </a:r>
            <a:r>
              <a:rPr lang="en-GB" sz="3000" dirty="0">
                <a:solidFill>
                  <a:schemeClr val="bg1"/>
                </a:solidFill>
              </a:rPr>
              <a:t>by other Contracting Parties</a:t>
            </a:r>
          </a:p>
          <a:p>
            <a:pPr marL="457200" indent="-457200">
              <a:buFont typeface="Wingdings" panose="05000000000000000000" pitchFamily="2" charset="2"/>
              <a:buChar char="q"/>
            </a:pPr>
            <a:endParaRPr lang="en-GB" sz="1600" dirty="0">
              <a:solidFill>
                <a:schemeClr val="bg1"/>
              </a:solidFill>
            </a:endParaRPr>
          </a:p>
          <a:p>
            <a:pPr marL="457200" indent="-457200">
              <a:buFont typeface="Wingdings" panose="05000000000000000000" pitchFamily="2" charset="2"/>
              <a:buChar char="ü"/>
            </a:pPr>
            <a:r>
              <a:rPr lang="en-GB" sz="3000" dirty="0">
                <a:solidFill>
                  <a:schemeClr val="bg1"/>
                </a:solidFill>
              </a:rPr>
              <a:t>E-Apostilles must be presented in electronic form</a:t>
            </a:r>
          </a:p>
          <a:p>
            <a:endParaRPr lang="en-GB" sz="1600" dirty="0">
              <a:solidFill>
                <a:schemeClr val="bg1"/>
              </a:solidFill>
            </a:endParaRPr>
          </a:p>
          <a:p>
            <a:pPr marL="457200" indent="-457200">
              <a:buFont typeface="Wingdings" panose="05000000000000000000" pitchFamily="2" charset="2"/>
              <a:buChar char="ü"/>
            </a:pPr>
            <a:r>
              <a:rPr lang="en-GB" sz="3000" dirty="0">
                <a:solidFill>
                  <a:schemeClr val="bg1"/>
                </a:solidFill>
              </a:rPr>
              <a:t>Documents may not be rejected on the sole ground that they are e-Apostilles</a:t>
            </a:r>
          </a:p>
          <a:p>
            <a:endParaRPr lang="en-GB" sz="1600" dirty="0">
              <a:solidFill>
                <a:schemeClr val="bg1"/>
              </a:solidFill>
            </a:endParaRPr>
          </a:p>
          <a:p>
            <a:pPr marL="457200" indent="-457200">
              <a:buFont typeface="Wingdings" panose="05000000000000000000" pitchFamily="2" charset="2"/>
              <a:buChar char="ü"/>
            </a:pPr>
            <a:r>
              <a:rPr lang="en-GB" sz="3000" dirty="0">
                <a:solidFill>
                  <a:schemeClr val="bg1"/>
                </a:solidFill>
              </a:rPr>
              <a:t>Same requirements as paper Apostilles under the Convention:</a:t>
            </a:r>
          </a:p>
          <a:p>
            <a:pPr marL="1257300" lvl="2" indent="-342900">
              <a:buFont typeface="Wingdings" panose="05000000000000000000" pitchFamily="2" charset="2"/>
              <a:buChar char="§"/>
            </a:pPr>
            <a:r>
              <a:rPr lang="en-GB" sz="2400" dirty="0">
                <a:solidFill>
                  <a:srgbClr val="F2D9A6"/>
                </a:solidFill>
              </a:rPr>
              <a:t>Competent Authority must authenticate signature, capacity of person signing, and seal or stamp</a:t>
            </a:r>
          </a:p>
          <a:p>
            <a:pPr marL="1257300" lvl="2" indent="-342900">
              <a:buFont typeface="Wingdings" panose="05000000000000000000" pitchFamily="2" charset="2"/>
              <a:buChar char="§"/>
            </a:pPr>
            <a:r>
              <a:rPr lang="en-GB" sz="2400" dirty="0">
                <a:solidFill>
                  <a:srgbClr val="F2D9A6"/>
                </a:solidFill>
              </a:rPr>
              <a:t>Must be issued by Competent Authority of the State from which the document emanates</a:t>
            </a:r>
          </a:p>
          <a:p>
            <a:pPr marL="1257300" lvl="2" indent="-342900">
              <a:buFont typeface="Wingdings" panose="05000000000000000000" pitchFamily="2" charset="2"/>
              <a:buChar char="§"/>
            </a:pPr>
            <a:r>
              <a:rPr lang="en-GB" sz="2400" dirty="0">
                <a:solidFill>
                  <a:srgbClr val="F2D9A6"/>
                </a:solidFill>
              </a:rPr>
              <a:t>Must be attached to (logically associated with) the public document</a:t>
            </a:r>
          </a:p>
          <a:p>
            <a:pPr marL="1257300" lvl="2" indent="-342900">
              <a:buFont typeface="Wingdings" panose="05000000000000000000" pitchFamily="2" charset="2"/>
              <a:buChar char="§"/>
            </a:pPr>
            <a:r>
              <a:rPr lang="en-GB" sz="2400" dirty="0">
                <a:solidFill>
                  <a:srgbClr val="F2D9A6"/>
                </a:solidFill>
              </a:rPr>
              <a:t>Must follow the model Certificate in the Convention</a:t>
            </a:r>
          </a:p>
        </p:txBody>
      </p:sp>
    </p:spTree>
    <p:extLst>
      <p:ext uri="{BB962C8B-B14F-4D97-AF65-F5344CB8AC3E}">
        <p14:creationId xmlns:p14="http://schemas.microsoft.com/office/powerpoint/2010/main" val="255260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048923-0B4A-8E27-531E-5AF10732DA90}"/>
              </a:ext>
            </a:extLst>
          </p:cNvPr>
          <p:cNvGraphicFramePr>
            <a:graphicFrameLocks noGrp="1"/>
          </p:cNvGraphicFramePr>
          <p:nvPr>
            <p:extLst>
              <p:ext uri="{D42A27DB-BD31-4B8C-83A1-F6EECF244321}">
                <p14:modId xmlns:p14="http://schemas.microsoft.com/office/powerpoint/2010/main" val="4151349304"/>
              </p:ext>
            </p:extLst>
          </p:nvPr>
        </p:nvGraphicFramePr>
        <p:xfrm>
          <a:off x="643466" y="484929"/>
          <a:ext cx="10905068" cy="5324990"/>
        </p:xfrm>
        <a:graphic>
          <a:graphicData uri="http://schemas.openxmlformats.org/drawingml/2006/table">
            <a:tbl>
              <a:tblPr firstRow="1" firstCol="1" bandRow="1"/>
              <a:tblGrid>
                <a:gridCol w="2418262">
                  <a:extLst>
                    <a:ext uri="{9D8B030D-6E8A-4147-A177-3AD203B41FA5}">
                      <a16:colId xmlns:a16="http://schemas.microsoft.com/office/drawing/2014/main" val="3497825209"/>
                    </a:ext>
                  </a:extLst>
                </a:gridCol>
                <a:gridCol w="2102184">
                  <a:extLst>
                    <a:ext uri="{9D8B030D-6E8A-4147-A177-3AD203B41FA5}">
                      <a16:colId xmlns:a16="http://schemas.microsoft.com/office/drawing/2014/main" val="1827385420"/>
                    </a:ext>
                  </a:extLst>
                </a:gridCol>
                <a:gridCol w="2154313">
                  <a:extLst>
                    <a:ext uri="{9D8B030D-6E8A-4147-A177-3AD203B41FA5}">
                      <a16:colId xmlns:a16="http://schemas.microsoft.com/office/drawing/2014/main" val="1412297154"/>
                    </a:ext>
                  </a:extLst>
                </a:gridCol>
                <a:gridCol w="2210088">
                  <a:extLst>
                    <a:ext uri="{9D8B030D-6E8A-4147-A177-3AD203B41FA5}">
                      <a16:colId xmlns:a16="http://schemas.microsoft.com/office/drawing/2014/main" val="571327845"/>
                    </a:ext>
                  </a:extLst>
                </a:gridCol>
                <a:gridCol w="2020221">
                  <a:extLst>
                    <a:ext uri="{9D8B030D-6E8A-4147-A177-3AD203B41FA5}">
                      <a16:colId xmlns:a16="http://schemas.microsoft.com/office/drawing/2014/main" val="3422180206"/>
                    </a:ext>
                  </a:extLst>
                </a:gridCol>
              </a:tblGrid>
              <a:tr h="734950">
                <a:tc>
                  <a:txBody>
                    <a:bodyPr/>
                    <a:lstStyle/>
                    <a:p>
                      <a:pPr marL="0" marR="0" algn="ctr" fontAlgn="t">
                        <a:spcBef>
                          <a:spcPts val="0"/>
                        </a:spcBef>
                        <a:spcAft>
                          <a:spcPts val="0"/>
                        </a:spcAft>
                      </a:pPr>
                      <a:endParaRPr lang="en-US" sz="2800" b="1" i="0" u="none" strike="noStrike" kern="100" dirty="0">
                        <a:solidFill>
                          <a:srgbClr val="E4DFD2"/>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endParaRPr>
                    </a:p>
                    <a:p>
                      <a:pPr marL="0" marR="0" algn="ctr" fontAlgn="t">
                        <a:spcBef>
                          <a:spcPts val="0"/>
                        </a:spcBef>
                        <a:spcAft>
                          <a:spcPts val="0"/>
                        </a:spcAft>
                      </a:pPr>
                      <a:r>
                        <a:rPr lang="en-US" sz="2800" b="1" i="0" u="none" strike="noStrike" kern="100" dirty="0">
                          <a:solidFill>
                            <a:srgbClr val="E4DFD2"/>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rPr>
                        <a:t>Accessibility</a:t>
                      </a:r>
                    </a:p>
                    <a:p>
                      <a:pPr marL="0" marR="0" algn="ctr" fontAlgn="t">
                        <a:spcBef>
                          <a:spcPts val="0"/>
                        </a:spcBef>
                        <a:spcAft>
                          <a:spcPts val="0"/>
                        </a:spcAft>
                      </a:pPr>
                      <a:r>
                        <a:rPr lang="en-US" sz="2800" b="0"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rPr>
                        <a:t> </a:t>
                      </a:r>
                      <a:endParaRPr lang="en-US" sz="2800" b="0" i="0" u="none" strike="noStrike" dirty="0">
                        <a:solidFill>
                          <a:srgbClr val="E4DFD2"/>
                        </a:solidFill>
                        <a:effectLst/>
                        <a:latin typeface="Arial" panose="020B0604020202020204" pitchFamily="34" charset="0"/>
                      </a:endParaRPr>
                    </a:p>
                  </a:txBody>
                  <a:tcPr marL="132159" marR="132159" marT="1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B89068"/>
                    </a:solidFill>
                  </a:tcPr>
                </a:tc>
                <a:tc>
                  <a:txBody>
                    <a:bodyPr/>
                    <a:lstStyle/>
                    <a:p>
                      <a:pPr marL="0" marR="0" algn="ctr" fontAlgn="t">
                        <a:spcBef>
                          <a:spcPts val="0"/>
                        </a:spcBef>
                        <a:spcAft>
                          <a:spcPts val="0"/>
                        </a:spcAft>
                      </a:pPr>
                      <a:endParaRPr lang="en-US" sz="2800" b="1"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endParaRPr>
                    </a:p>
                    <a:p>
                      <a:pPr marL="0" marR="0" algn="ctr" fontAlgn="t">
                        <a:spcBef>
                          <a:spcPts val="0"/>
                        </a:spcBef>
                        <a:spcAft>
                          <a:spcPts val="0"/>
                        </a:spcAft>
                      </a:pPr>
                      <a:r>
                        <a:rPr lang="en-US" sz="2800" b="1"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rPr>
                        <a:t> </a:t>
                      </a:r>
                      <a:r>
                        <a:rPr lang="en-US" sz="2800" b="1" i="0" u="none" strike="noStrike" kern="100" dirty="0">
                          <a:solidFill>
                            <a:srgbClr val="E4DFD2"/>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rPr>
                        <a:t>Integrity</a:t>
                      </a:r>
                      <a:endParaRPr lang="en-US" sz="2800" b="0" i="0" u="none" strike="noStrike" dirty="0">
                        <a:solidFill>
                          <a:srgbClr val="E4DFD2"/>
                        </a:solidFill>
                        <a:effectLst>
                          <a:outerShdw blurRad="38100" dist="38100" dir="2700000" algn="tl">
                            <a:srgbClr val="000000">
                              <a:alpha val="43137"/>
                            </a:srgbClr>
                          </a:outerShdw>
                        </a:effectLst>
                        <a:latin typeface="Arial" panose="020B0604020202020204" pitchFamily="34" charset="0"/>
                      </a:endParaRPr>
                    </a:p>
                    <a:p>
                      <a:pPr marL="0" marR="0" algn="ctr" fontAlgn="t">
                        <a:spcBef>
                          <a:spcPts val="0"/>
                        </a:spcBef>
                        <a:spcAft>
                          <a:spcPts val="0"/>
                        </a:spcAft>
                      </a:pPr>
                      <a:r>
                        <a:rPr lang="en-US" sz="2800" b="0"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rPr>
                        <a:t> </a:t>
                      </a:r>
                      <a:endParaRPr lang="en-US" sz="2800" b="0" i="0" u="none" strike="noStrike" dirty="0">
                        <a:solidFill>
                          <a:srgbClr val="E4DFD2"/>
                        </a:solidFill>
                        <a:effectLst/>
                        <a:latin typeface="Arial" panose="020B0604020202020204" pitchFamily="34" charset="0"/>
                      </a:endParaRPr>
                    </a:p>
                  </a:txBody>
                  <a:tcPr marL="132159" marR="132159" marT="1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9068"/>
                    </a:solidFill>
                  </a:tcPr>
                </a:tc>
                <a:tc>
                  <a:txBody>
                    <a:bodyPr/>
                    <a:lstStyle/>
                    <a:p>
                      <a:pPr marL="0" marR="0" algn="ctr" fontAlgn="t">
                        <a:spcBef>
                          <a:spcPts val="0"/>
                        </a:spcBef>
                        <a:spcAft>
                          <a:spcPts val="0"/>
                        </a:spcAft>
                      </a:pPr>
                      <a:endParaRPr lang="en-US" sz="2800" b="1"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endParaRPr>
                    </a:p>
                    <a:p>
                      <a:pPr marL="0" marR="0" algn="ctr" fontAlgn="t">
                        <a:spcBef>
                          <a:spcPts val="0"/>
                        </a:spcBef>
                        <a:spcAft>
                          <a:spcPts val="0"/>
                        </a:spcAft>
                      </a:pPr>
                      <a:r>
                        <a:rPr lang="en-US" sz="2800" b="1" i="0" u="none" strike="noStrike" kern="100" dirty="0">
                          <a:solidFill>
                            <a:srgbClr val="E4DFD2"/>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rPr>
                        <a:t>Verification</a:t>
                      </a:r>
                      <a:endParaRPr lang="en-US" sz="2800" b="0" i="0" u="none" strike="noStrike" dirty="0">
                        <a:solidFill>
                          <a:srgbClr val="E4DFD2"/>
                        </a:solidFill>
                        <a:effectLst>
                          <a:outerShdw blurRad="38100" dist="38100" dir="2700000" algn="tl">
                            <a:srgbClr val="000000">
                              <a:alpha val="43137"/>
                            </a:srgbClr>
                          </a:outerShdw>
                        </a:effectLst>
                        <a:latin typeface="Arial" panose="020B0604020202020204" pitchFamily="34" charset="0"/>
                      </a:endParaRPr>
                    </a:p>
                    <a:p>
                      <a:pPr marL="0" marR="0" algn="ctr" fontAlgn="t">
                        <a:spcBef>
                          <a:spcPts val="0"/>
                        </a:spcBef>
                        <a:spcAft>
                          <a:spcPts val="0"/>
                        </a:spcAft>
                      </a:pPr>
                      <a:r>
                        <a:rPr lang="en-US" sz="2800" b="0"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rPr>
                        <a:t> </a:t>
                      </a:r>
                      <a:endParaRPr lang="en-US" sz="2800" b="0" i="0" u="none" strike="noStrike" dirty="0">
                        <a:solidFill>
                          <a:srgbClr val="E4DFD2"/>
                        </a:solidFill>
                        <a:effectLst/>
                        <a:latin typeface="Arial" panose="020B0604020202020204" pitchFamily="34" charset="0"/>
                      </a:endParaRPr>
                    </a:p>
                  </a:txBody>
                  <a:tcPr marL="132159" marR="132159" marT="1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9068"/>
                    </a:solidFill>
                  </a:tcPr>
                </a:tc>
                <a:tc>
                  <a:txBody>
                    <a:bodyPr/>
                    <a:lstStyle/>
                    <a:p>
                      <a:pPr marL="0" marR="0" algn="ctr" fontAlgn="t">
                        <a:spcBef>
                          <a:spcPts val="0"/>
                        </a:spcBef>
                        <a:spcAft>
                          <a:spcPts val="0"/>
                        </a:spcAft>
                      </a:pPr>
                      <a:endParaRPr lang="en-US" sz="2800" b="1"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endParaRPr>
                    </a:p>
                    <a:p>
                      <a:pPr marL="0" marR="0" algn="ctr" fontAlgn="t">
                        <a:spcBef>
                          <a:spcPts val="0"/>
                        </a:spcBef>
                        <a:spcAft>
                          <a:spcPts val="0"/>
                        </a:spcAft>
                      </a:pPr>
                      <a:r>
                        <a:rPr lang="en-US" sz="2800" b="1" i="0" u="none" strike="noStrike" kern="100" dirty="0">
                          <a:solidFill>
                            <a:srgbClr val="E4DFD2"/>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rPr>
                        <a:t>Acceptance</a:t>
                      </a:r>
                      <a:endParaRPr lang="en-US" sz="2800" b="0" i="0" u="none" strike="noStrike" dirty="0">
                        <a:solidFill>
                          <a:srgbClr val="E4DFD2"/>
                        </a:solidFill>
                        <a:effectLst>
                          <a:outerShdw blurRad="38100" dist="38100" dir="2700000" algn="tl">
                            <a:srgbClr val="000000">
                              <a:alpha val="43137"/>
                            </a:srgbClr>
                          </a:outerShdw>
                        </a:effectLst>
                        <a:latin typeface="Arial" panose="020B0604020202020204" pitchFamily="34" charset="0"/>
                      </a:endParaRPr>
                    </a:p>
                    <a:p>
                      <a:pPr marL="0" marR="0" algn="ctr" fontAlgn="t">
                        <a:spcBef>
                          <a:spcPts val="0"/>
                        </a:spcBef>
                        <a:spcAft>
                          <a:spcPts val="0"/>
                        </a:spcAft>
                      </a:pPr>
                      <a:r>
                        <a:rPr lang="en-US" sz="2800" b="0"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rPr>
                        <a:t> </a:t>
                      </a:r>
                      <a:endParaRPr lang="en-US" sz="2800" b="0" i="0" u="none" strike="noStrike" dirty="0">
                        <a:solidFill>
                          <a:srgbClr val="E4DFD2"/>
                        </a:solidFill>
                        <a:effectLst/>
                        <a:latin typeface="Arial" panose="020B0604020202020204" pitchFamily="34" charset="0"/>
                      </a:endParaRPr>
                    </a:p>
                  </a:txBody>
                  <a:tcPr marL="132159" marR="132159" marT="1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9068"/>
                    </a:solidFill>
                  </a:tcPr>
                </a:tc>
                <a:tc>
                  <a:txBody>
                    <a:bodyPr/>
                    <a:lstStyle/>
                    <a:p>
                      <a:pPr marL="0" marR="0" algn="ctr" fontAlgn="t">
                        <a:spcBef>
                          <a:spcPts val="0"/>
                        </a:spcBef>
                        <a:spcAft>
                          <a:spcPts val="0"/>
                        </a:spcAft>
                      </a:pPr>
                      <a:r>
                        <a:rPr lang="en-US" sz="2800" b="1"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rPr>
                        <a:t> </a:t>
                      </a:r>
                    </a:p>
                    <a:p>
                      <a:pPr marL="0" marR="0" algn="ctr" fontAlgn="t">
                        <a:spcBef>
                          <a:spcPts val="0"/>
                        </a:spcBef>
                        <a:spcAft>
                          <a:spcPts val="0"/>
                        </a:spcAft>
                      </a:pPr>
                      <a:r>
                        <a:rPr lang="en-US" sz="2800" b="1" i="0" u="none" strike="noStrike" kern="100" dirty="0">
                          <a:solidFill>
                            <a:srgbClr val="E4DFD2"/>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rPr>
                        <a:t>Updates</a:t>
                      </a:r>
                      <a:endParaRPr lang="en-US" sz="2800" b="0" i="0" u="none" strike="noStrike" dirty="0">
                        <a:solidFill>
                          <a:srgbClr val="E4DFD2"/>
                        </a:solidFill>
                        <a:effectLst>
                          <a:outerShdw blurRad="38100" dist="38100" dir="2700000" algn="tl">
                            <a:srgbClr val="000000">
                              <a:alpha val="43137"/>
                            </a:srgbClr>
                          </a:outerShdw>
                        </a:effectLst>
                        <a:latin typeface="Arial" panose="020B0604020202020204" pitchFamily="34" charset="0"/>
                      </a:endParaRPr>
                    </a:p>
                    <a:p>
                      <a:pPr marL="0" marR="0" algn="ctr" fontAlgn="t">
                        <a:spcBef>
                          <a:spcPts val="0"/>
                        </a:spcBef>
                        <a:spcAft>
                          <a:spcPts val="0"/>
                        </a:spcAft>
                      </a:pPr>
                      <a:r>
                        <a:rPr lang="en-US" sz="2800" b="0" i="0" u="none" strike="noStrike" kern="100" dirty="0">
                          <a:solidFill>
                            <a:srgbClr val="E4DFD2"/>
                          </a:solidFill>
                          <a:effectLst/>
                          <a:latin typeface="Aptos" panose="020B0004020202020204" pitchFamily="34" charset="0"/>
                          <a:ea typeface="Calibri" panose="020F0502020204030204" pitchFamily="34" charset="0"/>
                          <a:cs typeface="Calibri" panose="020F0502020204030204" pitchFamily="34" charset="0"/>
                        </a:rPr>
                        <a:t> </a:t>
                      </a:r>
                      <a:endParaRPr lang="en-US" sz="2800" b="0" i="0" u="none" strike="noStrike" dirty="0">
                        <a:solidFill>
                          <a:srgbClr val="E4DFD2"/>
                        </a:solidFill>
                        <a:effectLst/>
                        <a:latin typeface="Arial" panose="020B0604020202020204" pitchFamily="34" charset="0"/>
                      </a:endParaRPr>
                    </a:p>
                  </a:txBody>
                  <a:tcPr marL="132159" marR="132159" marT="1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9068"/>
                    </a:solidFill>
                  </a:tcPr>
                </a:tc>
                <a:extLst>
                  <a:ext uri="{0D108BD9-81ED-4DB2-BD59-A6C34878D82A}">
                    <a16:rowId xmlns:a16="http://schemas.microsoft.com/office/drawing/2014/main" val="3277550105"/>
                  </a:ext>
                </a:extLst>
              </a:tr>
              <a:tr h="3642445">
                <a:tc>
                  <a:txBody>
                    <a:bodyPr/>
                    <a:lstStyle/>
                    <a:p>
                      <a:pPr marL="0" marR="0" algn="l" fontAlgn="t">
                        <a:spcBef>
                          <a:spcPts val="0"/>
                        </a:spcBef>
                        <a:spcAft>
                          <a:spcPts val="0"/>
                        </a:spcAft>
                      </a:pPr>
                      <a:r>
                        <a:rPr lang="en-US" sz="2200" b="0" i="0" u="none" strike="noStrike" kern="100" dirty="0">
                          <a:solidFill>
                            <a:schemeClr val="bg1"/>
                          </a:solidFill>
                          <a:effectLst/>
                          <a:latin typeface="Aptos" panose="020B0004020202020204" pitchFamily="34" charset="0"/>
                          <a:ea typeface="Calibri" panose="020F0502020204030204" pitchFamily="34" charset="0"/>
                          <a:cs typeface="Calibri" panose="020F0502020204030204" pitchFamily="34" charset="0"/>
                        </a:rPr>
                        <a:t>e-Apostilles, and related services, should be accessible for all users.</a:t>
                      </a:r>
                      <a:endParaRPr lang="en-US" sz="2200" b="0" i="0" u="none" strike="noStrike" dirty="0">
                        <a:solidFill>
                          <a:srgbClr val="B89068"/>
                        </a:solidFill>
                        <a:effectLst/>
                        <a:latin typeface="Arial" panose="020B0604020202020204" pitchFamily="34" charset="0"/>
                      </a:endParaRPr>
                    </a:p>
                  </a:txBody>
                  <a:tcPr marL="132159" marR="132159" marT="183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fontAlgn="t">
                        <a:spcBef>
                          <a:spcPts val="0"/>
                        </a:spcBef>
                        <a:spcAft>
                          <a:spcPts val="0"/>
                        </a:spcAft>
                      </a:pPr>
                      <a:r>
                        <a:rPr lang="en-US" sz="2200" b="0" i="0" u="none" strike="noStrike" kern="100" dirty="0">
                          <a:solidFill>
                            <a:schemeClr val="bg1"/>
                          </a:solidFill>
                          <a:effectLst/>
                          <a:latin typeface="Aptos" panose="020B0004020202020204" pitchFamily="34" charset="0"/>
                          <a:ea typeface="Calibri" panose="020F0502020204030204" pitchFamily="34" charset="0"/>
                          <a:cs typeface="Calibri" panose="020F0502020204030204" pitchFamily="34" charset="0"/>
                        </a:rPr>
                        <a:t>Competent Authorities should preserve the integrity of the e-Apostille and the underlying public document.</a:t>
                      </a:r>
                      <a:endParaRPr lang="en-US" sz="2200" b="0" i="0" u="none" strike="noStrike" dirty="0">
                        <a:solidFill>
                          <a:schemeClr val="bg1"/>
                        </a:solidFill>
                        <a:effectLst/>
                        <a:latin typeface="Arial" panose="020B0604020202020204" pitchFamily="34" charset="0"/>
                      </a:endParaRPr>
                    </a:p>
                  </a:txBody>
                  <a:tcPr marL="132159" marR="132159" marT="18355"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2200" b="0" i="0" u="none" strike="noStrike" kern="100" dirty="0">
                          <a:solidFill>
                            <a:schemeClr val="bg1"/>
                          </a:solidFill>
                          <a:effectLst/>
                          <a:latin typeface="Aptos" panose="020B0004020202020204" pitchFamily="34" charset="0"/>
                          <a:ea typeface="Calibri" panose="020F0502020204030204" pitchFamily="34" charset="0"/>
                          <a:cs typeface="Calibri" panose="020F0502020204030204" pitchFamily="34" charset="0"/>
                        </a:rPr>
                        <a:t>e-Registers should facilitate frequent and reliable verification of Apostilles.</a:t>
                      </a:r>
                      <a:endParaRPr lang="en-US" sz="2200" b="0" i="0" u="none" strike="noStrike" dirty="0">
                        <a:solidFill>
                          <a:schemeClr val="bg1"/>
                        </a:solidFill>
                        <a:effectLst/>
                        <a:latin typeface="Arial" panose="020B0604020202020204" pitchFamily="34" charset="0"/>
                      </a:endParaRPr>
                    </a:p>
                  </a:txBody>
                  <a:tcPr marL="132159" marR="132159" marT="18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2200" b="0" i="0" u="none" strike="noStrike" kern="100" dirty="0">
                          <a:solidFill>
                            <a:schemeClr val="bg1"/>
                          </a:solidFill>
                          <a:effectLst/>
                          <a:latin typeface="Aptos" panose="020B0004020202020204" pitchFamily="34" charset="0"/>
                          <a:ea typeface="Calibri" panose="020F0502020204030204" pitchFamily="34" charset="0"/>
                          <a:cs typeface="Calibri" panose="020F0502020204030204" pitchFamily="34" charset="0"/>
                        </a:rPr>
                        <a:t>Contracting Parties should have systems in place to facilitate the acceptance of e-Apostilles.</a:t>
                      </a:r>
                      <a:endParaRPr lang="en-US" sz="2200" b="0" i="0" u="none" strike="noStrike" dirty="0">
                        <a:solidFill>
                          <a:schemeClr val="bg1"/>
                        </a:solidFill>
                        <a:effectLst/>
                        <a:latin typeface="Arial" panose="020B0604020202020204" pitchFamily="34" charset="0"/>
                      </a:endParaRPr>
                    </a:p>
                  </a:txBody>
                  <a:tcPr marL="132159" marR="132159" marT="18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2200" b="0" i="0" u="none" strike="noStrike" kern="100" dirty="0">
                          <a:solidFill>
                            <a:schemeClr val="bg1"/>
                          </a:solidFill>
                          <a:effectLst/>
                          <a:latin typeface="Aptos" panose="020B0004020202020204" pitchFamily="34" charset="0"/>
                          <a:ea typeface="Calibri" panose="020F0502020204030204" pitchFamily="34" charset="0"/>
                          <a:cs typeface="Calibri" panose="020F0502020204030204" pitchFamily="34" charset="0"/>
                        </a:rPr>
                        <a:t>Competent Authorities should regularly update and upgrade their Apostille practices, including </a:t>
                      </a:r>
                    </a:p>
                    <a:p>
                      <a:pPr marL="0" marR="0" algn="l" fontAlgn="t">
                        <a:spcBef>
                          <a:spcPts val="0"/>
                        </a:spcBef>
                        <a:spcAft>
                          <a:spcPts val="0"/>
                        </a:spcAft>
                      </a:pPr>
                      <a:r>
                        <a:rPr lang="en-US" sz="2200" b="0" i="0" u="none" strike="noStrike" kern="100" dirty="0">
                          <a:solidFill>
                            <a:schemeClr val="bg1"/>
                          </a:solidFill>
                          <a:effectLst/>
                          <a:latin typeface="Aptos" panose="020B0004020202020204" pitchFamily="34" charset="0"/>
                          <a:ea typeface="Calibri" panose="020F0502020204030204" pitchFamily="34" charset="0"/>
                          <a:cs typeface="Calibri" panose="020F0502020204030204" pitchFamily="34" charset="0"/>
                        </a:rPr>
                        <a:t>e-APP infrastructure.</a:t>
                      </a:r>
                      <a:endParaRPr lang="en-US" sz="2200" b="0" i="0" u="none" strike="noStrike" dirty="0">
                        <a:solidFill>
                          <a:schemeClr val="bg1"/>
                        </a:solidFill>
                        <a:effectLst/>
                        <a:latin typeface="Arial" panose="020B0604020202020204" pitchFamily="34" charset="0"/>
                      </a:endParaRPr>
                    </a:p>
                    <a:p>
                      <a:pPr marL="0" marR="0" algn="l" fontAlgn="t">
                        <a:spcBef>
                          <a:spcPts val="0"/>
                        </a:spcBef>
                        <a:spcAft>
                          <a:spcPts val="0"/>
                        </a:spcAft>
                      </a:pPr>
                      <a:r>
                        <a:rPr lang="en-US" sz="2100" b="0" i="0" u="none" strike="noStrike" kern="100" dirty="0">
                          <a:solidFill>
                            <a:srgbClr val="B89068"/>
                          </a:solidFill>
                          <a:effectLst/>
                          <a:latin typeface="Aptos" panose="020B0004020202020204" pitchFamily="34" charset="0"/>
                          <a:ea typeface="Calibri" panose="020F0502020204030204" pitchFamily="34" charset="0"/>
                          <a:cs typeface="Calibri" panose="020F0502020204030204" pitchFamily="34" charset="0"/>
                        </a:rPr>
                        <a:t> </a:t>
                      </a:r>
                      <a:endParaRPr lang="en-US" sz="3500" b="0" i="0" u="none" strike="noStrike" dirty="0">
                        <a:solidFill>
                          <a:srgbClr val="B89068"/>
                        </a:solidFill>
                        <a:effectLst/>
                        <a:latin typeface="Arial" panose="020B0604020202020204" pitchFamily="34" charset="0"/>
                      </a:endParaRPr>
                    </a:p>
                  </a:txBody>
                  <a:tcPr marL="132159" marR="132159" marT="18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7402572"/>
                  </a:ext>
                </a:extLst>
              </a:tr>
            </a:tbl>
          </a:graphicData>
        </a:graphic>
      </p:graphicFrame>
      <p:sp>
        <p:nvSpPr>
          <p:cNvPr id="3" name="Rectangle 2">
            <a:extLst>
              <a:ext uri="{FF2B5EF4-FFF2-40B4-BE49-F238E27FC236}">
                <a16:creationId xmlns:a16="http://schemas.microsoft.com/office/drawing/2014/main" id="{6F96E19D-4AD5-3456-11AC-95C4BD4AFDBA}"/>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cap="none" dirty="0">
                <a:solidFill>
                  <a:srgbClr val="002447"/>
                </a:solidFill>
                <a:effectLst>
                  <a:outerShdw blurRad="38100" dist="38100" dir="2700000" algn="tl">
                    <a:srgbClr val="000000">
                      <a:alpha val="43137"/>
                    </a:srgbClr>
                  </a:outerShdw>
                </a:effectLst>
                <a:latin typeface="Imprint MT Shadow" panose="04020605060303030202" pitchFamily="82" charset="0"/>
              </a:rPr>
              <a:t>e</a:t>
            </a:r>
            <a:r>
              <a:rPr lang="en-GB" sz="4400" dirty="0">
                <a:solidFill>
                  <a:srgbClr val="002447"/>
                </a:solidFill>
                <a:effectLst>
                  <a:outerShdw blurRad="38100" dist="38100" dir="2700000" algn="tl">
                    <a:srgbClr val="000000">
                      <a:alpha val="43137"/>
                    </a:srgbClr>
                  </a:outerShdw>
                </a:effectLst>
                <a:latin typeface="Imprint MT Shadow" panose="04020605060303030202" pitchFamily="82" charset="0"/>
              </a:rPr>
              <a:t>-APP Principles &amp; Practices</a:t>
            </a:r>
            <a:endParaRPr lang="en-US" sz="4400" dirty="0">
              <a:solidFill>
                <a:srgbClr val="002447"/>
              </a:solidFill>
              <a:effectLst>
                <a:outerShdw blurRad="38100" dist="38100" dir="2700000" algn="tl">
                  <a:srgbClr val="000000">
                    <a:alpha val="43137"/>
                  </a:srgbClr>
                </a:outerShdw>
              </a:effectLst>
              <a:latin typeface="Imprint MT Shadow" panose="04020605060303030202" pitchFamily="82" charset="0"/>
            </a:endParaRPr>
          </a:p>
        </p:txBody>
      </p:sp>
    </p:spTree>
    <p:extLst>
      <p:ext uri="{BB962C8B-B14F-4D97-AF65-F5344CB8AC3E}">
        <p14:creationId xmlns:p14="http://schemas.microsoft.com/office/powerpoint/2010/main" val="217002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8E8CE-8721-4381-9774-257228D5D0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409B25-23DA-D2B8-EA10-FB15D9DD47B8}"/>
              </a:ext>
            </a:extLst>
          </p:cNvPr>
          <p:cNvSpPr/>
          <p:nvPr/>
        </p:nvSpPr>
        <p:spPr>
          <a:xfrm>
            <a:off x="0" y="6063401"/>
            <a:ext cx="12192000" cy="794599"/>
          </a:xfrm>
          <a:prstGeom prst="rect">
            <a:avLst/>
          </a:prstGeom>
          <a:solidFill>
            <a:srgbClr val="B89068"/>
          </a:solidFill>
          <a:ln>
            <a:solidFill>
              <a:srgbClr val="B89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B89068"/>
                </a:solidFill>
              </a:rPr>
              <a:t>A</a:t>
            </a:r>
          </a:p>
        </p:txBody>
      </p:sp>
      <p:pic>
        <p:nvPicPr>
          <p:cNvPr id="3" name="Picture 2">
            <a:extLst>
              <a:ext uri="{FF2B5EF4-FFF2-40B4-BE49-F238E27FC236}">
                <a16:creationId xmlns:a16="http://schemas.microsoft.com/office/drawing/2014/main" id="{7C1CA08D-4BBB-93F6-31A6-19A0A57EBBFC}"/>
              </a:ext>
            </a:extLst>
          </p:cNvPr>
          <p:cNvPicPr>
            <a:picLocks noChangeAspect="1"/>
          </p:cNvPicPr>
          <p:nvPr/>
        </p:nvPicPr>
        <p:blipFill>
          <a:blip r:embed="rId2"/>
          <a:stretch>
            <a:fillRect/>
          </a:stretch>
        </p:blipFill>
        <p:spPr>
          <a:xfrm>
            <a:off x="1842052" y="476826"/>
            <a:ext cx="7763050" cy="5358433"/>
          </a:xfrm>
          <a:prstGeom prst="rect">
            <a:avLst/>
          </a:prstGeom>
        </p:spPr>
      </p:pic>
      <p:cxnSp>
        <p:nvCxnSpPr>
          <p:cNvPr id="4" name="Straight Arrow Connector 3">
            <a:extLst>
              <a:ext uri="{FF2B5EF4-FFF2-40B4-BE49-F238E27FC236}">
                <a16:creationId xmlns:a16="http://schemas.microsoft.com/office/drawing/2014/main" id="{21BAD706-F518-4C44-6600-8FE221F4F4CB}"/>
              </a:ext>
            </a:extLst>
          </p:cNvPr>
          <p:cNvCxnSpPr>
            <a:cxnSpLocks/>
          </p:cNvCxnSpPr>
          <p:nvPr/>
        </p:nvCxnSpPr>
        <p:spPr>
          <a:xfrm>
            <a:off x="1842052" y="1652892"/>
            <a:ext cx="1457739" cy="412808"/>
          </a:xfrm>
          <a:prstGeom prst="straightConnector1">
            <a:avLst/>
          </a:prstGeom>
          <a:ln w="381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5190840-F00A-F6F4-403A-BBA6029289C7}"/>
              </a:ext>
            </a:extLst>
          </p:cNvPr>
          <p:cNvSpPr txBox="1"/>
          <p:nvPr/>
        </p:nvSpPr>
        <p:spPr>
          <a:xfrm>
            <a:off x="271522" y="1193917"/>
            <a:ext cx="16514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Franklin Gothic Medium"/>
                <a:ea typeface="+mn-ea"/>
                <a:cs typeface="+mn-cs"/>
              </a:rPr>
              <a:t>e-Apostille</a:t>
            </a:r>
          </a:p>
        </p:txBody>
      </p:sp>
      <p:sp>
        <p:nvSpPr>
          <p:cNvPr id="6" name="TextBox 5">
            <a:extLst>
              <a:ext uri="{FF2B5EF4-FFF2-40B4-BE49-F238E27FC236}">
                <a16:creationId xmlns:a16="http://schemas.microsoft.com/office/drawing/2014/main" id="{7B501C04-AF68-CDA5-628F-A32D2F3CE333}"/>
              </a:ext>
            </a:extLst>
          </p:cNvPr>
          <p:cNvSpPr txBox="1"/>
          <p:nvPr/>
        </p:nvSpPr>
        <p:spPr>
          <a:xfrm>
            <a:off x="9133652" y="529976"/>
            <a:ext cx="19610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Franklin Gothic Medium"/>
                <a:ea typeface="+mn-ea"/>
                <a:cs typeface="+mn-cs"/>
              </a:rPr>
              <a:t>Digital signature</a:t>
            </a:r>
          </a:p>
        </p:txBody>
      </p:sp>
      <p:cxnSp>
        <p:nvCxnSpPr>
          <p:cNvPr id="7" name="Straight Arrow Connector 6">
            <a:extLst>
              <a:ext uri="{FF2B5EF4-FFF2-40B4-BE49-F238E27FC236}">
                <a16:creationId xmlns:a16="http://schemas.microsoft.com/office/drawing/2014/main" id="{52D9E7A7-5617-4160-AE0B-EFE99B16C16B}"/>
              </a:ext>
            </a:extLst>
          </p:cNvPr>
          <p:cNvCxnSpPr>
            <a:cxnSpLocks/>
          </p:cNvCxnSpPr>
          <p:nvPr/>
        </p:nvCxnSpPr>
        <p:spPr>
          <a:xfrm flipH="1">
            <a:off x="8909411" y="960688"/>
            <a:ext cx="610389" cy="0"/>
          </a:xfrm>
          <a:prstGeom prst="straightConnector1">
            <a:avLst/>
          </a:prstGeom>
          <a:ln w="381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4AF6FC-10B5-866C-D3B1-D20DDDD8EA32}"/>
              </a:ext>
            </a:extLst>
          </p:cNvPr>
          <p:cNvSpPr txBox="1"/>
          <p:nvPr/>
        </p:nvSpPr>
        <p:spPr>
          <a:xfrm>
            <a:off x="9403068" y="2632688"/>
            <a:ext cx="24160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Franklin Gothic Medium"/>
                <a:ea typeface="+mn-ea"/>
                <a:cs typeface="+mn-cs"/>
              </a:rPr>
              <a:t>Underlying public document</a:t>
            </a:r>
          </a:p>
        </p:txBody>
      </p:sp>
      <p:cxnSp>
        <p:nvCxnSpPr>
          <p:cNvPr id="9" name="Straight Arrow Connector 8">
            <a:extLst>
              <a:ext uri="{FF2B5EF4-FFF2-40B4-BE49-F238E27FC236}">
                <a16:creationId xmlns:a16="http://schemas.microsoft.com/office/drawing/2014/main" id="{79AF877B-B5FF-5039-C1B1-53145B1E503A}"/>
              </a:ext>
            </a:extLst>
          </p:cNvPr>
          <p:cNvCxnSpPr>
            <a:cxnSpLocks/>
          </p:cNvCxnSpPr>
          <p:nvPr/>
        </p:nvCxnSpPr>
        <p:spPr>
          <a:xfrm flipH="1">
            <a:off x="8245181" y="3076329"/>
            <a:ext cx="1274619" cy="0"/>
          </a:xfrm>
          <a:prstGeom prst="straightConnector1">
            <a:avLst/>
          </a:prstGeom>
          <a:ln w="381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1073C4-D31D-DB39-C557-E66461D1D1D8}"/>
              </a:ext>
            </a:extLst>
          </p:cNvPr>
          <p:cNvSpPr txBox="1"/>
          <p:nvPr/>
        </p:nvSpPr>
        <p:spPr>
          <a:xfrm>
            <a:off x="624791" y="6131332"/>
            <a:ext cx="11010617"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Imprint MT Shadow" panose="04020605060303030202" pitchFamily="82" charset="0"/>
              </a:rPr>
              <a:t>REQUIRED ELEMENTS OF AN e-APOSTILLE</a:t>
            </a:r>
          </a:p>
        </p:txBody>
      </p:sp>
    </p:spTree>
    <p:extLst>
      <p:ext uri="{BB962C8B-B14F-4D97-AF65-F5344CB8AC3E}">
        <p14:creationId xmlns:p14="http://schemas.microsoft.com/office/powerpoint/2010/main" val="306246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16653</TotalTime>
  <Words>1246</Words>
  <Application>Microsoft Office PowerPoint</Application>
  <PresentationFormat>Widescreen</PresentationFormat>
  <Paragraphs>335</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Bradley Hand ITC</vt:lpstr>
      <vt:lpstr>Calibri</vt:lpstr>
      <vt:lpstr>Calibri Light</vt:lpstr>
      <vt:lpstr>Franklin Gothic Medium</vt:lpstr>
      <vt:lpstr>Great Vibes</vt:lpstr>
      <vt:lpstr>Imprint MT Shadow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Montana Department of 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 Lori</dc:creator>
  <cp:lastModifiedBy>Lupo, Alexis (LARA)</cp:lastModifiedBy>
  <cp:revision>4</cp:revision>
  <cp:lastPrinted>2024-05-06T19:30:30Z</cp:lastPrinted>
  <dcterms:created xsi:type="dcterms:W3CDTF">2024-04-08T18:21:00Z</dcterms:created>
  <dcterms:modified xsi:type="dcterms:W3CDTF">2024-05-30T17:20:15Z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2024-05-30T17:19:47Z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da4a6d14-878c-4cfe-a928-19099e8563a1</vt:lpwstr>
  </property>
  <property fmtid="{D5CDD505-2E9C-101B-9397-08002B2CF9AE}" pid="8" name="MSIP_Label_3a2fed65-62e7-46ea-af74-187e0c17143a_ContentBits">
    <vt:lpwstr>0</vt:lpwstr>
  </property>
</Properties>
</file>