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57" r:id="rId3"/>
    <p:sldId id="262" r:id="rId4"/>
    <p:sldId id="259" r:id="rId5"/>
    <p:sldId id="260"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906C"/>
    <a:srgbClr val="002446"/>
    <a:srgbClr val="6890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5" d="100"/>
          <a:sy n="85" d="100"/>
        </p:scale>
        <p:origin x="1440" y="5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7B8BF0-45C2-4AE8-AE7F-201CD692C8B4}" type="datetimeFigureOut">
              <a:rPr lang="en-US" smtClean="0"/>
              <a:t>5/30/2024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AD46CE-5B0D-49D8-BA8E-41BAA8B42A07}" type="slidenum">
              <a:rPr lang="en-US" smtClean="0"/>
              <a:t>‹#›</a:t>
            </a:fld>
            <a:endParaRPr lang="en-US"/>
          </a:p>
        </p:txBody>
      </p:sp>
    </p:spTree>
    <p:extLst>
      <p:ext uri="{BB962C8B-B14F-4D97-AF65-F5344CB8AC3E}">
        <p14:creationId xmlns:p14="http://schemas.microsoft.com/office/powerpoint/2010/main" val="1570571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2C293-657B-4069-BF90-C2F4F27E77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4BAECDC-869D-2084-FAEF-0A8AD85CCA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5E29188-7897-F1B8-3A88-C6CAE326DD57}"/>
              </a:ext>
            </a:extLst>
          </p:cNvPr>
          <p:cNvSpPr>
            <a:spLocks noGrp="1"/>
          </p:cNvSpPr>
          <p:nvPr>
            <p:ph type="dt" sz="half" idx="10"/>
          </p:nvPr>
        </p:nvSpPr>
        <p:spPr/>
        <p:txBody>
          <a:bodyPr/>
          <a:lstStyle/>
          <a:p>
            <a:fld id="{57F5B1D4-A73D-462F-A8CB-795091C6D6CB}" type="datetime1">
              <a:rPr lang="en-US" smtClean="0"/>
              <a:t>5/30/2024</a:t>
            </a:fld>
            <a:endParaRPr lang="en-US"/>
          </a:p>
        </p:txBody>
      </p:sp>
      <p:sp>
        <p:nvSpPr>
          <p:cNvPr id="5" name="Footer Placeholder 4">
            <a:extLst>
              <a:ext uri="{FF2B5EF4-FFF2-40B4-BE49-F238E27FC236}">
                <a16:creationId xmlns:a16="http://schemas.microsoft.com/office/drawing/2014/main" id="{6ECA37BD-D037-A048-1DE1-9F124C9045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1F9B74-5DF5-FD52-9CB7-DDD36C407DED}"/>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2138164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76EDC-A1CB-B82D-7179-4C1EF15AA60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A413F9-0780-1CF7-0C33-21F85A6693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5FD81D-B5FF-3F2F-F9E3-99826F094B45}"/>
              </a:ext>
            </a:extLst>
          </p:cNvPr>
          <p:cNvSpPr>
            <a:spLocks noGrp="1"/>
          </p:cNvSpPr>
          <p:nvPr>
            <p:ph type="dt" sz="half" idx="10"/>
          </p:nvPr>
        </p:nvSpPr>
        <p:spPr/>
        <p:txBody>
          <a:bodyPr/>
          <a:lstStyle/>
          <a:p>
            <a:fld id="{5A082EC4-61F6-475A-A382-DB11340B00CC}" type="datetime1">
              <a:rPr lang="en-US" smtClean="0"/>
              <a:t>5/30/2024</a:t>
            </a:fld>
            <a:endParaRPr lang="en-US"/>
          </a:p>
        </p:txBody>
      </p:sp>
      <p:sp>
        <p:nvSpPr>
          <p:cNvPr id="5" name="Footer Placeholder 4">
            <a:extLst>
              <a:ext uri="{FF2B5EF4-FFF2-40B4-BE49-F238E27FC236}">
                <a16:creationId xmlns:a16="http://schemas.microsoft.com/office/drawing/2014/main" id="{3223B666-5E73-6815-7343-869864B656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A562A9-27A1-27D3-A77B-90C74B92790E}"/>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3135608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AFE4C3-D2E4-599F-BC64-9715FFA1E9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D28E85-F8BC-D25C-DA44-FB3A38A6B08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FE5674-ED4A-1387-5236-6B14C469FAF2}"/>
              </a:ext>
            </a:extLst>
          </p:cNvPr>
          <p:cNvSpPr>
            <a:spLocks noGrp="1"/>
          </p:cNvSpPr>
          <p:nvPr>
            <p:ph type="dt" sz="half" idx="10"/>
          </p:nvPr>
        </p:nvSpPr>
        <p:spPr/>
        <p:txBody>
          <a:bodyPr/>
          <a:lstStyle/>
          <a:p>
            <a:fld id="{CFA93B5C-3B92-49E9-AEDA-297DF1C23F6F}" type="datetime1">
              <a:rPr lang="en-US" smtClean="0"/>
              <a:t>5/30/2024</a:t>
            </a:fld>
            <a:endParaRPr lang="en-US"/>
          </a:p>
        </p:txBody>
      </p:sp>
      <p:sp>
        <p:nvSpPr>
          <p:cNvPr id="5" name="Footer Placeholder 4">
            <a:extLst>
              <a:ext uri="{FF2B5EF4-FFF2-40B4-BE49-F238E27FC236}">
                <a16:creationId xmlns:a16="http://schemas.microsoft.com/office/drawing/2014/main" id="{C04D54DA-48C1-2209-EE1C-992CA33270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0F89E9-D335-50E3-0464-456C5CAA08BC}"/>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381017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943C6F-40AF-8010-1C47-27AB91CF12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C1ACC2-2EAF-2629-89A6-A2F57DEA09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9DFE89-E0D1-F3B2-1FA0-877B7F08CB4E}"/>
              </a:ext>
            </a:extLst>
          </p:cNvPr>
          <p:cNvSpPr>
            <a:spLocks noGrp="1"/>
          </p:cNvSpPr>
          <p:nvPr>
            <p:ph type="dt" sz="half" idx="10"/>
          </p:nvPr>
        </p:nvSpPr>
        <p:spPr/>
        <p:txBody>
          <a:bodyPr/>
          <a:lstStyle/>
          <a:p>
            <a:fld id="{B7D4F157-8AA4-4E74-8E1D-0884F6A5C436}" type="datetime1">
              <a:rPr lang="en-US" smtClean="0"/>
              <a:t>5/30/2024</a:t>
            </a:fld>
            <a:endParaRPr lang="en-US"/>
          </a:p>
        </p:txBody>
      </p:sp>
      <p:sp>
        <p:nvSpPr>
          <p:cNvPr id="5" name="Footer Placeholder 4">
            <a:extLst>
              <a:ext uri="{FF2B5EF4-FFF2-40B4-BE49-F238E27FC236}">
                <a16:creationId xmlns:a16="http://schemas.microsoft.com/office/drawing/2014/main" id="{752CC0CC-E2B8-ECBF-5478-C55777F0BE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A53485-C3F2-8B7D-2C96-868548D49D69}"/>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258995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A50B0-2857-94DB-F55C-D43553DFAB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171649-67C2-CD08-1913-A4CC5A58A7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5F0C6B-8258-AB36-0435-656C517394A3}"/>
              </a:ext>
            </a:extLst>
          </p:cNvPr>
          <p:cNvSpPr>
            <a:spLocks noGrp="1"/>
          </p:cNvSpPr>
          <p:nvPr>
            <p:ph type="dt" sz="half" idx="10"/>
          </p:nvPr>
        </p:nvSpPr>
        <p:spPr/>
        <p:txBody>
          <a:bodyPr/>
          <a:lstStyle/>
          <a:p>
            <a:fld id="{11ECBC96-DA1A-4EC6-91DB-8ED430A760AF}" type="datetime1">
              <a:rPr lang="en-US" smtClean="0"/>
              <a:t>5/30/2024</a:t>
            </a:fld>
            <a:endParaRPr lang="en-US"/>
          </a:p>
        </p:txBody>
      </p:sp>
      <p:sp>
        <p:nvSpPr>
          <p:cNvPr id="5" name="Footer Placeholder 4">
            <a:extLst>
              <a:ext uri="{FF2B5EF4-FFF2-40B4-BE49-F238E27FC236}">
                <a16:creationId xmlns:a16="http://schemas.microsoft.com/office/drawing/2014/main" id="{34256862-AC93-D752-46F9-D177F7A2AE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BDE64-9519-24D9-02C0-4944F3D85F5F}"/>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1283832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5ED40-6393-6865-4EC1-D1E264DA86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A4DB7-FD2F-3EB4-B023-F19738843BD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FFC2B3-5FC7-34A6-9106-64773446A86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039281-C7C3-0C71-401A-DBB0B2E58805}"/>
              </a:ext>
            </a:extLst>
          </p:cNvPr>
          <p:cNvSpPr>
            <a:spLocks noGrp="1"/>
          </p:cNvSpPr>
          <p:nvPr>
            <p:ph type="dt" sz="half" idx="10"/>
          </p:nvPr>
        </p:nvSpPr>
        <p:spPr/>
        <p:txBody>
          <a:bodyPr/>
          <a:lstStyle/>
          <a:p>
            <a:fld id="{1CA93345-2CAF-4A37-ADFD-C75E6F4A559A}" type="datetime1">
              <a:rPr lang="en-US" smtClean="0"/>
              <a:t>5/30/2024</a:t>
            </a:fld>
            <a:endParaRPr lang="en-US"/>
          </a:p>
        </p:txBody>
      </p:sp>
      <p:sp>
        <p:nvSpPr>
          <p:cNvPr id="6" name="Footer Placeholder 5">
            <a:extLst>
              <a:ext uri="{FF2B5EF4-FFF2-40B4-BE49-F238E27FC236}">
                <a16:creationId xmlns:a16="http://schemas.microsoft.com/office/drawing/2014/main" id="{CD375E74-729E-F7E5-2E22-0A3BDF2F2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B8E188-D57F-C6D4-60F3-CDE56B920512}"/>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159572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0958C-EE6D-4D4E-EEAC-3DE05BC820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43B921D-737B-5830-03DF-5D4B56626D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3C5859-9BD5-76D1-C2B6-F9A1BB4673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6B2C64-85A0-A9D6-5AC9-12A0E6A5CE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41C97B-74EC-A3D7-988E-18FB35254C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E8D858-B958-E657-25BE-C60EC188335C}"/>
              </a:ext>
            </a:extLst>
          </p:cNvPr>
          <p:cNvSpPr>
            <a:spLocks noGrp="1"/>
          </p:cNvSpPr>
          <p:nvPr>
            <p:ph type="dt" sz="half" idx="10"/>
          </p:nvPr>
        </p:nvSpPr>
        <p:spPr/>
        <p:txBody>
          <a:bodyPr/>
          <a:lstStyle/>
          <a:p>
            <a:fld id="{24C94EAC-2CD4-4A0F-AD3F-B2AAE1F622B2}" type="datetime1">
              <a:rPr lang="en-US" smtClean="0"/>
              <a:t>5/30/2024</a:t>
            </a:fld>
            <a:endParaRPr lang="en-US"/>
          </a:p>
        </p:txBody>
      </p:sp>
      <p:sp>
        <p:nvSpPr>
          <p:cNvPr id="8" name="Footer Placeholder 7">
            <a:extLst>
              <a:ext uri="{FF2B5EF4-FFF2-40B4-BE49-F238E27FC236}">
                <a16:creationId xmlns:a16="http://schemas.microsoft.com/office/drawing/2014/main" id="{265BB93B-2C85-8C57-4C6A-19156E09B3E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55AA3F4-29E3-D3E7-BD16-5FA99FD819CE}"/>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869009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AEDE1-46F1-902C-8534-2F4F5AA2113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94AA0E-3D9A-A674-F6D1-DB64459BD2B1}"/>
              </a:ext>
            </a:extLst>
          </p:cNvPr>
          <p:cNvSpPr>
            <a:spLocks noGrp="1"/>
          </p:cNvSpPr>
          <p:nvPr>
            <p:ph type="dt" sz="half" idx="10"/>
          </p:nvPr>
        </p:nvSpPr>
        <p:spPr/>
        <p:txBody>
          <a:bodyPr/>
          <a:lstStyle/>
          <a:p>
            <a:fld id="{099E4725-6A78-4D7D-AB6F-130F612D285C}" type="datetime1">
              <a:rPr lang="en-US" smtClean="0"/>
              <a:t>5/30/2024</a:t>
            </a:fld>
            <a:endParaRPr lang="en-US"/>
          </a:p>
        </p:txBody>
      </p:sp>
      <p:sp>
        <p:nvSpPr>
          <p:cNvPr id="4" name="Footer Placeholder 3">
            <a:extLst>
              <a:ext uri="{FF2B5EF4-FFF2-40B4-BE49-F238E27FC236}">
                <a16:creationId xmlns:a16="http://schemas.microsoft.com/office/drawing/2014/main" id="{7C22DC29-75E7-D8F9-3CB8-9B45D4A120C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52C701-C386-D791-0137-87A76D1D9012}"/>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4138292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997420-4C8B-60D7-5246-1FC9E4F6B830}"/>
              </a:ext>
            </a:extLst>
          </p:cNvPr>
          <p:cNvSpPr>
            <a:spLocks noGrp="1"/>
          </p:cNvSpPr>
          <p:nvPr>
            <p:ph type="dt" sz="half" idx="10"/>
          </p:nvPr>
        </p:nvSpPr>
        <p:spPr/>
        <p:txBody>
          <a:bodyPr/>
          <a:lstStyle/>
          <a:p>
            <a:fld id="{BE3BAE5E-FB76-45D9-AD6C-B3A29715471C}" type="datetime1">
              <a:rPr lang="en-US" smtClean="0"/>
              <a:t>5/30/2024</a:t>
            </a:fld>
            <a:endParaRPr lang="en-US"/>
          </a:p>
        </p:txBody>
      </p:sp>
      <p:sp>
        <p:nvSpPr>
          <p:cNvPr id="3" name="Footer Placeholder 2">
            <a:extLst>
              <a:ext uri="{FF2B5EF4-FFF2-40B4-BE49-F238E27FC236}">
                <a16:creationId xmlns:a16="http://schemas.microsoft.com/office/drawing/2014/main" id="{553A5E04-B7D9-995E-1B0D-93041DC490F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252260-5B66-2696-9FF7-99C44D83BEBF}"/>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4213225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BB752-CA64-2C0A-4D08-3D2C25CFED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819732-9897-5E62-E3FF-01736C5188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9A3675-2045-AD77-7977-F80E6053E1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B7C08E-0F85-006A-8972-5E7D650BBE6E}"/>
              </a:ext>
            </a:extLst>
          </p:cNvPr>
          <p:cNvSpPr>
            <a:spLocks noGrp="1"/>
          </p:cNvSpPr>
          <p:nvPr>
            <p:ph type="dt" sz="half" idx="10"/>
          </p:nvPr>
        </p:nvSpPr>
        <p:spPr/>
        <p:txBody>
          <a:bodyPr/>
          <a:lstStyle/>
          <a:p>
            <a:fld id="{8946DEA8-5F99-4D93-B884-D6A2DEBF2A7F}" type="datetime1">
              <a:rPr lang="en-US" smtClean="0"/>
              <a:t>5/30/2024</a:t>
            </a:fld>
            <a:endParaRPr lang="en-US"/>
          </a:p>
        </p:txBody>
      </p:sp>
      <p:sp>
        <p:nvSpPr>
          <p:cNvPr id="6" name="Footer Placeholder 5">
            <a:extLst>
              <a:ext uri="{FF2B5EF4-FFF2-40B4-BE49-F238E27FC236}">
                <a16:creationId xmlns:a16="http://schemas.microsoft.com/office/drawing/2014/main" id="{29EE2077-47BB-01B3-9DD9-78A3CC3EB1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AB97E6-0E3B-47A3-645F-C8739E5B9FE8}"/>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370247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F4652-DBD3-CC58-3CA9-C5A963BD0A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CDF49A-7C0A-43E4-6A2F-F438E82980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D34F32B-75DF-F9C8-8719-2D3A82D9B2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BCCCCF-8B41-6EF1-577A-63E392CD1E91}"/>
              </a:ext>
            </a:extLst>
          </p:cNvPr>
          <p:cNvSpPr>
            <a:spLocks noGrp="1"/>
          </p:cNvSpPr>
          <p:nvPr>
            <p:ph type="dt" sz="half" idx="10"/>
          </p:nvPr>
        </p:nvSpPr>
        <p:spPr/>
        <p:txBody>
          <a:bodyPr/>
          <a:lstStyle/>
          <a:p>
            <a:fld id="{4A48CDCA-280E-447E-8565-E66D7DF264DD}" type="datetime1">
              <a:rPr lang="en-US" smtClean="0"/>
              <a:t>5/30/2024</a:t>
            </a:fld>
            <a:endParaRPr lang="en-US"/>
          </a:p>
        </p:txBody>
      </p:sp>
      <p:sp>
        <p:nvSpPr>
          <p:cNvPr id="6" name="Footer Placeholder 5">
            <a:extLst>
              <a:ext uri="{FF2B5EF4-FFF2-40B4-BE49-F238E27FC236}">
                <a16:creationId xmlns:a16="http://schemas.microsoft.com/office/drawing/2014/main" id="{13E80B36-79F9-1908-0387-CA34553FB1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2E8944-C2C7-9001-6594-B2044EC66817}"/>
              </a:ext>
            </a:extLst>
          </p:cNvPr>
          <p:cNvSpPr>
            <a:spLocks noGrp="1"/>
          </p:cNvSpPr>
          <p:nvPr>
            <p:ph type="sldNum" sz="quarter" idx="12"/>
          </p:nvPr>
        </p:nvSpPr>
        <p:spPr/>
        <p:txBody>
          <a:bodyPr/>
          <a:lstStyle/>
          <a:p>
            <a:fld id="{2CD74A4D-C8D9-418B-BE56-35C7E99DE571}" type="slidenum">
              <a:rPr lang="en-US" smtClean="0"/>
              <a:t>‹#›</a:t>
            </a:fld>
            <a:endParaRPr lang="en-US"/>
          </a:p>
        </p:txBody>
      </p:sp>
    </p:spTree>
    <p:extLst>
      <p:ext uri="{BB962C8B-B14F-4D97-AF65-F5344CB8AC3E}">
        <p14:creationId xmlns:p14="http://schemas.microsoft.com/office/powerpoint/2010/main" val="3925774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82F8F4-4009-8FC1-1E5F-43A5CA2EB7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40F78C-DB06-3A96-71BB-A35BAE845E9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4EE049-372C-A4D2-9950-66AB12298C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CD0419-C475-4833-8231-43477DF4E20B}" type="datetime1">
              <a:rPr lang="en-US" smtClean="0"/>
              <a:t>5/30/2024</a:t>
            </a:fld>
            <a:endParaRPr lang="en-US"/>
          </a:p>
        </p:txBody>
      </p:sp>
      <p:sp>
        <p:nvSpPr>
          <p:cNvPr id="5" name="Footer Placeholder 4">
            <a:extLst>
              <a:ext uri="{FF2B5EF4-FFF2-40B4-BE49-F238E27FC236}">
                <a16:creationId xmlns:a16="http://schemas.microsoft.com/office/drawing/2014/main" id="{901C889C-49B7-C31A-5C18-5E7490EA00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C8CCE51-9BBB-184A-B288-F56D5EFBA5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74A4D-C8D9-418B-BE56-35C7E99DE571}" type="slidenum">
              <a:rPr lang="en-US" smtClean="0"/>
              <a:t>‹#›</a:t>
            </a:fld>
            <a:endParaRPr lang="en-US"/>
          </a:p>
        </p:txBody>
      </p:sp>
    </p:spTree>
    <p:extLst>
      <p:ext uri="{BB962C8B-B14F-4D97-AF65-F5344CB8AC3E}">
        <p14:creationId xmlns:p14="http://schemas.microsoft.com/office/powerpoint/2010/main" val="4264263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0A604E4-7307-451C-93BE-F1F7E1BF3B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200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7F3A0AA-35E5-4085-942B-7378390306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82344"/>
            <a:ext cx="12191998" cy="1590742"/>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02F5C38-C747-4173-ABBF-656E39E821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8115300" cy="1590742"/>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E37EECFC-A684-4391-AE85-4CDAF5565F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 y="5282344"/>
            <a:ext cx="12191998" cy="1590742"/>
          </a:xfrm>
          <a:prstGeom prst="rect">
            <a:avLst/>
          </a:prstGeom>
          <a:gradFill>
            <a:gsLst>
              <a:gs pos="0">
                <a:srgbClr val="000000">
                  <a:alpha val="71765"/>
                </a:srgbClr>
              </a:gs>
              <a:gs pos="100000">
                <a:schemeClr val="accent1">
                  <a:alpha val="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514272-ADDE-7C6F-EF72-5BDFFF4DEE05}"/>
              </a:ext>
            </a:extLst>
          </p:cNvPr>
          <p:cNvSpPr>
            <a:spLocks noGrp="1"/>
          </p:cNvSpPr>
          <p:nvPr>
            <p:ph type="ctrTitle"/>
          </p:nvPr>
        </p:nvSpPr>
        <p:spPr>
          <a:xfrm>
            <a:off x="699714" y="5490971"/>
            <a:ext cx="6962072" cy="1159200"/>
          </a:xfrm>
        </p:spPr>
        <p:txBody>
          <a:bodyPr anchor="ctr">
            <a:normAutofit/>
          </a:bodyPr>
          <a:lstStyle/>
          <a:p>
            <a:pPr algn="l"/>
            <a:r>
              <a:rPr lang="en-US" sz="4000" dirty="0">
                <a:solidFill>
                  <a:srgbClr val="FFFFFF"/>
                </a:solidFill>
              </a:rPr>
              <a:t>2024 MARS Revisions </a:t>
            </a:r>
          </a:p>
        </p:txBody>
      </p:sp>
      <p:sp>
        <p:nvSpPr>
          <p:cNvPr id="3" name="Subtitle 2">
            <a:extLst>
              <a:ext uri="{FF2B5EF4-FFF2-40B4-BE49-F238E27FC236}">
                <a16:creationId xmlns:a16="http://schemas.microsoft.com/office/drawing/2014/main" id="{17280FF4-68C4-FE8C-B721-9AB66C0F9FFA}"/>
              </a:ext>
            </a:extLst>
          </p:cNvPr>
          <p:cNvSpPr>
            <a:spLocks noGrp="1"/>
          </p:cNvSpPr>
          <p:nvPr>
            <p:ph type="subTitle" idx="1"/>
          </p:nvPr>
        </p:nvSpPr>
        <p:spPr>
          <a:xfrm>
            <a:off x="8397529" y="5485174"/>
            <a:ext cx="3408555" cy="1296956"/>
          </a:xfrm>
        </p:spPr>
        <p:txBody>
          <a:bodyPr anchor="ctr">
            <a:normAutofit fontScale="85000" lnSpcReduction="20000"/>
          </a:bodyPr>
          <a:lstStyle/>
          <a:p>
            <a:pPr algn="l"/>
            <a:r>
              <a:rPr lang="en-US" sz="2000" dirty="0">
                <a:solidFill>
                  <a:srgbClr val="FFFFFF"/>
                </a:solidFill>
              </a:rPr>
              <a:t>Presenter Name(s): </a:t>
            </a:r>
          </a:p>
          <a:p>
            <a:pPr algn="l"/>
            <a:r>
              <a:rPr lang="en-US" sz="2000" dirty="0">
                <a:solidFill>
                  <a:srgbClr val="FFFFFF"/>
                </a:solidFill>
              </a:rPr>
              <a:t>Rayne Sherman</a:t>
            </a:r>
          </a:p>
          <a:p>
            <a:pPr algn="l"/>
            <a:r>
              <a:rPr lang="en-US" sz="2000" dirty="0">
                <a:solidFill>
                  <a:srgbClr val="FFFFFF"/>
                </a:solidFill>
              </a:rPr>
              <a:t>Jenny Booker</a:t>
            </a:r>
          </a:p>
          <a:p>
            <a:pPr algn="l"/>
            <a:r>
              <a:rPr lang="en-US" sz="2000" dirty="0">
                <a:solidFill>
                  <a:srgbClr val="FFFFFF"/>
                </a:solidFill>
              </a:rPr>
              <a:t>Paul Hodnefield</a:t>
            </a:r>
          </a:p>
          <a:p>
            <a:pPr algn="l"/>
            <a:endParaRPr lang="en-US" sz="2000" dirty="0">
              <a:solidFill>
                <a:srgbClr val="FFFFFF"/>
              </a:solidFill>
            </a:endParaRPr>
          </a:p>
        </p:txBody>
      </p:sp>
      <p:pic>
        <p:nvPicPr>
          <p:cNvPr id="5" name="Picture 4" descr="A picture containing text, gauge&#10;&#10;Description automatically generated">
            <a:extLst>
              <a:ext uri="{FF2B5EF4-FFF2-40B4-BE49-F238E27FC236}">
                <a16:creationId xmlns:a16="http://schemas.microsoft.com/office/drawing/2014/main" id="{4443374E-C1F0-C327-37DC-F4B4DD0237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535" y="1163648"/>
            <a:ext cx="11327549" cy="2973481"/>
          </a:xfrm>
          <a:prstGeom prst="rect">
            <a:avLst/>
          </a:prstGeom>
        </p:spPr>
      </p:pic>
    </p:spTree>
    <p:extLst>
      <p:ext uri="{BB962C8B-B14F-4D97-AF65-F5344CB8AC3E}">
        <p14:creationId xmlns:p14="http://schemas.microsoft.com/office/powerpoint/2010/main" val="3345863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B9B4CCF-FEF8-14E4-A291-46E0E0153E68}"/>
              </a:ext>
            </a:extLst>
          </p:cNvPr>
          <p:cNvSpPr>
            <a:spLocks noGrp="1"/>
          </p:cNvSpPr>
          <p:nvPr>
            <p:ph type="title"/>
          </p:nvPr>
        </p:nvSpPr>
        <p:spPr>
          <a:xfrm>
            <a:off x="1837270" y="278966"/>
            <a:ext cx="8873063" cy="1078105"/>
          </a:xfrm>
        </p:spPr>
        <p:txBody>
          <a:bodyPr>
            <a:normAutofit/>
          </a:bodyPr>
          <a:lstStyle/>
          <a:p>
            <a:r>
              <a:rPr lang="en-US" b="1" dirty="0">
                <a:solidFill>
                  <a:srgbClr val="002446"/>
                </a:solidFill>
              </a:rPr>
              <a:t>Revision Process</a:t>
            </a:r>
          </a:p>
        </p:txBody>
      </p:sp>
      <p:sp>
        <p:nvSpPr>
          <p:cNvPr id="11" name="Content Placeholder 10">
            <a:extLst>
              <a:ext uri="{FF2B5EF4-FFF2-40B4-BE49-F238E27FC236}">
                <a16:creationId xmlns:a16="http://schemas.microsoft.com/office/drawing/2014/main" id="{8596DEAB-67AD-E971-4341-3F06F67E4589}"/>
              </a:ext>
            </a:extLst>
          </p:cNvPr>
          <p:cNvSpPr>
            <a:spLocks noGrp="1"/>
          </p:cNvSpPr>
          <p:nvPr>
            <p:ph idx="1"/>
          </p:nvPr>
        </p:nvSpPr>
        <p:spPr>
          <a:xfrm>
            <a:off x="1837269" y="1910294"/>
            <a:ext cx="9237131" cy="4144624"/>
          </a:xfrm>
        </p:spPr>
        <p:txBody>
          <a:bodyPr>
            <a:normAutofit/>
          </a:bodyPr>
          <a:lstStyle/>
          <a:p>
            <a:r>
              <a:rPr lang="en-US" dirty="0">
                <a:solidFill>
                  <a:srgbClr val="002446"/>
                </a:solidFill>
              </a:rPr>
              <a:t>Working Group formed – 2022</a:t>
            </a:r>
          </a:p>
          <a:p>
            <a:r>
              <a:rPr lang="en-US" dirty="0">
                <a:solidFill>
                  <a:srgbClr val="002446"/>
                </a:solidFill>
              </a:rPr>
              <a:t>Monthly working group meetings - 2022-2023</a:t>
            </a:r>
          </a:p>
          <a:p>
            <a:r>
              <a:rPr lang="en-US" dirty="0">
                <a:solidFill>
                  <a:srgbClr val="002446"/>
                </a:solidFill>
              </a:rPr>
              <a:t>Draft revisions, revision explanation document, and field length recommendations submitted for comment from IACA community – November 17, 2023</a:t>
            </a:r>
          </a:p>
          <a:p>
            <a:r>
              <a:rPr lang="en-US" dirty="0">
                <a:solidFill>
                  <a:srgbClr val="002446"/>
                </a:solidFill>
              </a:rPr>
              <a:t>Community comments due – January 31, 2024</a:t>
            </a:r>
          </a:p>
          <a:p>
            <a:r>
              <a:rPr lang="en-US" dirty="0">
                <a:solidFill>
                  <a:srgbClr val="002446"/>
                </a:solidFill>
              </a:rPr>
              <a:t>Working group review and response to comments – February – March 2024</a:t>
            </a:r>
          </a:p>
        </p:txBody>
      </p:sp>
      <p:sp>
        <p:nvSpPr>
          <p:cNvPr id="12" name="Footer Placeholder 11">
            <a:extLst>
              <a:ext uri="{FF2B5EF4-FFF2-40B4-BE49-F238E27FC236}">
                <a16:creationId xmlns:a16="http://schemas.microsoft.com/office/drawing/2014/main" id="{808C2EAF-08C2-C80C-A463-78DD422B09FF}"/>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4" name="Picture 13" descr="Logo&#10;&#10;Description automatically generated with low confidence">
            <a:extLst>
              <a:ext uri="{FF2B5EF4-FFF2-40B4-BE49-F238E27FC236}">
                <a16:creationId xmlns:a16="http://schemas.microsoft.com/office/drawing/2014/main" id="{BE2C8D4D-EAB8-C5C4-E0EE-6F75B1F4A0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3" name="Picture 2" descr="Background pattern&#10;&#10;Description automatically generated">
            <a:extLst>
              <a:ext uri="{FF2B5EF4-FFF2-40B4-BE49-F238E27FC236}">
                <a16:creationId xmlns:a16="http://schemas.microsoft.com/office/drawing/2014/main" id="{4ABC9B0B-70EF-5BA6-3808-C34C864A0A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0" name="Straight Connector 9">
            <a:extLst>
              <a:ext uri="{FF2B5EF4-FFF2-40B4-BE49-F238E27FC236}">
                <a16:creationId xmlns:a16="http://schemas.microsoft.com/office/drawing/2014/main" id="{03E75F02-6788-0CB9-0B37-8EB1F5A06208}"/>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8519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B9B4CCF-FEF8-14E4-A291-46E0E0153E68}"/>
              </a:ext>
            </a:extLst>
          </p:cNvPr>
          <p:cNvSpPr>
            <a:spLocks noGrp="1"/>
          </p:cNvSpPr>
          <p:nvPr>
            <p:ph type="title"/>
          </p:nvPr>
        </p:nvSpPr>
        <p:spPr>
          <a:xfrm>
            <a:off x="1837270" y="278966"/>
            <a:ext cx="8873063" cy="1078105"/>
          </a:xfrm>
        </p:spPr>
        <p:txBody>
          <a:bodyPr>
            <a:normAutofit/>
          </a:bodyPr>
          <a:lstStyle/>
          <a:p>
            <a:r>
              <a:rPr lang="en-US" b="1" dirty="0">
                <a:solidFill>
                  <a:srgbClr val="002446"/>
                </a:solidFill>
              </a:rPr>
              <a:t>Revision Process cont.</a:t>
            </a:r>
          </a:p>
        </p:txBody>
      </p:sp>
      <p:sp>
        <p:nvSpPr>
          <p:cNvPr id="11" name="Content Placeholder 10">
            <a:extLst>
              <a:ext uri="{FF2B5EF4-FFF2-40B4-BE49-F238E27FC236}">
                <a16:creationId xmlns:a16="http://schemas.microsoft.com/office/drawing/2014/main" id="{8596DEAB-67AD-E971-4341-3F06F67E4589}"/>
              </a:ext>
            </a:extLst>
          </p:cNvPr>
          <p:cNvSpPr>
            <a:spLocks noGrp="1"/>
          </p:cNvSpPr>
          <p:nvPr>
            <p:ph idx="1"/>
          </p:nvPr>
        </p:nvSpPr>
        <p:spPr>
          <a:xfrm>
            <a:off x="1837269" y="1910294"/>
            <a:ext cx="9237131" cy="4144624"/>
          </a:xfrm>
        </p:spPr>
        <p:txBody>
          <a:bodyPr>
            <a:normAutofit/>
          </a:bodyPr>
          <a:lstStyle/>
          <a:p>
            <a:r>
              <a:rPr lang="en-US" dirty="0">
                <a:solidFill>
                  <a:srgbClr val="002446"/>
                </a:solidFill>
              </a:rPr>
              <a:t>Working group response and final redline document sent to IACA community – April 1, 2024</a:t>
            </a:r>
          </a:p>
          <a:p>
            <a:r>
              <a:rPr lang="en-US" dirty="0">
                <a:solidFill>
                  <a:srgbClr val="002446"/>
                </a:solidFill>
              </a:rPr>
              <a:t>Additional IACA community comment period April 1 – 10, 2024</a:t>
            </a:r>
          </a:p>
          <a:p>
            <a:r>
              <a:rPr lang="en-US" dirty="0">
                <a:solidFill>
                  <a:srgbClr val="002446"/>
                </a:solidFill>
              </a:rPr>
              <a:t>MARS Revision Adoption session – May 22, 2024</a:t>
            </a:r>
          </a:p>
          <a:p>
            <a:r>
              <a:rPr lang="en-US" dirty="0">
                <a:solidFill>
                  <a:srgbClr val="002446"/>
                </a:solidFill>
              </a:rPr>
              <a:t>Resolution to adopt – May 23, 2024</a:t>
            </a:r>
          </a:p>
        </p:txBody>
      </p:sp>
      <p:sp>
        <p:nvSpPr>
          <p:cNvPr id="12" name="Footer Placeholder 11">
            <a:extLst>
              <a:ext uri="{FF2B5EF4-FFF2-40B4-BE49-F238E27FC236}">
                <a16:creationId xmlns:a16="http://schemas.microsoft.com/office/drawing/2014/main" id="{808C2EAF-08C2-C80C-A463-78DD422B09FF}"/>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4" name="Picture 13" descr="Logo&#10;&#10;Description automatically generated with low confidence">
            <a:extLst>
              <a:ext uri="{FF2B5EF4-FFF2-40B4-BE49-F238E27FC236}">
                <a16:creationId xmlns:a16="http://schemas.microsoft.com/office/drawing/2014/main" id="{BE2C8D4D-EAB8-C5C4-E0EE-6F75B1F4A03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3" name="Picture 2" descr="Background pattern&#10;&#10;Description automatically generated">
            <a:extLst>
              <a:ext uri="{FF2B5EF4-FFF2-40B4-BE49-F238E27FC236}">
                <a16:creationId xmlns:a16="http://schemas.microsoft.com/office/drawing/2014/main" id="{4ABC9B0B-70EF-5BA6-3808-C34C864A0AF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0" name="Straight Connector 9">
            <a:extLst>
              <a:ext uri="{FF2B5EF4-FFF2-40B4-BE49-F238E27FC236}">
                <a16:creationId xmlns:a16="http://schemas.microsoft.com/office/drawing/2014/main" id="{03E75F02-6788-0CB9-0B37-8EB1F5A06208}"/>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9501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8">
            <a:extLst>
              <a:ext uri="{FF2B5EF4-FFF2-40B4-BE49-F238E27FC236}">
                <a16:creationId xmlns:a16="http://schemas.microsoft.com/office/drawing/2014/main" id="{97035A25-E280-EB9D-8841-91183A8C64F8}"/>
              </a:ext>
            </a:extLst>
          </p:cNvPr>
          <p:cNvSpPr>
            <a:spLocks noGrp="1"/>
          </p:cNvSpPr>
          <p:nvPr>
            <p:ph type="title"/>
          </p:nvPr>
        </p:nvSpPr>
        <p:spPr>
          <a:xfrm>
            <a:off x="1837270" y="278966"/>
            <a:ext cx="8873063" cy="1078105"/>
          </a:xfrm>
        </p:spPr>
        <p:txBody>
          <a:bodyPr>
            <a:normAutofit/>
          </a:bodyPr>
          <a:lstStyle/>
          <a:p>
            <a:r>
              <a:rPr lang="en-US" b="1" dirty="0">
                <a:solidFill>
                  <a:srgbClr val="002446"/>
                </a:solidFill>
              </a:rPr>
              <a:t>Discussion</a:t>
            </a:r>
          </a:p>
        </p:txBody>
      </p:sp>
      <p:sp>
        <p:nvSpPr>
          <p:cNvPr id="13" name="Content Placeholder 10">
            <a:extLst>
              <a:ext uri="{FF2B5EF4-FFF2-40B4-BE49-F238E27FC236}">
                <a16:creationId xmlns:a16="http://schemas.microsoft.com/office/drawing/2014/main" id="{6962ACE4-43F7-02C9-1485-25C0DB799F40}"/>
              </a:ext>
            </a:extLst>
          </p:cNvPr>
          <p:cNvSpPr>
            <a:spLocks noGrp="1"/>
          </p:cNvSpPr>
          <p:nvPr>
            <p:ph idx="1"/>
          </p:nvPr>
        </p:nvSpPr>
        <p:spPr>
          <a:xfrm>
            <a:off x="1837269" y="1910294"/>
            <a:ext cx="9359466" cy="4144624"/>
          </a:xfrm>
        </p:spPr>
        <p:txBody>
          <a:bodyPr/>
          <a:lstStyle/>
          <a:p>
            <a:r>
              <a:rPr lang="en-US" dirty="0">
                <a:solidFill>
                  <a:srgbClr val="002446"/>
                </a:solidFill>
              </a:rPr>
              <a:t>Does anyone have additional revisions to bring forward?</a:t>
            </a:r>
          </a:p>
          <a:p>
            <a:r>
              <a:rPr lang="en-US" dirty="0">
                <a:solidFill>
                  <a:srgbClr val="002446"/>
                </a:solidFill>
              </a:rPr>
              <a:t>Are there any questions or discussion about the field length recommendations?</a:t>
            </a:r>
          </a:p>
        </p:txBody>
      </p:sp>
      <p:sp>
        <p:nvSpPr>
          <p:cNvPr id="14" name="Footer Placeholder 11">
            <a:extLst>
              <a:ext uri="{FF2B5EF4-FFF2-40B4-BE49-F238E27FC236}">
                <a16:creationId xmlns:a16="http://schemas.microsoft.com/office/drawing/2014/main" id="{CB045FC1-8204-29D7-16F6-154845A860AF}"/>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5" name="Picture 14" descr="Logo&#10;&#10;Description automatically generated with low confidence">
            <a:extLst>
              <a:ext uri="{FF2B5EF4-FFF2-40B4-BE49-F238E27FC236}">
                <a16:creationId xmlns:a16="http://schemas.microsoft.com/office/drawing/2014/main" id="{FD17F295-24A8-65CE-ABFD-B8B5B3835C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16" name="Picture 15" descr="Background pattern&#10;&#10;Description automatically generated">
            <a:extLst>
              <a:ext uri="{FF2B5EF4-FFF2-40B4-BE49-F238E27FC236}">
                <a16:creationId xmlns:a16="http://schemas.microsoft.com/office/drawing/2014/main" id="{B61ADFA9-B362-EC2D-A23F-6549089E9C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7" name="Straight Connector 16">
            <a:extLst>
              <a:ext uri="{FF2B5EF4-FFF2-40B4-BE49-F238E27FC236}">
                <a16:creationId xmlns:a16="http://schemas.microsoft.com/office/drawing/2014/main" id="{7CEA6EC6-9A6B-689A-E2EC-4198B6A702FB}"/>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4725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8">
            <a:extLst>
              <a:ext uri="{FF2B5EF4-FFF2-40B4-BE49-F238E27FC236}">
                <a16:creationId xmlns:a16="http://schemas.microsoft.com/office/drawing/2014/main" id="{9CA951DE-6CB0-C4FB-A344-945BD5A2A029}"/>
              </a:ext>
            </a:extLst>
          </p:cNvPr>
          <p:cNvSpPr>
            <a:spLocks noGrp="1"/>
          </p:cNvSpPr>
          <p:nvPr>
            <p:ph type="title"/>
          </p:nvPr>
        </p:nvSpPr>
        <p:spPr>
          <a:xfrm>
            <a:off x="1837270" y="278966"/>
            <a:ext cx="8873063" cy="1078105"/>
          </a:xfrm>
        </p:spPr>
        <p:txBody>
          <a:bodyPr>
            <a:normAutofit fontScale="90000"/>
          </a:bodyPr>
          <a:lstStyle/>
          <a:p>
            <a:r>
              <a:rPr lang="en-US" b="1" dirty="0">
                <a:solidFill>
                  <a:srgbClr val="002446"/>
                </a:solidFill>
              </a:rPr>
              <a:t>Resolution to Adopt the 2024 MARS revisions</a:t>
            </a:r>
          </a:p>
        </p:txBody>
      </p:sp>
      <p:sp>
        <p:nvSpPr>
          <p:cNvPr id="14" name="Footer Placeholder 11">
            <a:extLst>
              <a:ext uri="{FF2B5EF4-FFF2-40B4-BE49-F238E27FC236}">
                <a16:creationId xmlns:a16="http://schemas.microsoft.com/office/drawing/2014/main" id="{11266269-80B5-526D-1FF5-BC8E41A24BB4}"/>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5" name="Picture 14" descr="Logo&#10;&#10;Description automatically generated with low confidence">
            <a:extLst>
              <a:ext uri="{FF2B5EF4-FFF2-40B4-BE49-F238E27FC236}">
                <a16:creationId xmlns:a16="http://schemas.microsoft.com/office/drawing/2014/main" id="{BE0013E0-D373-03D7-B612-341FAC1E69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16" name="Picture 15" descr="Background pattern&#10;&#10;Description automatically generated">
            <a:extLst>
              <a:ext uri="{FF2B5EF4-FFF2-40B4-BE49-F238E27FC236}">
                <a16:creationId xmlns:a16="http://schemas.microsoft.com/office/drawing/2014/main" id="{2E5EFAE5-2CF6-54CA-03E8-516177D11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7" name="Straight Connector 16">
            <a:extLst>
              <a:ext uri="{FF2B5EF4-FFF2-40B4-BE49-F238E27FC236}">
                <a16:creationId xmlns:a16="http://schemas.microsoft.com/office/drawing/2014/main" id="{540C6829-82FE-C71F-A793-3A7CF22FAD8D}"/>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F744F6C-7F15-2BBE-3B5A-A48F4090A98F}"/>
              </a:ext>
            </a:extLst>
          </p:cNvPr>
          <p:cNvSpPr txBox="1"/>
          <p:nvPr/>
        </p:nvSpPr>
        <p:spPr>
          <a:xfrm>
            <a:off x="1996751" y="2136339"/>
            <a:ext cx="9293290" cy="3970318"/>
          </a:xfrm>
          <a:prstGeom prst="rect">
            <a:avLst/>
          </a:prstGeom>
          <a:noFill/>
        </p:spPr>
        <p:txBody>
          <a:bodyPr wrap="square">
            <a:spAutoFit/>
          </a:bodyPr>
          <a:lstStyle/>
          <a:p>
            <a:pPr marL="0" marR="0">
              <a:spcBef>
                <a:spcPts val="0"/>
              </a:spcBef>
              <a:spcAft>
                <a:spcPts val="0"/>
              </a:spcAft>
            </a:pPr>
            <a:r>
              <a:rPr lang="en-US" sz="2800" dirty="0">
                <a:solidFill>
                  <a:srgbClr val="000000"/>
                </a:solidFill>
                <a:effectLst/>
                <a:latin typeface="Calibri" panose="020F0502020204030204" pitchFamily="34" charset="0"/>
                <a:ea typeface="Times New Roman" panose="02020603050405020304" pitchFamily="18" charset="0"/>
              </a:rPr>
              <a:t>The International Association of Commercial Administrators (IACA) Secured Transactions Section hereby adopts the revisions to the Uniform Commercial Code, Article 9 Model Administrative Rules, as presented to the Secured Transactions Section members at the Adoption of Revised MARS session on May 22, 2024, at the annual IACA conference in Detroit, Michigan.  The 2024 Edition of the Model Administrative Rules, with a revised date of May 23, 2024, is the official version of the Model Administrative Rules as promulgated by IACA.</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58039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8">
            <a:extLst>
              <a:ext uri="{FF2B5EF4-FFF2-40B4-BE49-F238E27FC236}">
                <a16:creationId xmlns:a16="http://schemas.microsoft.com/office/drawing/2014/main" id="{9CA951DE-6CB0-C4FB-A344-945BD5A2A029}"/>
              </a:ext>
            </a:extLst>
          </p:cNvPr>
          <p:cNvSpPr>
            <a:spLocks noGrp="1"/>
          </p:cNvSpPr>
          <p:nvPr>
            <p:ph type="title"/>
          </p:nvPr>
        </p:nvSpPr>
        <p:spPr>
          <a:xfrm>
            <a:off x="1837270" y="278966"/>
            <a:ext cx="8873063" cy="1078105"/>
          </a:xfrm>
        </p:spPr>
        <p:txBody>
          <a:bodyPr>
            <a:normAutofit fontScale="90000"/>
          </a:bodyPr>
          <a:lstStyle/>
          <a:p>
            <a:r>
              <a:rPr lang="en-US" b="1" dirty="0">
                <a:solidFill>
                  <a:srgbClr val="002446"/>
                </a:solidFill>
              </a:rPr>
              <a:t>Resolution to Adopt the 2024 Field Length Recommendations</a:t>
            </a:r>
          </a:p>
        </p:txBody>
      </p:sp>
      <p:sp>
        <p:nvSpPr>
          <p:cNvPr id="14" name="Footer Placeholder 11">
            <a:extLst>
              <a:ext uri="{FF2B5EF4-FFF2-40B4-BE49-F238E27FC236}">
                <a16:creationId xmlns:a16="http://schemas.microsoft.com/office/drawing/2014/main" id="{11266269-80B5-526D-1FF5-BC8E41A24BB4}"/>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5" name="Picture 14" descr="Logo&#10;&#10;Description automatically generated with low confidence">
            <a:extLst>
              <a:ext uri="{FF2B5EF4-FFF2-40B4-BE49-F238E27FC236}">
                <a16:creationId xmlns:a16="http://schemas.microsoft.com/office/drawing/2014/main" id="{BE0013E0-D373-03D7-B612-341FAC1E69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16" name="Picture 15" descr="Background pattern&#10;&#10;Description automatically generated">
            <a:extLst>
              <a:ext uri="{FF2B5EF4-FFF2-40B4-BE49-F238E27FC236}">
                <a16:creationId xmlns:a16="http://schemas.microsoft.com/office/drawing/2014/main" id="{2E5EFAE5-2CF6-54CA-03E8-516177D116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7" name="Straight Connector 16">
            <a:extLst>
              <a:ext uri="{FF2B5EF4-FFF2-40B4-BE49-F238E27FC236}">
                <a16:creationId xmlns:a16="http://schemas.microsoft.com/office/drawing/2014/main" id="{540C6829-82FE-C71F-A793-3A7CF22FAD8D}"/>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1F744F6C-7F15-2BBE-3B5A-A48F4090A98F}"/>
              </a:ext>
            </a:extLst>
          </p:cNvPr>
          <p:cNvSpPr txBox="1"/>
          <p:nvPr/>
        </p:nvSpPr>
        <p:spPr>
          <a:xfrm>
            <a:off x="1996751" y="2136339"/>
            <a:ext cx="9293290" cy="3539430"/>
          </a:xfrm>
          <a:prstGeom prst="rect">
            <a:avLst/>
          </a:prstGeom>
          <a:noFill/>
        </p:spPr>
        <p:txBody>
          <a:bodyPr wrap="square">
            <a:spAutoFit/>
          </a:bodyPr>
          <a:lstStyle/>
          <a:p>
            <a:pPr marL="0" marR="0">
              <a:spcBef>
                <a:spcPts val="0"/>
              </a:spcBef>
              <a:spcAft>
                <a:spcPts val="0"/>
              </a:spcAft>
            </a:pPr>
            <a:r>
              <a:rPr lang="en-US" sz="2800" dirty="0">
                <a:solidFill>
                  <a:srgbClr val="000000"/>
                </a:solidFill>
                <a:effectLst/>
                <a:latin typeface="Calibri" panose="020F0502020204030204" pitchFamily="34" charset="0"/>
                <a:ea typeface="Times New Roman" panose="02020603050405020304" pitchFamily="18" charset="0"/>
              </a:rPr>
              <a:t>The International Association of Commercial Administrators (IACA) Secured Transactions Section hereby adopts the Field Length Recommendations, as voted and approved by Secured Transactions Section members at the Adoption of Revised MARS session on May 22, 2024, at the annual IACA conference in Detroit, Michigan. The 2024 Field Length Recommendations, with a revised date of May 23, 2024, is the official version as promulgated by IACA.</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53732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DE612CF-B3B0-753F-E523-70E943374EB6}"/>
            </a:ext>
          </a:extLst>
        </p:cNvPr>
        <p:cNvGrpSpPr/>
        <p:nvPr/>
      </p:nvGrpSpPr>
      <p:grpSpPr>
        <a:xfrm>
          <a:off x="0" y="0"/>
          <a:ext cx="0" cy="0"/>
          <a:chOff x="0" y="0"/>
          <a:chExt cx="0" cy="0"/>
        </a:xfrm>
      </p:grpSpPr>
      <p:sp>
        <p:nvSpPr>
          <p:cNvPr id="10" name="Title 8">
            <a:extLst>
              <a:ext uri="{FF2B5EF4-FFF2-40B4-BE49-F238E27FC236}">
                <a16:creationId xmlns:a16="http://schemas.microsoft.com/office/drawing/2014/main" id="{D81B8A36-7AC2-47CC-20F6-7F381E4DBBEA}"/>
              </a:ext>
            </a:extLst>
          </p:cNvPr>
          <p:cNvSpPr>
            <a:spLocks noGrp="1"/>
          </p:cNvSpPr>
          <p:nvPr>
            <p:ph type="title"/>
          </p:nvPr>
        </p:nvSpPr>
        <p:spPr>
          <a:xfrm>
            <a:off x="1837270" y="278966"/>
            <a:ext cx="8873063" cy="1078105"/>
          </a:xfrm>
        </p:spPr>
        <p:txBody>
          <a:bodyPr>
            <a:normAutofit/>
          </a:bodyPr>
          <a:lstStyle/>
          <a:p>
            <a:r>
              <a:rPr lang="en-US" b="1" dirty="0">
                <a:solidFill>
                  <a:srgbClr val="002446"/>
                </a:solidFill>
              </a:rPr>
              <a:t>2023 Forms Adoption</a:t>
            </a:r>
          </a:p>
        </p:txBody>
      </p:sp>
      <p:sp>
        <p:nvSpPr>
          <p:cNvPr id="14" name="Footer Placeholder 11">
            <a:extLst>
              <a:ext uri="{FF2B5EF4-FFF2-40B4-BE49-F238E27FC236}">
                <a16:creationId xmlns:a16="http://schemas.microsoft.com/office/drawing/2014/main" id="{8FE6F072-15B6-9684-1399-0D1D21C7BF2E}"/>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5" name="Picture 14" descr="Logo&#10;&#10;Description automatically generated with low confidence">
            <a:extLst>
              <a:ext uri="{FF2B5EF4-FFF2-40B4-BE49-F238E27FC236}">
                <a16:creationId xmlns:a16="http://schemas.microsoft.com/office/drawing/2014/main" id="{ED2EC2B5-3E98-097C-EFD1-649487F29A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16" name="Picture 15" descr="Background pattern&#10;&#10;Description automatically generated">
            <a:extLst>
              <a:ext uri="{FF2B5EF4-FFF2-40B4-BE49-F238E27FC236}">
                <a16:creationId xmlns:a16="http://schemas.microsoft.com/office/drawing/2014/main" id="{DE21D0E8-3384-D139-8FED-8671D271967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7" name="Straight Connector 16">
            <a:extLst>
              <a:ext uri="{FF2B5EF4-FFF2-40B4-BE49-F238E27FC236}">
                <a16:creationId xmlns:a16="http://schemas.microsoft.com/office/drawing/2014/main" id="{0D0CEEA6-6685-28AF-DCA6-676200BA0AC3}"/>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1DD07A4-0ED7-5BD6-310E-672285825669}"/>
              </a:ext>
            </a:extLst>
          </p:cNvPr>
          <p:cNvSpPr txBox="1"/>
          <p:nvPr/>
        </p:nvSpPr>
        <p:spPr>
          <a:xfrm>
            <a:off x="1996751" y="2136339"/>
            <a:ext cx="9293290" cy="2677656"/>
          </a:xfrm>
          <a:prstGeom prst="rect">
            <a:avLst/>
          </a:prstGeom>
          <a:noFill/>
        </p:spPr>
        <p:txBody>
          <a:bodyPr wrap="square">
            <a:spAutoFit/>
          </a:bodyPr>
          <a:lstStyle/>
          <a:p>
            <a:pPr marL="0" marR="0">
              <a:spcBef>
                <a:spcPts val="0"/>
              </a:spcBef>
              <a:spcAft>
                <a:spcPts val="0"/>
              </a:spcAft>
            </a:pPr>
            <a:r>
              <a:rPr lang="en-US" sz="2800" b="1" dirty="0">
                <a:solidFill>
                  <a:srgbClr val="000000"/>
                </a:solidFill>
                <a:effectLst/>
                <a:latin typeface="Calibri" panose="020F0502020204030204" pitchFamily="34" charset="0"/>
                <a:ea typeface="Times New Roman" panose="02020603050405020304" pitchFamily="18" charset="0"/>
              </a:rPr>
              <a:t>Issue: </a:t>
            </a:r>
            <a:r>
              <a:rPr lang="en-US" sz="2800" dirty="0">
                <a:solidFill>
                  <a:srgbClr val="000000"/>
                </a:solidFill>
                <a:effectLst/>
                <a:latin typeface="Calibri" panose="020F0502020204030204" pitchFamily="34" charset="0"/>
                <a:ea typeface="Times New Roman" panose="02020603050405020304" pitchFamily="18" charset="0"/>
              </a:rPr>
              <a:t>Several states mandated use of the 2023 national form and no longer accept the 2011 version of the forms.</a:t>
            </a:r>
          </a:p>
          <a:p>
            <a:pPr marL="0" marR="0">
              <a:spcBef>
                <a:spcPts val="0"/>
              </a:spcBef>
              <a:spcAft>
                <a:spcPts val="0"/>
              </a:spcAft>
            </a:pPr>
            <a:endParaRPr lang="en-US" sz="2800" dirty="0">
              <a:solidFill>
                <a:srgbClr val="000000"/>
              </a:solidFill>
              <a:latin typeface="Calibri" panose="020F0502020204030204" pitchFamily="34" charset="0"/>
              <a:ea typeface="Times New Roman" panose="02020603050405020304" pitchFamily="18" charset="0"/>
            </a:endParaRPr>
          </a:p>
          <a:p>
            <a:pPr marL="0" marR="0">
              <a:spcBef>
                <a:spcPts val="0"/>
              </a:spcBef>
              <a:spcAft>
                <a:spcPts val="0"/>
              </a:spcAft>
            </a:pPr>
            <a:r>
              <a:rPr lang="en-US" sz="2800" b="1" dirty="0">
                <a:solidFill>
                  <a:srgbClr val="000000"/>
                </a:solidFill>
                <a:effectLst/>
                <a:latin typeface="Calibri" panose="020F0502020204030204" pitchFamily="34" charset="0"/>
                <a:ea typeface="Times New Roman" panose="02020603050405020304" pitchFamily="18" charset="0"/>
              </a:rPr>
              <a:t>Problem:  </a:t>
            </a:r>
            <a:r>
              <a:rPr lang="en-US" sz="2800" dirty="0">
                <a:solidFill>
                  <a:srgbClr val="000000"/>
                </a:solidFill>
                <a:effectLst/>
                <a:latin typeface="Calibri" panose="020F0502020204030204" pitchFamily="34" charset="0"/>
                <a:ea typeface="Times New Roman" panose="02020603050405020304" pitchFamily="18" charset="0"/>
              </a:rPr>
              <a:t>Most of these states have a version of UCC 9-521 that requires acceptance of forms approved by the ULC or otherwise set forth in the official text of Article 9.</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9287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7D4CE9-EFB6-299B-F725-682160C6E25F}"/>
            </a:ext>
          </a:extLst>
        </p:cNvPr>
        <p:cNvGrpSpPr/>
        <p:nvPr/>
      </p:nvGrpSpPr>
      <p:grpSpPr>
        <a:xfrm>
          <a:off x="0" y="0"/>
          <a:ext cx="0" cy="0"/>
          <a:chOff x="0" y="0"/>
          <a:chExt cx="0" cy="0"/>
        </a:xfrm>
      </p:grpSpPr>
      <p:sp>
        <p:nvSpPr>
          <p:cNvPr id="10" name="Title 8">
            <a:extLst>
              <a:ext uri="{FF2B5EF4-FFF2-40B4-BE49-F238E27FC236}">
                <a16:creationId xmlns:a16="http://schemas.microsoft.com/office/drawing/2014/main" id="{A04AEDF1-2D26-58D4-1077-D33A39471117}"/>
              </a:ext>
            </a:extLst>
          </p:cNvPr>
          <p:cNvSpPr>
            <a:spLocks noGrp="1"/>
          </p:cNvSpPr>
          <p:nvPr>
            <p:ph type="title"/>
          </p:nvPr>
        </p:nvSpPr>
        <p:spPr>
          <a:xfrm>
            <a:off x="1837270" y="278966"/>
            <a:ext cx="8873063" cy="1078105"/>
          </a:xfrm>
        </p:spPr>
        <p:txBody>
          <a:bodyPr>
            <a:normAutofit/>
          </a:bodyPr>
          <a:lstStyle/>
          <a:p>
            <a:r>
              <a:rPr lang="en-US" b="1" dirty="0">
                <a:solidFill>
                  <a:srgbClr val="002446"/>
                </a:solidFill>
              </a:rPr>
              <a:t>Legislative Update</a:t>
            </a:r>
          </a:p>
        </p:txBody>
      </p:sp>
      <p:sp>
        <p:nvSpPr>
          <p:cNvPr id="14" name="Footer Placeholder 11">
            <a:extLst>
              <a:ext uri="{FF2B5EF4-FFF2-40B4-BE49-F238E27FC236}">
                <a16:creationId xmlns:a16="http://schemas.microsoft.com/office/drawing/2014/main" id="{4A24AB9C-C457-4667-1648-AA3803504D1F}"/>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5" name="Picture 14" descr="Logo&#10;&#10;Description automatically generated with low confidence">
            <a:extLst>
              <a:ext uri="{FF2B5EF4-FFF2-40B4-BE49-F238E27FC236}">
                <a16:creationId xmlns:a16="http://schemas.microsoft.com/office/drawing/2014/main" id="{C7EBC15E-31C9-87E8-B2B3-9653D431C6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16" name="Picture 15" descr="Background pattern&#10;&#10;Description automatically generated">
            <a:extLst>
              <a:ext uri="{FF2B5EF4-FFF2-40B4-BE49-F238E27FC236}">
                <a16:creationId xmlns:a16="http://schemas.microsoft.com/office/drawing/2014/main" id="{F4D4BDF0-C6E5-A8CC-34B4-9708B02EEC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7" name="Straight Connector 16">
            <a:extLst>
              <a:ext uri="{FF2B5EF4-FFF2-40B4-BE49-F238E27FC236}">
                <a16:creationId xmlns:a16="http://schemas.microsoft.com/office/drawing/2014/main" id="{BEABC9DC-6B78-EB53-E95A-19F55738C8A7}"/>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20E00BB-916E-9FF8-294E-342C2E19135E}"/>
              </a:ext>
            </a:extLst>
          </p:cNvPr>
          <p:cNvSpPr txBox="1"/>
          <p:nvPr/>
        </p:nvSpPr>
        <p:spPr>
          <a:xfrm>
            <a:off x="1996751" y="2136339"/>
            <a:ext cx="9293290" cy="3046988"/>
          </a:xfrm>
          <a:prstGeom prst="rect">
            <a:avLst/>
          </a:prstGeom>
          <a:noFill/>
        </p:spPr>
        <p:txBody>
          <a:bodyPr wrap="square">
            <a:spAutoFit/>
          </a:bodyPr>
          <a:lstStyle/>
          <a:p>
            <a:r>
              <a:rPr lang="en-US" sz="2400" b="1" dirty="0"/>
              <a:t>Iowa House Study Bill 688 and Senate Study Bill 3167:</a:t>
            </a:r>
            <a:r>
              <a:rPr lang="en-US" sz="2400" dirty="0"/>
              <a:t> Would establish a central notification system for farm products under the federal Food Security Act.  Both bills are still in committee.</a:t>
            </a:r>
          </a:p>
          <a:p>
            <a:r>
              <a:rPr lang="en-US" sz="2400" b="1" dirty="0"/>
              <a:t>Utah Senate Bill 43: </a:t>
            </a:r>
            <a:r>
              <a:rPr lang="en-US" sz="2400" dirty="0"/>
              <a:t>Requires the filing office to send the secured party of record a notice if the debtor files a termination statement.</a:t>
            </a:r>
          </a:p>
          <a:p>
            <a:r>
              <a:rPr lang="en-US" sz="2400" b="1" dirty="0"/>
              <a:t>Numerous States:</a:t>
            </a:r>
            <a:r>
              <a:rPr lang="en-US" sz="2400" dirty="0"/>
              <a:t> Proposals to amend UCC </a:t>
            </a:r>
            <a:r>
              <a:rPr lang="en-US" sz="2400" dirty="0">
                <a:latin typeface="Arial" panose="020B0604020202020204" pitchFamily="34" charset="0"/>
                <a:cs typeface="Arial" panose="020B0604020202020204" pitchFamily="34" charset="0"/>
              </a:rPr>
              <a:t>§ </a:t>
            </a:r>
            <a:r>
              <a:rPr lang="en-US" sz="2400" dirty="0"/>
              <a:t>9-102 to add a definition of "central bank digital currency" and exclude central bank digital currency from the definition of "money." </a:t>
            </a:r>
          </a:p>
        </p:txBody>
      </p:sp>
    </p:spTree>
    <p:extLst>
      <p:ext uri="{BB962C8B-B14F-4D97-AF65-F5344CB8AC3E}">
        <p14:creationId xmlns:p14="http://schemas.microsoft.com/office/powerpoint/2010/main" val="3037187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7D4CE9-EFB6-299B-F725-682160C6E25F}"/>
            </a:ext>
          </a:extLst>
        </p:cNvPr>
        <p:cNvGrpSpPr/>
        <p:nvPr/>
      </p:nvGrpSpPr>
      <p:grpSpPr>
        <a:xfrm>
          <a:off x="0" y="0"/>
          <a:ext cx="0" cy="0"/>
          <a:chOff x="0" y="0"/>
          <a:chExt cx="0" cy="0"/>
        </a:xfrm>
      </p:grpSpPr>
      <p:sp>
        <p:nvSpPr>
          <p:cNvPr id="10" name="Title 8">
            <a:extLst>
              <a:ext uri="{FF2B5EF4-FFF2-40B4-BE49-F238E27FC236}">
                <a16:creationId xmlns:a16="http://schemas.microsoft.com/office/drawing/2014/main" id="{A04AEDF1-2D26-58D4-1077-D33A39471117}"/>
              </a:ext>
            </a:extLst>
          </p:cNvPr>
          <p:cNvSpPr>
            <a:spLocks noGrp="1"/>
          </p:cNvSpPr>
          <p:nvPr>
            <p:ph type="title"/>
          </p:nvPr>
        </p:nvSpPr>
        <p:spPr>
          <a:xfrm>
            <a:off x="1837270" y="278966"/>
            <a:ext cx="8873063" cy="1078105"/>
          </a:xfrm>
        </p:spPr>
        <p:txBody>
          <a:bodyPr>
            <a:normAutofit/>
          </a:bodyPr>
          <a:lstStyle/>
          <a:p>
            <a:r>
              <a:rPr lang="en-US" b="1" dirty="0">
                <a:solidFill>
                  <a:srgbClr val="002446"/>
                </a:solidFill>
              </a:rPr>
              <a:t>Legislative Update</a:t>
            </a:r>
          </a:p>
        </p:txBody>
      </p:sp>
      <p:sp>
        <p:nvSpPr>
          <p:cNvPr id="14" name="Footer Placeholder 11">
            <a:extLst>
              <a:ext uri="{FF2B5EF4-FFF2-40B4-BE49-F238E27FC236}">
                <a16:creationId xmlns:a16="http://schemas.microsoft.com/office/drawing/2014/main" id="{4A24AB9C-C457-4667-1648-AA3803504D1F}"/>
              </a:ext>
            </a:extLst>
          </p:cNvPr>
          <p:cNvSpPr>
            <a:spLocks noGrp="1"/>
          </p:cNvSpPr>
          <p:nvPr>
            <p:ph type="ftr" sz="quarter" idx="11"/>
          </p:nvPr>
        </p:nvSpPr>
        <p:spPr>
          <a:xfrm>
            <a:off x="2743199" y="6305548"/>
            <a:ext cx="7348251" cy="365125"/>
          </a:xfrm>
        </p:spPr>
        <p:txBody>
          <a:bodyPr/>
          <a:lstStyle/>
          <a:p>
            <a:r>
              <a:rPr lang="en-US" sz="1600" dirty="0">
                <a:solidFill>
                  <a:schemeClr val="accent1">
                    <a:lumMod val="50000"/>
                  </a:schemeClr>
                </a:solidFill>
              </a:rPr>
              <a:t>2024 IACA Conference – Detroit, Michigan </a:t>
            </a:r>
          </a:p>
        </p:txBody>
      </p:sp>
      <p:pic>
        <p:nvPicPr>
          <p:cNvPr id="15" name="Picture 14" descr="Logo&#10;&#10;Description automatically generated with low confidence">
            <a:extLst>
              <a:ext uri="{FF2B5EF4-FFF2-40B4-BE49-F238E27FC236}">
                <a16:creationId xmlns:a16="http://schemas.microsoft.com/office/drawing/2014/main" id="{C7EBC15E-31C9-87E8-B2B3-9653D431C6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02926" y="271462"/>
            <a:ext cx="1004444" cy="1078104"/>
          </a:xfrm>
          <a:prstGeom prst="rect">
            <a:avLst/>
          </a:prstGeom>
        </p:spPr>
      </p:pic>
      <p:pic>
        <p:nvPicPr>
          <p:cNvPr id="16" name="Picture 15" descr="Background pattern&#10;&#10;Description automatically generated">
            <a:extLst>
              <a:ext uri="{FF2B5EF4-FFF2-40B4-BE49-F238E27FC236}">
                <a16:creationId xmlns:a16="http://schemas.microsoft.com/office/drawing/2014/main" id="{F4D4BDF0-C6E5-A8CC-34B4-9708B02EEC9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478858" cy="6858000"/>
          </a:xfrm>
          <a:prstGeom prst="rect">
            <a:avLst/>
          </a:prstGeom>
        </p:spPr>
      </p:pic>
      <p:cxnSp>
        <p:nvCxnSpPr>
          <p:cNvPr id="17" name="Straight Connector 16">
            <a:extLst>
              <a:ext uri="{FF2B5EF4-FFF2-40B4-BE49-F238E27FC236}">
                <a16:creationId xmlns:a16="http://schemas.microsoft.com/office/drawing/2014/main" id="{BEABC9DC-6B78-EB53-E95A-19F55738C8A7}"/>
              </a:ext>
            </a:extLst>
          </p:cNvPr>
          <p:cNvCxnSpPr>
            <a:cxnSpLocks/>
          </p:cNvCxnSpPr>
          <p:nvPr/>
        </p:nvCxnSpPr>
        <p:spPr>
          <a:xfrm>
            <a:off x="1921933" y="1600195"/>
            <a:ext cx="10270067" cy="0"/>
          </a:xfrm>
          <a:prstGeom prst="line">
            <a:avLst/>
          </a:prstGeom>
          <a:ln>
            <a:solidFill>
              <a:srgbClr val="B8906C"/>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B20E00BB-916E-9FF8-294E-342C2E19135E}"/>
              </a:ext>
            </a:extLst>
          </p:cNvPr>
          <p:cNvSpPr txBox="1"/>
          <p:nvPr/>
        </p:nvSpPr>
        <p:spPr>
          <a:xfrm>
            <a:off x="1996751" y="2136339"/>
            <a:ext cx="9293290" cy="4154984"/>
          </a:xfrm>
          <a:prstGeom prst="rect">
            <a:avLst/>
          </a:prstGeom>
          <a:noFill/>
        </p:spPr>
        <p:txBody>
          <a:bodyPr wrap="square">
            <a:spAutoFit/>
          </a:bodyPr>
          <a:lstStyle/>
          <a:p>
            <a:r>
              <a:rPr lang="en-US" sz="2400" b="1" dirty="0"/>
              <a:t>Missouri Senate Bill 1848:</a:t>
            </a:r>
            <a:r>
              <a:rPr lang="en-US" sz="2400" dirty="0"/>
              <a:t> Would amend the definition of "farm products" in UCC § 9-102 to include trees and delete the exclusion of standing timber.  Failed</a:t>
            </a:r>
          </a:p>
          <a:p>
            <a:r>
              <a:rPr lang="en-US" sz="2400" b="1" dirty="0"/>
              <a:t>Oklahoma House Bill 1848: </a:t>
            </a:r>
            <a:r>
              <a:rPr lang="en-US" sz="2400" dirty="0"/>
              <a:t>Amend provisions related to the Food Security Act to allow central notification searches by the last six digits of the debtor's social security number. Pending</a:t>
            </a:r>
          </a:p>
          <a:p>
            <a:r>
              <a:rPr lang="en-US" sz="2400" b="1" dirty="0"/>
              <a:t>Virginia House Bill 414:</a:t>
            </a:r>
            <a:r>
              <a:rPr lang="en-US" sz="2400" dirty="0"/>
              <a:t> Would have prohibited a clerk of the circuit court from charging a separate fee for indexing a for a document that may serve as two or more instruments with independent legal purposes, including a record of mortgage effective as a financing statement under the state’s version of UCC  § 9-502.  Failed</a:t>
            </a:r>
          </a:p>
        </p:txBody>
      </p:sp>
    </p:spTree>
    <p:extLst>
      <p:ext uri="{BB962C8B-B14F-4D97-AF65-F5344CB8AC3E}">
        <p14:creationId xmlns:p14="http://schemas.microsoft.com/office/powerpoint/2010/main" val="29483779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TotalTime>
  <Words>652</Words>
  <Application>Microsoft Office PowerPoint</Application>
  <PresentationFormat>Widescreen</PresentationFormat>
  <Paragraphs>43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2024 MARS Revisions </vt:lpstr>
      <vt:lpstr>Revision Process</vt:lpstr>
      <vt:lpstr>Revision Process cont.</vt:lpstr>
      <vt:lpstr>Discussion</vt:lpstr>
      <vt:lpstr>Resolution to Adopt the 2024 MARS revisions</vt:lpstr>
      <vt:lpstr>Resolution to Adopt the 2024 Field Length Recommendations</vt:lpstr>
      <vt:lpstr>2023 Forms Adoption</vt:lpstr>
      <vt:lpstr>Legislative Update</vt:lpstr>
      <vt:lpstr>Legislative Update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DeSantis, Allison</dc:creator>
  <cp:lastModifiedBy>Lupo, Alexis (LARA)</cp:lastModifiedBy>
  <cp:revision>11</cp:revision>
  <dcterms:created xsi:type="dcterms:W3CDTF">2023-04-25T14:32:44Z</dcterms:created>
  <dcterms:modified xsi:type="dcterms:W3CDTF">2024-05-30T17:54:12Z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3a2fed65-62e7-46ea-af74-187e0c17143a_Enabled">
    <vt:lpwstr>true</vt:lpwstr>
  </property>
  <property fmtid="{D5CDD505-2E9C-101B-9397-08002B2CF9AE}" pid="3" name="MSIP_Label_3a2fed65-62e7-46ea-af74-187e0c17143a_SetDate">
    <vt:lpwstr>2023-05-10T15:24:19Z</vt:lpwstr>
  </property>
  <property fmtid="{D5CDD505-2E9C-101B-9397-08002B2CF9AE}" pid="4" name="MSIP_Label_3a2fed65-62e7-46ea-af74-187e0c17143a_Method">
    <vt:lpwstr>Privileged</vt:lpwstr>
  </property>
  <property fmtid="{D5CDD505-2E9C-101B-9397-08002B2CF9AE}" pid="5" name="MSIP_Label_3a2fed65-62e7-46ea-af74-187e0c17143a_Name">
    <vt:lpwstr>3a2fed65-62e7-46ea-af74-187e0c17143a</vt:lpwstr>
  </property>
  <property fmtid="{D5CDD505-2E9C-101B-9397-08002B2CF9AE}" pid="6" name="MSIP_Label_3a2fed65-62e7-46ea-af74-187e0c17143a_SiteId">
    <vt:lpwstr>d5fb7087-3777-42ad-966a-892ef47225d1</vt:lpwstr>
  </property>
  <property fmtid="{D5CDD505-2E9C-101B-9397-08002B2CF9AE}" pid="7" name="MSIP_Label_3a2fed65-62e7-46ea-af74-187e0c17143a_ActionId">
    <vt:lpwstr>7cacddee-a7a6-420c-8b81-3afde9dbd0a4</vt:lpwstr>
  </property>
  <property fmtid="{D5CDD505-2E9C-101B-9397-08002B2CF9AE}" pid="8" name="MSIP_Label_3a2fed65-62e7-46ea-af74-187e0c17143a_ContentBits">
    <vt:lpwstr>0</vt:lpwstr>
  </property>
</Properties>
</file>